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sldIdLst>
    <p:sldId id="256" r:id="rId3"/>
    <p:sldId id="257" r:id="rId4"/>
    <p:sldId id="260" r:id="rId5"/>
    <p:sldId id="264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9" r:id="rId2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contraloria.cl" TargetMode="Externa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5978" y="2130425"/>
            <a:ext cx="8468772" cy="1470025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5CBF"/>
                </a:solidFill>
                <a:latin typeface="Arial"/>
                <a:cs typeface="Arial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4" name="Rectángulo 3">
            <a:hlinkClick r:id="rId3"/>
          </p:cNvPr>
          <p:cNvSpPr/>
          <p:nvPr userDrawn="1"/>
        </p:nvSpPr>
        <p:spPr>
          <a:xfrm>
            <a:off x="7694083" y="6392333"/>
            <a:ext cx="264584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hlinkClick r:id="rId4"/>
          </p:cNvPr>
          <p:cNvSpPr/>
          <p:nvPr userDrawn="1"/>
        </p:nvSpPr>
        <p:spPr>
          <a:xfrm>
            <a:off x="8015820" y="6381750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hlinkClick r:id="rId5"/>
          </p:cNvPr>
          <p:cNvSpPr/>
          <p:nvPr userDrawn="1"/>
        </p:nvSpPr>
        <p:spPr>
          <a:xfrm>
            <a:off x="8326965" y="6407154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0" hasCustomPrompt="1"/>
          </p:nvPr>
        </p:nvSpPr>
        <p:spPr>
          <a:xfrm>
            <a:off x="1291182" y="5485337"/>
            <a:ext cx="6180387" cy="2446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División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294160" y="5659081"/>
            <a:ext cx="6180387" cy="244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Unidad</a:t>
            </a:r>
          </a:p>
        </p:txBody>
      </p:sp>
    </p:spTree>
    <p:extLst>
      <p:ext uri="{BB962C8B-B14F-4D97-AF65-F5344CB8AC3E}">
        <p14:creationId xmlns:p14="http://schemas.microsoft.com/office/powerpoint/2010/main" val="373846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74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486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176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53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504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27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084917"/>
            <a:ext cx="8358717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1774245" y="6276920"/>
            <a:ext cx="6472248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13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1780107" y="6510730"/>
            <a:ext cx="6472248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454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1774245" y="6276920"/>
            <a:ext cx="6472248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4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1780107" y="6510730"/>
            <a:ext cx="6472248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5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2084917"/>
            <a:ext cx="3816648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exto 3"/>
          <p:cNvSpPr>
            <a:spLocks noGrp="1"/>
          </p:cNvSpPr>
          <p:nvPr>
            <p:ph type="body" sz="half" idx="14"/>
          </p:nvPr>
        </p:nvSpPr>
        <p:spPr>
          <a:xfrm>
            <a:off x="4908819" y="2084917"/>
            <a:ext cx="3907097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9721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hlinkClick r:id="rId3"/>
          </p:cNvPr>
          <p:cNvSpPr/>
          <p:nvPr userDrawn="1"/>
        </p:nvSpPr>
        <p:spPr>
          <a:xfrm>
            <a:off x="7683500" y="6339418"/>
            <a:ext cx="264584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hlinkClick r:id="rId4"/>
          </p:cNvPr>
          <p:cNvSpPr/>
          <p:nvPr userDrawn="1"/>
        </p:nvSpPr>
        <p:spPr>
          <a:xfrm>
            <a:off x="8005237" y="6328835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rId5"/>
          </p:cNvPr>
          <p:cNvSpPr/>
          <p:nvPr userDrawn="1"/>
        </p:nvSpPr>
        <p:spPr>
          <a:xfrm>
            <a:off x="8316382" y="6354239"/>
            <a:ext cx="264584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hlinkClick r:id="rId6"/>
          </p:cNvPr>
          <p:cNvSpPr/>
          <p:nvPr userDrawn="1"/>
        </p:nvSpPr>
        <p:spPr>
          <a:xfrm>
            <a:off x="533399" y="6375402"/>
            <a:ext cx="1551517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75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53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98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17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07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27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2055284"/>
            <a:ext cx="8229600" cy="3913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01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8" r:id="rId3"/>
    <p:sldLayoutId id="214748365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b="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156D-FC9C-6545-8EC9-B8CD3E00ED72}" type="datetimeFigureOut">
              <a:rPr lang="es-ES" smtClean="0"/>
              <a:t>10/11/2014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66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LEY 20.248</a:t>
            </a:r>
            <a:b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SUBVENCIÓN ESCOLAR PREFERENCIAL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1291182" y="5607669"/>
            <a:ext cx="6180387" cy="638895"/>
          </a:xfrm>
        </p:spPr>
        <p:txBody>
          <a:bodyPr>
            <a:normAutofit fontScale="77500" lnSpcReduction="20000"/>
          </a:bodyPr>
          <a:lstStyle/>
          <a:p>
            <a:r>
              <a:rPr lang="es-CL" sz="2500" b="1" dirty="0"/>
              <a:t>DIVISIÓN DE MUNICIPALIDADES</a:t>
            </a:r>
          </a:p>
          <a:p>
            <a:r>
              <a:rPr lang="es-CL" sz="2500" b="1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3337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Formas de contratación del personal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88973" y="2258457"/>
            <a:ext cx="6610121" cy="11237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Antes de la entrada en vigencia de la ley N° 20.550</a:t>
            </a:r>
            <a:endParaRPr lang="es-CL" sz="2400" dirty="0"/>
          </a:p>
        </p:txBody>
      </p:sp>
      <p:sp>
        <p:nvSpPr>
          <p:cNvPr id="6" name="Flecha abajo 5"/>
          <p:cNvSpPr/>
          <p:nvPr/>
        </p:nvSpPr>
        <p:spPr>
          <a:xfrm>
            <a:off x="4307595" y="3602516"/>
            <a:ext cx="738130" cy="60592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/>
        </p:nvSpPr>
        <p:spPr>
          <a:xfrm>
            <a:off x="1674564" y="4428780"/>
            <a:ext cx="5921934" cy="12779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/>
              <a:t>Artículo 30 de la ley N° 20.248 (texto original)</a:t>
            </a:r>
          </a:p>
          <a:p>
            <a:pPr algn="ctr"/>
            <a:endParaRPr lang="es-CL" sz="2000" dirty="0"/>
          </a:p>
          <a:p>
            <a:pPr algn="ctr"/>
            <a:r>
              <a:rPr lang="es-CL" sz="2000" dirty="0" smtClean="0"/>
              <a:t>Contrataciones a honorarios</a:t>
            </a:r>
            <a:endParaRPr lang="es-CL" sz="2000" dirty="0"/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4594033" y="4985131"/>
            <a:ext cx="0" cy="1652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424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/>
              <a:t>Formas de contratación del personal: 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>
                <a:solidFill>
                  <a:schemeClr val="bg1"/>
                </a:solidFill>
              </a:rPr>
              <a:t>DIVISIÓN DE MUNICIPALIDADES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1" name="CuadroTexto 4"/>
          <p:cNvSpPr txBox="1">
            <a:spLocks noChangeArrowheads="1"/>
          </p:cNvSpPr>
          <p:nvPr/>
        </p:nvSpPr>
        <p:spPr bwMode="auto">
          <a:xfrm>
            <a:off x="960438" y="6421438"/>
            <a:ext cx="27225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800">
                <a:solidFill>
                  <a:schemeClr val="bg1"/>
                </a:solidFill>
                <a:cs typeface="Arial" charset="0"/>
              </a:rPr>
              <a:t>División de Municipalidades</a:t>
            </a:r>
          </a:p>
        </p:txBody>
      </p:sp>
      <p:sp>
        <p:nvSpPr>
          <p:cNvPr id="12" name="9 Rectángulo"/>
          <p:cNvSpPr/>
          <p:nvPr/>
        </p:nvSpPr>
        <p:spPr>
          <a:xfrm>
            <a:off x="1519270" y="1916667"/>
            <a:ext cx="6026046" cy="468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Después de la entrada en vigencia de la ley N° 20.550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0 Rectángulo"/>
          <p:cNvSpPr/>
          <p:nvPr/>
        </p:nvSpPr>
        <p:spPr>
          <a:xfrm>
            <a:off x="1182688" y="2710149"/>
            <a:ext cx="7001942" cy="1801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Incorporación del artículo 8 bis a la ley N° 20.248</a:t>
            </a:r>
          </a:p>
          <a:p>
            <a:pPr algn="ctr"/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Permitió las contrataciones de: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Docentes                                                             Ley N° 19.070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Asistentes de la Educación                              Código del Trabajo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Contratados a honorarios                               Normas del  derecho común  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14" name="15 Conector recto de flecha"/>
          <p:cNvCxnSpPr/>
          <p:nvPr/>
        </p:nvCxnSpPr>
        <p:spPr>
          <a:xfrm>
            <a:off x="3978275" y="3747433"/>
            <a:ext cx="116335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18 Conector recto de flecha"/>
          <p:cNvCxnSpPr/>
          <p:nvPr/>
        </p:nvCxnSpPr>
        <p:spPr>
          <a:xfrm>
            <a:off x="3978275" y="4038609"/>
            <a:ext cx="1163351" cy="2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20 Conector recto de flecha"/>
          <p:cNvCxnSpPr/>
          <p:nvPr/>
        </p:nvCxnSpPr>
        <p:spPr>
          <a:xfrm flipV="1">
            <a:off x="3978275" y="4330917"/>
            <a:ext cx="1163351" cy="2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22 Rectángulo"/>
          <p:cNvSpPr/>
          <p:nvPr/>
        </p:nvSpPr>
        <p:spPr>
          <a:xfrm>
            <a:off x="1182688" y="4900022"/>
            <a:ext cx="7001942" cy="1124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Variables para disponer la contratación por estatuto</a:t>
            </a:r>
          </a:p>
          <a:p>
            <a:pPr algn="ctr"/>
            <a:endParaRPr lang="es-CL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Estatuto correspondiente a su profesión.</a:t>
            </a:r>
          </a:p>
          <a:p>
            <a:pPr>
              <a:buFontTx/>
              <a:buChar char="-"/>
            </a:pPr>
            <a:r>
              <a:rPr lang="es-CL" dirty="0" smtClean="0">
                <a:solidFill>
                  <a:schemeClr val="bg1"/>
                </a:solidFill>
              </a:rPr>
              <a:t> Naturaleza de las funciones que va a desempeñar.    (Dict. N° 45.875/12)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" name="Flecha abajo 19"/>
          <p:cNvSpPr/>
          <p:nvPr/>
        </p:nvSpPr>
        <p:spPr>
          <a:xfrm>
            <a:off x="4389591" y="2457513"/>
            <a:ext cx="285405" cy="196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bg1"/>
              </a:solidFill>
            </a:endParaRPr>
          </a:p>
        </p:txBody>
      </p:sp>
      <p:sp>
        <p:nvSpPr>
          <p:cNvPr id="21" name="Flecha abajo 20"/>
          <p:cNvSpPr/>
          <p:nvPr/>
        </p:nvSpPr>
        <p:spPr>
          <a:xfrm>
            <a:off x="4407951" y="4638357"/>
            <a:ext cx="303997" cy="252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7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Docentes contratados con cargo </a:t>
            </a:r>
            <a:br>
              <a:rPr lang="es-CL" dirty="0"/>
            </a:br>
            <a:r>
              <a:rPr lang="es-CL" dirty="0"/>
              <a:t>a la ley N° 20.248: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8" name="9 Rectángulo"/>
          <p:cNvSpPr/>
          <p:nvPr/>
        </p:nvSpPr>
        <p:spPr>
          <a:xfrm>
            <a:off x="724376" y="2563183"/>
            <a:ext cx="2111462" cy="5996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Derechos: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10 Rectángulo"/>
          <p:cNvSpPr/>
          <p:nvPr/>
        </p:nvSpPr>
        <p:spPr>
          <a:xfrm>
            <a:off x="3978275" y="1933731"/>
            <a:ext cx="4551128" cy="27731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just" eaLnBrk="0" hangingPunct="0">
              <a:buClr>
                <a:srgbClr val="FF9933"/>
              </a:buClr>
              <a:buFontTx/>
              <a:buChar char="-"/>
              <a:defRPr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marL="457200" indent="-457200" algn="just" eaLnBrk="0" hangingPunct="0">
              <a:buClr>
                <a:srgbClr val="FF9933"/>
              </a:buClr>
              <a:buFontTx/>
              <a:buChar char="-"/>
              <a:defRPr/>
            </a:pPr>
            <a:endParaRPr lang="es-CL" dirty="0" smtClean="0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marL="457200" indent="-457200" algn="just"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 smtClean="0">
                <a:solidFill>
                  <a:schemeClr val="bg1"/>
                </a:solidFill>
                <a:cs typeface="Arial" charset="0"/>
              </a:rPr>
              <a:t>Tienen los mismos derechos que los demás profesionales de la educación del sector municipal.</a:t>
            </a:r>
          </a:p>
          <a:p>
            <a:pPr marL="457200" indent="-457200" algn="just"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 smtClean="0">
                <a:solidFill>
                  <a:schemeClr val="bg1"/>
                </a:solidFill>
                <a:cs typeface="Arial" charset="0"/>
              </a:rPr>
              <a:t>Tienen derecho a percibir todas las remuneraciones, asignaciones y bonificaciones.  </a:t>
            </a:r>
          </a:p>
          <a:p>
            <a:pPr marL="457200" indent="-457200" algn="just"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 smtClean="0">
                <a:solidFill>
                  <a:schemeClr val="bg1"/>
                </a:solidFill>
                <a:cs typeface="Arial" charset="0"/>
              </a:rPr>
              <a:t>Tienen derecho a la prórroga de sus contratos por los meses de enero y febrero.</a:t>
            </a:r>
          </a:p>
          <a:p>
            <a:pPr>
              <a:buFont typeface="Wingdings" pitchFamily="2" charset="2"/>
              <a:buChar char="§"/>
            </a:pPr>
            <a:endParaRPr lang="es-CL" dirty="0" smtClean="0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Char char="§"/>
            </a:pPr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Font typeface="Wingdings" pitchFamily="2" charset="2"/>
              <a:buChar char="§"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13 Rectángulo"/>
          <p:cNvSpPr/>
          <p:nvPr/>
        </p:nvSpPr>
        <p:spPr>
          <a:xfrm>
            <a:off x="724376" y="5245804"/>
            <a:ext cx="2111462" cy="5846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Obligaciones: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5 Rectángulo"/>
          <p:cNvSpPr/>
          <p:nvPr/>
        </p:nvSpPr>
        <p:spPr>
          <a:xfrm>
            <a:off x="3978275" y="5119516"/>
            <a:ext cx="4551128" cy="7794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 eaLnBrk="0" hangingPunct="0">
              <a:buClr>
                <a:srgbClr val="FF9933"/>
              </a:buClr>
              <a:buFont typeface="Arial" pitchFamily="34" charset="0"/>
              <a:buChar char="•"/>
              <a:defRPr/>
            </a:pPr>
            <a:r>
              <a:rPr lang="es-CL" dirty="0" smtClean="0">
                <a:solidFill>
                  <a:schemeClr val="bg1"/>
                </a:solidFill>
                <a:cs typeface="Arial" charset="0"/>
              </a:rPr>
              <a:t>Tienen las mismas obligaciones que todos los docentes del sector municipal. </a:t>
            </a:r>
            <a:endParaRPr lang="es-CL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19 Flecha derecha"/>
          <p:cNvSpPr/>
          <p:nvPr/>
        </p:nvSpPr>
        <p:spPr>
          <a:xfrm>
            <a:off x="3019767" y="2709190"/>
            <a:ext cx="554636" cy="239841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20 Flecha derecha"/>
          <p:cNvSpPr/>
          <p:nvPr/>
        </p:nvSpPr>
        <p:spPr>
          <a:xfrm>
            <a:off x="3099273" y="5411990"/>
            <a:ext cx="554636" cy="284813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927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Asistentes de la Educación contratados </a:t>
            </a:r>
            <a:br>
              <a:rPr lang="es-CL" dirty="0"/>
            </a:br>
            <a:r>
              <a:rPr lang="es-CL" dirty="0"/>
              <a:t>con cargo a la ley N° 20.248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1" name="9 Rectángulo"/>
          <p:cNvSpPr/>
          <p:nvPr/>
        </p:nvSpPr>
        <p:spPr>
          <a:xfrm>
            <a:off x="826610" y="2788170"/>
            <a:ext cx="2111462" cy="599607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Derechos: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3978274" y="2051832"/>
            <a:ext cx="4626079" cy="2383436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cs typeface="Arial" charset="0"/>
              </a:rPr>
              <a:t>Se rigen por la ley N° 19.464 y el Código del Trabajo, (salvo licencias médicas y permisos por la ley N° 18.883). </a:t>
            </a:r>
          </a:p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cs typeface="Arial" charset="0"/>
              </a:rPr>
              <a:t>Tienen derecho a todos los beneficios remuneratorios otorgados a los asistentes de la educación del sector municipal. </a:t>
            </a:r>
          </a:p>
        </p:txBody>
      </p:sp>
      <p:sp>
        <p:nvSpPr>
          <p:cNvPr id="13" name="13 Rectángulo"/>
          <p:cNvSpPr/>
          <p:nvPr/>
        </p:nvSpPr>
        <p:spPr>
          <a:xfrm>
            <a:off x="826610" y="4969240"/>
            <a:ext cx="2111462" cy="614596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Obligaciones: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" name="15 Rectángulo"/>
          <p:cNvSpPr/>
          <p:nvPr/>
        </p:nvSpPr>
        <p:spPr>
          <a:xfrm>
            <a:off x="3978275" y="4826833"/>
            <a:ext cx="4626078" cy="1064301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cs typeface="Arial" charset="0"/>
              </a:rPr>
              <a:t>Tienen la obligación de acreditar idoneidad sicológica para desempeñarse como asistentes de la educación.</a:t>
            </a: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Arial" charset="0"/>
            </a:endParaRPr>
          </a:p>
        </p:txBody>
      </p:sp>
      <p:sp>
        <p:nvSpPr>
          <p:cNvPr id="15" name="12 Flecha derecha"/>
          <p:cNvSpPr/>
          <p:nvPr/>
        </p:nvSpPr>
        <p:spPr>
          <a:xfrm>
            <a:off x="3132944" y="2825646"/>
            <a:ext cx="550056" cy="374754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14 Flecha derecha"/>
          <p:cNvSpPr/>
          <p:nvPr/>
        </p:nvSpPr>
        <p:spPr>
          <a:xfrm>
            <a:off x="3132944" y="5085413"/>
            <a:ext cx="550056" cy="382249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1626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Contratados bajo las normas del derecho común con cargo a la ley N° 20.248: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>
                <a:solidFill>
                  <a:schemeClr val="bg1"/>
                </a:solidFill>
              </a:rPr>
              <a:t>DIVISIÓN DE MUNICIPALIDADES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SUBDIVISIÓN JURÍDICA</a:t>
            </a:r>
          </a:p>
        </p:txBody>
      </p:sp>
      <p:sp>
        <p:nvSpPr>
          <p:cNvPr id="9" name="12 Rectángulo redondeado"/>
          <p:cNvSpPr/>
          <p:nvPr/>
        </p:nvSpPr>
        <p:spPr>
          <a:xfrm>
            <a:off x="384175" y="1873770"/>
            <a:ext cx="3594100" cy="539646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Quienes se rigen por el derecho común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14 Rectángulo redondeado"/>
          <p:cNvSpPr/>
          <p:nvPr/>
        </p:nvSpPr>
        <p:spPr>
          <a:xfrm>
            <a:off x="5081666" y="1873770"/>
            <a:ext cx="3770234" cy="539646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Contratados a honorarios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16 Rectángulo redondeado"/>
          <p:cNvSpPr/>
          <p:nvPr/>
        </p:nvSpPr>
        <p:spPr>
          <a:xfrm>
            <a:off x="384175" y="3717559"/>
            <a:ext cx="3594100" cy="569627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 quienes se puede contratar a honorarios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17 Rectángulo redondeado"/>
          <p:cNvSpPr/>
          <p:nvPr/>
        </p:nvSpPr>
        <p:spPr>
          <a:xfrm>
            <a:off x="5081666" y="3335312"/>
            <a:ext cx="3770234" cy="1214204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cs typeface="Arial" charset="0"/>
              </a:rPr>
              <a:t>Debe reservarse para la contratación de servicios específicos y accidentales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18 Rectángulo redondeado"/>
          <p:cNvSpPr/>
          <p:nvPr/>
        </p:nvSpPr>
        <p:spPr>
          <a:xfrm>
            <a:off x="384175" y="2533337"/>
            <a:ext cx="3594100" cy="599607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Qué normativa se les aplica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" name="19 Rectángulo redondeado"/>
          <p:cNvSpPr/>
          <p:nvPr/>
        </p:nvSpPr>
        <p:spPr>
          <a:xfrm>
            <a:off x="5081666" y="2533337"/>
            <a:ext cx="3770234" cy="599607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Artículo 4° de la ley N° 18.883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5" name="21 Conector recto de flecha"/>
          <p:cNvCxnSpPr/>
          <p:nvPr/>
        </p:nvCxnSpPr>
        <p:spPr>
          <a:xfrm>
            <a:off x="4032766" y="2143593"/>
            <a:ext cx="994408" cy="1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6" name="23 Conector recto de flecha"/>
          <p:cNvCxnSpPr/>
          <p:nvPr/>
        </p:nvCxnSpPr>
        <p:spPr>
          <a:xfrm>
            <a:off x="4047859" y="2833140"/>
            <a:ext cx="979315" cy="0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7" name="27 Conector recto de flecha"/>
          <p:cNvCxnSpPr/>
          <p:nvPr/>
        </p:nvCxnSpPr>
        <p:spPr>
          <a:xfrm>
            <a:off x="4032766" y="4009596"/>
            <a:ext cx="1032094" cy="0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28 Rectángulo redondeado"/>
          <p:cNvSpPr/>
          <p:nvPr/>
        </p:nvSpPr>
        <p:spPr>
          <a:xfrm>
            <a:off x="3205908" y="5042727"/>
            <a:ext cx="5645992" cy="971863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No pueden efectuarse contrataciones a honorarios para desempeñar labores propias de los docentes o asistentes de la educación.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9" name="30 Conector recto de flecha"/>
          <p:cNvCxnSpPr/>
          <p:nvPr/>
        </p:nvCxnSpPr>
        <p:spPr>
          <a:xfrm>
            <a:off x="6966783" y="4648668"/>
            <a:ext cx="0" cy="341973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655914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Utilización de los fondos SEP: 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9" name="9 Elipse"/>
          <p:cNvSpPr/>
          <p:nvPr/>
        </p:nvSpPr>
        <p:spPr>
          <a:xfrm>
            <a:off x="2955274" y="1857685"/>
            <a:ext cx="2948482" cy="1319135"/>
          </a:xfrm>
          <a:prstGeom prst="ellipse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Contrataciones. </a:t>
            </a:r>
            <a:endParaRPr kumimoji="0" lang="es-ES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0" name="17 Conector recto de flecha"/>
          <p:cNvCxnSpPr/>
          <p:nvPr/>
        </p:nvCxnSpPr>
        <p:spPr>
          <a:xfrm flipH="1">
            <a:off x="2412023" y="3014198"/>
            <a:ext cx="352093" cy="325245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1" name="19 Conector recto de flecha"/>
          <p:cNvCxnSpPr/>
          <p:nvPr/>
        </p:nvCxnSpPr>
        <p:spPr>
          <a:xfrm>
            <a:off x="6023742" y="2961256"/>
            <a:ext cx="346851" cy="331926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" name="20 Rectángulo"/>
          <p:cNvSpPr/>
          <p:nvPr/>
        </p:nvSpPr>
        <p:spPr>
          <a:xfrm>
            <a:off x="5122795" y="3402911"/>
            <a:ext cx="3605134" cy="2421827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Limitaciones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No pueden superar el 50% de los recursos de la subvención.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Excepción: que el Plan de mejoramiento fundamente un porcentaje mayor.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Limitación impuesta por establecimiento educacional.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21 Rectángulo"/>
          <p:cNvSpPr/>
          <p:nvPr/>
        </p:nvSpPr>
        <p:spPr>
          <a:xfrm>
            <a:off x="457200" y="3402911"/>
            <a:ext cx="3717560" cy="2424440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Permite solventar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Todos los beneficios remuneratorios a que tiene derecho los demás docentes  y asistentes de la educación del sector municipal.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Límite: que dichos beneficios tengan una fuente de financiamiento específica.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810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Registro Público de Entidades Pedagógicas y Técnicas: 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1" name="8 Rectángulo redondeado"/>
          <p:cNvSpPr>
            <a:spLocks noChangeArrowheads="1"/>
          </p:cNvSpPr>
          <p:nvPr/>
        </p:nvSpPr>
        <p:spPr bwMode="auto">
          <a:xfrm>
            <a:off x="637564" y="2137273"/>
            <a:ext cx="8032712" cy="3729822"/>
          </a:xfrm>
          <a:prstGeom prst="roundRect">
            <a:avLst>
              <a:gd name="adj" fmla="val 3412"/>
            </a:avLst>
          </a:prstGeom>
          <a:solidFill>
            <a:srgbClr val="9BBB59">
              <a:lumMod val="40000"/>
              <a:lumOff val="60000"/>
              <a:alpha val="67058"/>
            </a:srgbClr>
          </a:solidFill>
          <a:ln w="25400">
            <a:solidFill>
              <a:srgbClr val="D9D9D9"/>
            </a:solidFill>
            <a:round/>
            <a:headEnd/>
            <a:tailEnd/>
          </a:ln>
        </p:spPr>
        <p:txBody>
          <a:bodyPr anchor="ctr"/>
          <a:lstStyle/>
          <a:p>
            <a:pPr marL="457200" marR="0" lvl="0" indent="-45720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ＭＳ Ｐゴシック" charset="-128"/>
              </a:rPr>
              <a:t>Antes de la modificación introducida por la ley N° 20.550:</a:t>
            </a:r>
          </a:p>
          <a:p>
            <a:pPr marL="457200" marR="0" lvl="0" indent="-45720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Char char="-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 charset="-128"/>
              </a:rPr>
              <a:t>Todo el personal contratado debía cumplir los estándares de certificación del señalado Registro.</a:t>
            </a:r>
          </a:p>
          <a:p>
            <a:pPr marL="457200" marR="0" lvl="0" indent="-45720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ＭＳ Ｐゴシック" charset="-128"/>
              </a:rPr>
              <a:t>Luego de la mencionada modificación legal:  </a:t>
            </a:r>
          </a:p>
          <a:p>
            <a:pPr marL="457200" marR="0" lvl="0" indent="-45720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Char char="-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 charset="-128"/>
              </a:rPr>
              <a:t>Cada contratación se rige por la ley que corresponda.</a:t>
            </a:r>
          </a:p>
          <a:p>
            <a:pPr marL="457200" marR="0" lvl="0" indent="-45720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9933"/>
              </a:buClr>
              <a:buSzTx/>
              <a:buFontTx/>
              <a:buChar char="-"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 charset="-128"/>
              </a:rPr>
              <a:t>Sólo deben integrar el registro los contratadas para prestar apoyo técnico- pedagógico en lo concerniente a la elaboración e implementación del Plan de Mejoramiento Educativo. </a:t>
            </a:r>
          </a:p>
        </p:txBody>
      </p:sp>
    </p:spTree>
    <p:extLst>
      <p:ext uri="{BB962C8B-B14F-4D97-AF65-F5344CB8AC3E}">
        <p14:creationId xmlns:p14="http://schemas.microsoft.com/office/powerpoint/2010/main" val="1823108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2800" b="1" dirty="0"/>
              <a:t>Vigencia de la ley N° 20.550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2" name="9 Rectángulo"/>
          <p:cNvSpPr/>
          <p:nvPr/>
        </p:nvSpPr>
        <p:spPr>
          <a:xfrm>
            <a:off x="2704614" y="1899162"/>
            <a:ext cx="3393659" cy="359584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Entrada en vigencia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3" name="18 Conector recto de flecha"/>
          <p:cNvCxnSpPr/>
          <p:nvPr/>
        </p:nvCxnSpPr>
        <p:spPr>
          <a:xfrm>
            <a:off x="4348155" y="2329163"/>
            <a:ext cx="0" cy="249648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4" name="19 Rectángulo"/>
          <p:cNvSpPr/>
          <p:nvPr/>
        </p:nvSpPr>
        <p:spPr>
          <a:xfrm>
            <a:off x="2704615" y="2578811"/>
            <a:ext cx="3393659" cy="429256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26 de octubre de 2011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" name="20 Rectángulo"/>
          <p:cNvSpPr/>
          <p:nvPr/>
        </p:nvSpPr>
        <p:spPr>
          <a:xfrm>
            <a:off x="600076" y="3383821"/>
            <a:ext cx="3333698" cy="618553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Principio de vigencia inmediata de la ley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6" name="28 Conector recto de flecha"/>
          <p:cNvCxnSpPr/>
          <p:nvPr/>
        </p:nvCxnSpPr>
        <p:spPr>
          <a:xfrm>
            <a:off x="4060956" y="3742597"/>
            <a:ext cx="878537" cy="1588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7" name="30 Rectángulo"/>
          <p:cNvSpPr/>
          <p:nvPr/>
        </p:nvSpPr>
        <p:spPr>
          <a:xfrm>
            <a:off x="5066675" y="3383821"/>
            <a:ext cx="3342807" cy="872546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Sólo se admiten contrataciones de docentes y asistentes bajo los estatutos correspondientes.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8" name="36 Conector recto de flecha"/>
          <p:cNvCxnSpPr/>
          <p:nvPr/>
        </p:nvCxnSpPr>
        <p:spPr>
          <a:xfrm flipH="1">
            <a:off x="3106757" y="3109355"/>
            <a:ext cx="176270" cy="173178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9" name="40 Conector recto de flecha"/>
          <p:cNvCxnSpPr/>
          <p:nvPr/>
        </p:nvCxnSpPr>
        <p:spPr>
          <a:xfrm>
            <a:off x="5444307" y="3073869"/>
            <a:ext cx="180220" cy="211262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0" name="41 Rectángulo"/>
          <p:cNvSpPr/>
          <p:nvPr/>
        </p:nvSpPr>
        <p:spPr>
          <a:xfrm>
            <a:off x="4662373" y="4553957"/>
            <a:ext cx="4149100" cy="1276196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Las contrataciones a honorarios dispuestas con posterioridad deben regularizarse, subsisten las pactas con anterioridad (Dict. N° 7.364/13)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45 Conector recto de flecha"/>
          <p:cNvCxnSpPr/>
          <p:nvPr/>
        </p:nvCxnSpPr>
        <p:spPr>
          <a:xfrm>
            <a:off x="6751169" y="4320147"/>
            <a:ext cx="796" cy="192315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98244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Efectos de la regularización de las contrataciones 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1" name="CuadroTexto 14"/>
          <p:cNvSpPr txBox="1">
            <a:spLocks noChangeArrowheads="1"/>
          </p:cNvSpPr>
          <p:nvPr/>
        </p:nvSpPr>
        <p:spPr bwMode="auto">
          <a:xfrm>
            <a:off x="3917950" y="1431925"/>
            <a:ext cx="1524000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CL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9 Rectángulo redondeado"/>
          <p:cNvSpPr/>
          <p:nvPr/>
        </p:nvSpPr>
        <p:spPr>
          <a:xfrm>
            <a:off x="323850" y="2005070"/>
            <a:ext cx="3594100" cy="1935495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Beneficios remuneratorios: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Contratados a honorarios, luego de la modificación de la ley, para desempeñar labores docentes o de asistente de la educación.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10 Rectángulo redondeado"/>
          <p:cNvSpPr/>
          <p:nvPr/>
        </p:nvSpPr>
        <p:spPr>
          <a:xfrm>
            <a:off x="323850" y="4174375"/>
            <a:ext cx="3594100" cy="1622624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Fuero Maternal: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Servidoras que les asistía el derecho a gozar de las normas de protección a la maternidad </a:t>
            </a:r>
          </a:p>
        </p:txBody>
      </p:sp>
      <p:sp>
        <p:nvSpPr>
          <p:cNvPr id="18" name="13 Rectángulo redondeado"/>
          <p:cNvSpPr/>
          <p:nvPr/>
        </p:nvSpPr>
        <p:spPr>
          <a:xfrm>
            <a:off x="5111826" y="1928239"/>
            <a:ext cx="3745849" cy="2089156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s-CL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Regularización de sus contratos.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s-CL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 Que se le paguen todas las remuneraciones y demás beneficios económicos que debió haber percibido en su calidad de docente o asistente de la educación. </a:t>
            </a:r>
            <a:endParaRPr kumimoji="0" lang="es-ES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9" name="17 Conector recto de flecha"/>
          <p:cNvCxnSpPr/>
          <p:nvPr/>
        </p:nvCxnSpPr>
        <p:spPr>
          <a:xfrm>
            <a:off x="4033627" y="2919413"/>
            <a:ext cx="863371" cy="7474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0" name="18 Rectángulo"/>
          <p:cNvSpPr/>
          <p:nvPr/>
        </p:nvSpPr>
        <p:spPr>
          <a:xfrm>
            <a:off x="3667268" y="2372063"/>
            <a:ext cx="1596088" cy="17385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Derecho a 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984052" y="5056633"/>
            <a:ext cx="962522" cy="0"/>
          </a:xfrm>
          <a:prstGeom prst="straightConnector1">
            <a:avLst/>
          </a:prstGeom>
          <a:noFill/>
          <a:ln w="25400" cap="flat" cmpd="sng" algn="ctr">
            <a:solidFill>
              <a:srgbClr val="F79646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2" name="21 Rectángulo redondeado"/>
          <p:cNvSpPr/>
          <p:nvPr/>
        </p:nvSpPr>
        <p:spPr>
          <a:xfrm>
            <a:off x="5111827" y="4143433"/>
            <a:ext cx="3745849" cy="1826401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s-CL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Regularización de sus contrataciones.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s-CL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</a:rPr>
              <a:t> Ser reincorporadas en sus funciones, renovándoles sus contratos hasta el cese del beneficio de inamovilidad. </a:t>
            </a:r>
            <a:endParaRPr kumimoji="0" lang="es-ES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5502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Dictámenes Relevantes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CuadroTexto 5"/>
          <p:cNvSpPr txBox="1"/>
          <p:nvPr/>
        </p:nvSpPr>
        <p:spPr>
          <a:xfrm>
            <a:off x="356612" y="1719935"/>
            <a:ext cx="13229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68.452/12</a:t>
            </a:r>
          </a:p>
          <a:p>
            <a:r>
              <a:rPr lang="es-CL" sz="1600" dirty="0" smtClean="0"/>
              <a:t>4.999/14</a:t>
            </a:r>
          </a:p>
          <a:p>
            <a:endParaRPr lang="es-CL" sz="1600" dirty="0"/>
          </a:p>
          <a:p>
            <a:r>
              <a:rPr lang="es-CL" sz="1600" dirty="0" smtClean="0"/>
              <a:t>1.967/13</a:t>
            </a:r>
          </a:p>
          <a:p>
            <a:endParaRPr lang="es-CL" sz="1600" dirty="0" smtClean="0"/>
          </a:p>
          <a:p>
            <a:r>
              <a:rPr lang="es-CL" sz="1600" dirty="0" smtClean="0"/>
              <a:t>33.082/13</a:t>
            </a:r>
          </a:p>
          <a:p>
            <a:r>
              <a:rPr lang="es-CL" sz="1600" dirty="0" smtClean="0"/>
              <a:t>36.238/14</a:t>
            </a:r>
          </a:p>
          <a:p>
            <a:r>
              <a:rPr lang="es-CL" sz="1600" dirty="0" smtClean="0"/>
              <a:t>83.413/13</a:t>
            </a:r>
          </a:p>
          <a:p>
            <a:r>
              <a:rPr lang="es-CL" sz="1600" dirty="0" smtClean="0"/>
              <a:t>57.523/13</a:t>
            </a:r>
          </a:p>
          <a:p>
            <a:endParaRPr lang="es-CL" sz="1600" dirty="0" smtClean="0"/>
          </a:p>
          <a:p>
            <a:r>
              <a:rPr lang="es-CL" sz="1600" dirty="0" smtClean="0"/>
              <a:t>65.089/13</a:t>
            </a:r>
          </a:p>
          <a:p>
            <a:r>
              <a:rPr lang="es-CL" sz="1600" dirty="0" smtClean="0"/>
              <a:t>7.633/13</a:t>
            </a:r>
          </a:p>
          <a:p>
            <a:endParaRPr lang="es-CL" sz="1600" dirty="0" smtClean="0"/>
          </a:p>
          <a:p>
            <a:r>
              <a:rPr lang="es-CL" sz="1600" dirty="0" smtClean="0"/>
              <a:t>7.615/13</a:t>
            </a:r>
          </a:p>
          <a:p>
            <a:endParaRPr lang="es-CL" sz="1600" dirty="0" smtClean="0"/>
          </a:p>
          <a:p>
            <a:r>
              <a:rPr lang="es-CL" sz="1600" dirty="0" smtClean="0"/>
              <a:t>64.203/12</a:t>
            </a:r>
          </a:p>
          <a:p>
            <a:r>
              <a:rPr lang="es-CL" sz="1600" dirty="0" smtClean="0"/>
              <a:t>39.719/12</a:t>
            </a:r>
          </a:p>
          <a:p>
            <a:r>
              <a:rPr lang="es-CL" sz="1600" dirty="0" smtClean="0"/>
              <a:t>56.373/11</a:t>
            </a:r>
            <a:endParaRPr lang="es-CL" sz="1600" dirty="0"/>
          </a:p>
        </p:txBody>
      </p:sp>
      <p:sp>
        <p:nvSpPr>
          <p:cNvPr id="7" name="Cerrar llave 6"/>
          <p:cNvSpPr/>
          <p:nvPr/>
        </p:nvSpPr>
        <p:spPr>
          <a:xfrm>
            <a:off x="1619480" y="1799527"/>
            <a:ext cx="196465" cy="54706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errar llave 7"/>
          <p:cNvSpPr/>
          <p:nvPr/>
        </p:nvSpPr>
        <p:spPr>
          <a:xfrm>
            <a:off x="1623905" y="2522265"/>
            <a:ext cx="192040" cy="29011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errar llave 8"/>
          <p:cNvSpPr/>
          <p:nvPr/>
        </p:nvSpPr>
        <p:spPr>
          <a:xfrm>
            <a:off x="1619480" y="2988047"/>
            <a:ext cx="196465" cy="922941"/>
          </a:xfrm>
          <a:prstGeom prst="rightBrace">
            <a:avLst>
              <a:gd name="adj1" fmla="val 8333"/>
              <a:gd name="adj2" fmla="val 5096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Cerrar llave 9"/>
          <p:cNvSpPr/>
          <p:nvPr/>
        </p:nvSpPr>
        <p:spPr>
          <a:xfrm>
            <a:off x="1619480" y="4185109"/>
            <a:ext cx="196465" cy="482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errar llave 10"/>
          <p:cNvSpPr/>
          <p:nvPr/>
        </p:nvSpPr>
        <p:spPr>
          <a:xfrm>
            <a:off x="1614854" y="4892192"/>
            <a:ext cx="192039" cy="42064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errar llave 11"/>
          <p:cNvSpPr/>
          <p:nvPr/>
        </p:nvSpPr>
        <p:spPr>
          <a:xfrm>
            <a:off x="1623905" y="5461176"/>
            <a:ext cx="192040" cy="60022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uadroTexto 12"/>
          <p:cNvSpPr txBox="1"/>
          <p:nvPr/>
        </p:nvSpPr>
        <p:spPr>
          <a:xfrm>
            <a:off x="2137272" y="2073060"/>
            <a:ext cx="463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Renovación convenios</a:t>
            </a:r>
            <a:endParaRPr lang="es-C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137272" y="2536357"/>
            <a:ext cx="4452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Planes de mejoramiento educativo</a:t>
            </a:r>
            <a:endParaRPr lang="es-C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137272" y="3270253"/>
            <a:ext cx="4230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Régimen estatutario docente</a:t>
            </a:r>
            <a:endParaRPr lang="es-C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060154" y="4943501"/>
            <a:ext cx="3580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Régimen personal a honorarios</a:t>
            </a:r>
            <a:endParaRPr lang="es-CL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060154" y="5546643"/>
            <a:ext cx="4957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Finalidad uso de los recursos</a:t>
            </a:r>
            <a:endParaRPr lang="es-CL" dirty="0"/>
          </a:p>
        </p:txBody>
      </p:sp>
      <p:sp>
        <p:nvSpPr>
          <p:cNvPr id="18" name="CuadroTexto 17"/>
          <p:cNvSpPr txBox="1"/>
          <p:nvPr/>
        </p:nvSpPr>
        <p:spPr>
          <a:xfrm>
            <a:off x="2060154" y="4241743"/>
            <a:ext cx="575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Régimen estatutario asistentes de la educación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5249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Subvención Escolar Preferencial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457200" y="1880058"/>
            <a:ext cx="2245584" cy="10841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Objetivo</a:t>
            </a:r>
            <a:endParaRPr lang="es-CL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3728480" y="2002364"/>
            <a:ext cx="4895788" cy="8388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Mejoramiento de la calidad de la educación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3739497" y="3453094"/>
            <a:ext cx="4906805" cy="8397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Establecimientos educacionales subvencionados (DFL 2, 1998)</a:t>
            </a:r>
            <a:endParaRPr lang="es-CL" dirty="0"/>
          </a:p>
        </p:txBody>
      </p:sp>
      <p:sp>
        <p:nvSpPr>
          <p:cNvPr id="25" name="Rectángulo 24"/>
          <p:cNvSpPr/>
          <p:nvPr/>
        </p:nvSpPr>
        <p:spPr>
          <a:xfrm>
            <a:off x="457357" y="3337440"/>
            <a:ext cx="2221159" cy="10681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Requisitos para percibir la subvención</a:t>
            </a:r>
            <a:endParaRPr lang="es-CL" dirty="0"/>
          </a:p>
        </p:txBody>
      </p:sp>
      <p:sp>
        <p:nvSpPr>
          <p:cNvPr id="26" name="Rectángulo 25"/>
          <p:cNvSpPr/>
          <p:nvPr/>
        </p:nvSpPr>
        <p:spPr>
          <a:xfrm>
            <a:off x="481625" y="4679146"/>
            <a:ext cx="2245584" cy="10825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>
                <a:solidFill>
                  <a:schemeClr val="bg1"/>
                </a:solidFill>
              </a:rPr>
              <a:t>Quienes tienen derecho a la subvención</a:t>
            </a:r>
            <a:endParaRPr lang="es-CL" dirty="0">
              <a:solidFill>
                <a:schemeClr val="bg1"/>
              </a:solidFill>
            </a:endParaRPr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2983937" y="3935884"/>
            <a:ext cx="35896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3033008" y="5233844"/>
            <a:ext cx="3724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ángulo 36"/>
          <p:cNvSpPr/>
          <p:nvPr/>
        </p:nvSpPr>
        <p:spPr>
          <a:xfrm>
            <a:off x="3739497" y="4679146"/>
            <a:ext cx="4895788" cy="12196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>
              <a:buFontTx/>
              <a:buChar char="-"/>
              <a:defRPr/>
            </a:pPr>
            <a:r>
              <a:rPr lang="es-CL" dirty="0" smtClean="0"/>
              <a:t>Suscribir un Convenio de Igualdad de Oportunidades y Excelencia educativa</a:t>
            </a:r>
          </a:p>
          <a:p>
            <a:pPr marL="285750" indent="-285750" algn="ctr">
              <a:buFontTx/>
              <a:buChar char="-"/>
              <a:defRPr/>
            </a:pPr>
            <a:r>
              <a:rPr lang="es-CL" dirty="0" smtClean="0"/>
              <a:t>Presentar y cumplir un Plan de Mejoramiento Educativo (por establecimiento)</a:t>
            </a:r>
            <a:endParaRPr lang="es-CL" dirty="0"/>
          </a:p>
        </p:txBody>
      </p:sp>
      <p:cxnSp>
        <p:nvCxnSpPr>
          <p:cNvPr id="38" name="Conector recto de flecha 37"/>
          <p:cNvCxnSpPr/>
          <p:nvPr/>
        </p:nvCxnSpPr>
        <p:spPr>
          <a:xfrm>
            <a:off x="2962011" y="2495684"/>
            <a:ext cx="35896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608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089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1050563" y="2067384"/>
            <a:ext cx="2162589" cy="1594717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endParaRPr lang="es-CL" sz="1000" dirty="0" smtClean="0">
              <a:solidFill>
                <a:srgbClr val="595959"/>
              </a:solidFill>
              <a:ea typeface="MS PGothic" panose="020B0600070205080204" pitchFamily="34" charset="-128"/>
            </a:endParaRPr>
          </a:p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s-CL" sz="2000" b="1" dirty="0" smtClean="0">
                <a:solidFill>
                  <a:srgbClr val="595959"/>
                </a:solidFill>
                <a:ea typeface="MS PGothic" panose="020B0600070205080204" pitchFamily="34" charset="-128"/>
              </a:rPr>
              <a:t>Alumnos prioritarios que cursen:</a:t>
            </a:r>
            <a:endParaRPr lang="es-CL" sz="2000" b="1" dirty="0">
              <a:solidFill>
                <a:srgbClr val="595959"/>
              </a:solidFill>
              <a:ea typeface="MS PGothic" panose="020B0600070205080204" pitchFamily="34" charset="-128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Destinatarios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3404211" y="2440219"/>
            <a:ext cx="871311" cy="55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404211" y="2786307"/>
            <a:ext cx="882328" cy="3006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3392216" y="3256818"/>
            <a:ext cx="821735" cy="3995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4447531" y="2111094"/>
            <a:ext cx="3955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Primer o segundo nivel de transición de educación </a:t>
            </a:r>
            <a:r>
              <a:rPr lang="es-CL" dirty="0" err="1" smtClean="0"/>
              <a:t>parvularia</a:t>
            </a:r>
            <a:endParaRPr lang="es-CL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447530" y="2936628"/>
            <a:ext cx="2988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Educación general básica</a:t>
            </a:r>
            <a:endParaRPr lang="es-C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447531" y="3539770"/>
            <a:ext cx="284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Enseñanza media</a:t>
            </a:r>
            <a:endParaRPr lang="es-CL" dirty="0"/>
          </a:p>
        </p:txBody>
      </p:sp>
      <p:sp>
        <p:nvSpPr>
          <p:cNvPr id="21" name="Rectángulo 20"/>
          <p:cNvSpPr/>
          <p:nvPr/>
        </p:nvSpPr>
        <p:spPr>
          <a:xfrm>
            <a:off x="830269" y="4237255"/>
            <a:ext cx="7422086" cy="131639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Definición: Aquellos a quienes la situación socioeconómica de sus hogares dificulte sus posibilidades de enfrentar el proceso educativo y debe determinarse anualmente por el Ministerio de Educación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9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Convenios de igualdad de oportunidades y excelencia educativa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71181" y="2302525"/>
            <a:ext cx="3305060" cy="1476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Duración </a:t>
            </a:r>
          </a:p>
          <a:p>
            <a:pPr algn="ctr"/>
            <a:r>
              <a:rPr lang="es-CL" sz="2400" dirty="0" smtClean="0"/>
              <a:t>4 años</a:t>
            </a:r>
            <a:endParaRPr lang="es-CL" sz="2400" dirty="0"/>
          </a:p>
        </p:txBody>
      </p:sp>
      <p:sp>
        <p:nvSpPr>
          <p:cNvPr id="6" name="Rectángulo 5"/>
          <p:cNvSpPr/>
          <p:nvPr/>
        </p:nvSpPr>
        <p:spPr>
          <a:xfrm>
            <a:off x="4959019" y="2302525"/>
            <a:ext cx="3459296" cy="1476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Renovación </a:t>
            </a:r>
          </a:p>
          <a:p>
            <a:pPr algn="ctr"/>
            <a:r>
              <a:rPr lang="es-CL" sz="2400" dirty="0" smtClean="0"/>
              <a:t>4 años</a:t>
            </a:r>
            <a:endParaRPr lang="es-CL" sz="2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63251" y="4219460"/>
            <a:ext cx="6462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Compromisos:</a:t>
            </a:r>
          </a:p>
          <a:p>
            <a:endParaRPr lang="es-CL" dirty="0"/>
          </a:p>
          <a:p>
            <a:r>
              <a:rPr lang="es-CL" dirty="0" smtClean="0"/>
              <a:t>1.- No discriminación e igualdad de oportunidades</a:t>
            </a:r>
          </a:p>
          <a:p>
            <a:endParaRPr lang="es-CL" dirty="0"/>
          </a:p>
          <a:p>
            <a:r>
              <a:rPr lang="es-CL" dirty="0" smtClean="0"/>
              <a:t>2.- Lograr resultados educativos de calidad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40080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Convenios de igualdad de oportunidades y excelencia educativa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963251" y="4302219"/>
            <a:ext cx="7566441" cy="16310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CL" sz="2000" u="sng" dirty="0" smtClean="0"/>
              <a:t>Nota</a:t>
            </a:r>
            <a:r>
              <a:rPr lang="es-CL" sz="2000" dirty="0" smtClean="0"/>
              <a:t>: Los convenios cuya renovación se solicite se entienden prorrogados, por el solo ministerio de la ley, máximo por 12 meses, período en que el </a:t>
            </a:r>
            <a:r>
              <a:rPr lang="es-CL" sz="2000" dirty="0" err="1" smtClean="0"/>
              <a:t>Mineduc</a:t>
            </a:r>
            <a:r>
              <a:rPr lang="es-CL" sz="2000" dirty="0" smtClean="0"/>
              <a:t> verifica el cumplimiento de los requisitos.</a:t>
            </a:r>
            <a:endParaRPr lang="es-CL" sz="2000" u="sng" dirty="0"/>
          </a:p>
        </p:txBody>
      </p:sp>
      <p:sp>
        <p:nvSpPr>
          <p:cNvPr id="2" name="CuadroTexto 1"/>
          <p:cNvSpPr txBox="1"/>
          <p:nvPr/>
        </p:nvSpPr>
        <p:spPr>
          <a:xfrm>
            <a:off x="683046" y="1975245"/>
            <a:ext cx="4549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Renovación de los convenios</a:t>
            </a:r>
          </a:p>
          <a:p>
            <a:r>
              <a:rPr lang="es-CL" sz="2000" dirty="0" smtClean="0"/>
              <a:t>Requisitos:</a:t>
            </a:r>
            <a:endParaRPr lang="es-CL" sz="20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152584" y="2253342"/>
            <a:ext cx="69032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Solicitar al </a:t>
            </a:r>
            <a:r>
              <a:rPr lang="es-CL" sz="2000" dirty="0" err="1" smtClean="0"/>
              <a:t>Mineduc</a:t>
            </a:r>
            <a:r>
              <a:rPr lang="es-CL" sz="2000" dirty="0" smtClean="0"/>
              <a:t> la renovación (60 días antes de la expiración).</a:t>
            </a:r>
          </a:p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Haber rendido la totalidad de las subvenciones y aportes recibidos.</a:t>
            </a:r>
          </a:p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Haber gastado, a lo menos, un 70% de las subvenciones y aportes recibidos.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20533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39" name="Cerrar llave 38"/>
          <p:cNvSpPr/>
          <p:nvPr/>
        </p:nvSpPr>
        <p:spPr>
          <a:xfrm>
            <a:off x="5959377" y="2002940"/>
            <a:ext cx="287931" cy="140273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0" name="Rectángulo 39"/>
          <p:cNvSpPr/>
          <p:nvPr/>
        </p:nvSpPr>
        <p:spPr>
          <a:xfrm>
            <a:off x="457200" y="1901032"/>
            <a:ext cx="1470025" cy="11019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Convenio se renueva</a:t>
            </a:r>
            <a:endParaRPr lang="es-CL" dirty="0"/>
          </a:p>
        </p:txBody>
      </p:sp>
      <p:sp>
        <p:nvSpPr>
          <p:cNvPr id="42" name="CuadroTexto 2"/>
          <p:cNvSpPr txBox="1">
            <a:spLocks noChangeArrowheads="1"/>
          </p:cNvSpPr>
          <p:nvPr/>
        </p:nvSpPr>
        <p:spPr bwMode="auto">
          <a:xfrm>
            <a:off x="2451099" y="2103437"/>
            <a:ext cx="3652245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>
              <a:buAutoNum type="arabicParenR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Recursos recibidos en prórroga</a:t>
            </a:r>
          </a:p>
          <a:p>
            <a:pPr marL="342900" indent="-342900">
              <a:buAutoNum type="arabicParenR"/>
              <a:defRPr/>
            </a:pPr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>
              <a:buAutoNum type="arabicParenR"/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Recursos no gastados en convenio expirado </a:t>
            </a:r>
          </a:p>
        </p:txBody>
      </p:sp>
      <p:sp>
        <p:nvSpPr>
          <p:cNvPr id="44" name="CuadroTexto 5"/>
          <p:cNvSpPr txBox="1">
            <a:spLocks noChangeArrowheads="1"/>
          </p:cNvSpPr>
          <p:nvPr/>
        </p:nvSpPr>
        <p:spPr bwMode="auto">
          <a:xfrm>
            <a:off x="6406881" y="2103437"/>
            <a:ext cx="2318478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defRPr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Sujetos a obligaciones y condiciones que se suscriben en virtud de la renovación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444500" y="3249166"/>
            <a:ext cx="1482726" cy="11019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Convenio no se renueva</a:t>
            </a:r>
            <a:endParaRPr lang="es-CL" dirty="0"/>
          </a:p>
        </p:txBody>
      </p:sp>
      <p:sp>
        <p:nvSpPr>
          <p:cNvPr id="47" name="Rectángulo 46"/>
          <p:cNvSpPr/>
          <p:nvPr/>
        </p:nvSpPr>
        <p:spPr>
          <a:xfrm>
            <a:off x="619459" y="5506740"/>
            <a:ext cx="8105900" cy="4460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u="sng" dirty="0" smtClean="0"/>
              <a:t>Nota:</a:t>
            </a:r>
            <a:r>
              <a:rPr lang="es-CL" dirty="0" smtClean="0"/>
              <a:t> Si los recursos no son destinados a esa finalidad deben ser restituidos</a:t>
            </a:r>
            <a:endParaRPr lang="es-CL" u="sng" dirty="0"/>
          </a:p>
        </p:txBody>
      </p:sp>
      <p:sp>
        <p:nvSpPr>
          <p:cNvPr id="20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Convenios de igualdad de oportunidades y excelencia educativa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2115239" y="2500807"/>
            <a:ext cx="253388" cy="18048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Flecha derecha 6"/>
          <p:cNvSpPr/>
          <p:nvPr/>
        </p:nvSpPr>
        <p:spPr>
          <a:xfrm>
            <a:off x="2115239" y="3735233"/>
            <a:ext cx="253388" cy="1638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/>
          <p:cNvSpPr txBox="1"/>
          <p:nvPr/>
        </p:nvSpPr>
        <p:spPr>
          <a:xfrm>
            <a:off x="2437482" y="3657600"/>
            <a:ext cx="2820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Sostenedor debe acreditar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289472" y="3661519"/>
            <a:ext cx="3755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Cumplimiento obligaciones del convenio expirado</a:t>
            </a:r>
          </a:p>
          <a:p>
            <a:pPr marL="342900" indent="-342900">
              <a:buAutoNum type="arabicParenR"/>
            </a:pP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Haber destinado la totalidad de subvenciones y aportes recibidos a medidas del Plan de Mejoramiento Educativo 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Flecha derecha 10"/>
          <p:cNvSpPr/>
          <p:nvPr/>
        </p:nvSpPr>
        <p:spPr>
          <a:xfrm>
            <a:off x="5102185" y="3735233"/>
            <a:ext cx="187287" cy="2188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1943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Rendición de cuentas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12007" y="1903268"/>
            <a:ext cx="2401887" cy="8569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Sostenedor</a:t>
            </a:r>
            <a:endParaRPr lang="es-CL" dirty="0"/>
          </a:p>
        </p:txBody>
      </p:sp>
      <p:sp>
        <p:nvSpPr>
          <p:cNvPr id="7" name="Flecha abajo 6"/>
          <p:cNvSpPr/>
          <p:nvPr/>
        </p:nvSpPr>
        <p:spPr>
          <a:xfrm>
            <a:off x="1927225" y="2962183"/>
            <a:ext cx="342900" cy="41292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8" name="Rectángulo 7"/>
          <p:cNvSpPr/>
          <p:nvPr/>
        </p:nvSpPr>
        <p:spPr>
          <a:xfrm>
            <a:off x="881063" y="3533014"/>
            <a:ext cx="2435225" cy="12323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Informe con firma del director del establecimiento</a:t>
            </a:r>
            <a:endParaRPr lang="es-CL" dirty="0"/>
          </a:p>
        </p:txBody>
      </p:sp>
      <p:sp>
        <p:nvSpPr>
          <p:cNvPr id="9" name="Rectángulo 8"/>
          <p:cNvSpPr/>
          <p:nvPr/>
        </p:nvSpPr>
        <p:spPr>
          <a:xfrm>
            <a:off x="4485835" y="2026514"/>
            <a:ext cx="3679825" cy="6111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 smtClean="0"/>
              <a:t>Superintendencia de educación</a:t>
            </a:r>
            <a:endParaRPr lang="es-CL" dirty="0"/>
          </a:p>
        </p:txBody>
      </p:sp>
      <p:sp>
        <p:nvSpPr>
          <p:cNvPr id="2" name="Flecha derecha 1"/>
          <p:cNvSpPr/>
          <p:nvPr/>
        </p:nvSpPr>
        <p:spPr>
          <a:xfrm>
            <a:off x="3525398" y="2250314"/>
            <a:ext cx="648933" cy="21746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uadroTexto 12"/>
          <p:cNvSpPr txBox="1"/>
          <p:nvPr/>
        </p:nvSpPr>
        <p:spPr>
          <a:xfrm>
            <a:off x="3572933" y="2782166"/>
            <a:ext cx="52770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Obligaciones sostenedor:</a:t>
            </a:r>
          </a:p>
          <a:p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1.- Señalar monto subvenciones o recursos</a:t>
            </a:r>
          </a:p>
          <a:p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2.- Señalar aporte promedio en los 3 años anteriores a la suscripción (Sostenedor MUNICIPAL)</a:t>
            </a:r>
          </a:p>
          <a:p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3.- Mantener a disposición del </a:t>
            </a:r>
            <a:r>
              <a:rPr lang="es-C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Mineduc</a:t>
            </a:r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por un período mínimo de 5 años un estado anual de los resultados que dé cuenta de todos los ingresos y gastos</a:t>
            </a:r>
          </a:p>
          <a:p>
            <a:endParaRPr lang="es-C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316288" y="5321323"/>
            <a:ext cx="5684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 establecimientos están clasificados como emergentes o en recuperación están obligados a enviar el </a:t>
            </a:r>
            <a:r>
              <a:rPr lang="es-C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Mineduc</a:t>
            </a:r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Flecha abajo 14"/>
          <p:cNvSpPr/>
          <p:nvPr/>
        </p:nvSpPr>
        <p:spPr>
          <a:xfrm>
            <a:off x="4836405" y="5087513"/>
            <a:ext cx="1674564" cy="2338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264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Planes de mejoramiento educativo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38176" y="2720334"/>
            <a:ext cx="1731275" cy="21050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400" u="sng" dirty="0" smtClean="0"/>
              <a:t>Acciones en áreas de</a:t>
            </a:r>
            <a:endParaRPr lang="es-CL" sz="2400" dirty="0"/>
          </a:p>
        </p:txBody>
      </p:sp>
      <p:sp>
        <p:nvSpPr>
          <p:cNvPr id="8" name="Cerrar llave 7"/>
          <p:cNvSpPr/>
          <p:nvPr/>
        </p:nvSpPr>
        <p:spPr>
          <a:xfrm>
            <a:off x="2957074" y="2254121"/>
            <a:ext cx="307975" cy="319924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3" name="CuadroTexto 23"/>
          <p:cNvSpPr txBox="1">
            <a:spLocks noChangeArrowheads="1"/>
          </p:cNvSpPr>
          <p:nvPr/>
        </p:nvSpPr>
        <p:spPr bwMode="auto">
          <a:xfrm>
            <a:off x="3511147" y="2514915"/>
            <a:ext cx="4927773" cy="267765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>
              <a:buAutoNum type="arabicParenR"/>
              <a:defRPr/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Gestión del </a:t>
            </a:r>
            <a:r>
              <a:rPr lang="es-CL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curriculum</a:t>
            </a:r>
            <a:endParaRPr lang="es-CL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>
              <a:buAutoNum type="arabicParenR"/>
              <a:defRPr/>
            </a:pPr>
            <a:endParaRPr lang="es-CL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>
              <a:buAutoNum type="arabicParenR"/>
              <a:defRPr/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Liderazgo escolar</a:t>
            </a:r>
          </a:p>
          <a:p>
            <a:pPr marL="342900" indent="-342900">
              <a:buAutoNum type="arabicParenR"/>
              <a:defRPr/>
            </a:pPr>
            <a:endParaRPr lang="es-CL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>
              <a:buAutoNum type="arabicParenR"/>
              <a:defRPr/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Convivencia escolar</a:t>
            </a:r>
          </a:p>
          <a:p>
            <a:pPr marL="342900" indent="-342900">
              <a:buAutoNum type="arabicParenR"/>
              <a:defRPr/>
            </a:pPr>
            <a:endParaRPr lang="es-CL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indent="-342900">
              <a:buAutoNum type="arabicParenR"/>
              <a:defRPr/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Gestión de recursos en al escuela</a:t>
            </a:r>
          </a:p>
        </p:txBody>
      </p:sp>
    </p:spTree>
    <p:extLst>
      <p:ext uri="{BB962C8B-B14F-4D97-AF65-F5344CB8AC3E}">
        <p14:creationId xmlns:p14="http://schemas.microsoft.com/office/powerpoint/2010/main" val="75615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Clasificación de establecimientos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DIVISIÓN DE MUNICIPALIDADES</a:t>
            </a:r>
          </a:p>
          <a:p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3251" cy="170703"/>
          </a:xfrm>
          <a:prstGeom prst="rect">
            <a:avLst/>
          </a:prstGeom>
        </p:spPr>
      </p:pic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82198" y="2357610"/>
            <a:ext cx="2093204" cy="1282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Autónomos</a:t>
            </a:r>
            <a:endParaRPr lang="es-CL" dirty="0"/>
          </a:p>
        </p:txBody>
      </p:sp>
      <p:sp>
        <p:nvSpPr>
          <p:cNvPr id="15" name="Rectángulo 14"/>
          <p:cNvSpPr/>
          <p:nvPr/>
        </p:nvSpPr>
        <p:spPr>
          <a:xfrm>
            <a:off x="3569465" y="2357611"/>
            <a:ext cx="2093204" cy="1282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Emergentes</a:t>
            </a:r>
            <a:endParaRPr lang="es-CL" dirty="0"/>
          </a:p>
        </p:txBody>
      </p:sp>
      <p:sp>
        <p:nvSpPr>
          <p:cNvPr id="16" name="Rectángulo 15"/>
          <p:cNvSpPr/>
          <p:nvPr/>
        </p:nvSpPr>
        <p:spPr>
          <a:xfrm>
            <a:off x="6356732" y="2357611"/>
            <a:ext cx="2093204" cy="1282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En recuperación</a:t>
            </a:r>
            <a:endParaRPr lang="es-CL" dirty="0"/>
          </a:p>
        </p:txBody>
      </p:sp>
      <p:sp>
        <p:nvSpPr>
          <p:cNvPr id="17" name="Flecha abajo 16"/>
          <p:cNvSpPr/>
          <p:nvPr/>
        </p:nvSpPr>
        <p:spPr>
          <a:xfrm>
            <a:off x="1619480" y="3888954"/>
            <a:ext cx="561860" cy="3525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Flecha abajo 18"/>
          <p:cNvSpPr/>
          <p:nvPr/>
        </p:nvSpPr>
        <p:spPr>
          <a:xfrm>
            <a:off x="7373956" y="3888954"/>
            <a:ext cx="561860" cy="3525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Flecha abajo 19"/>
          <p:cNvSpPr/>
          <p:nvPr/>
        </p:nvSpPr>
        <p:spPr>
          <a:xfrm>
            <a:off x="4335137" y="3888954"/>
            <a:ext cx="561860" cy="3525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CuadroTexto 17"/>
          <p:cNvSpPr txBox="1"/>
          <p:nvPr/>
        </p:nvSpPr>
        <p:spPr>
          <a:xfrm>
            <a:off x="721605" y="4438355"/>
            <a:ext cx="24292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Muestran sistemáticamente buenos resultados educativos de sus alumnos</a:t>
            </a:r>
            <a:endParaRPr lang="es-CL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712684" y="4436912"/>
            <a:ext cx="1949985" cy="1468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No muestran sistemáticamente buenos resultados educativos de sus alumnos</a:t>
            </a:r>
            <a:endParaRPr lang="es-CL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492606" y="4430808"/>
            <a:ext cx="23245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Obtienen resultados educativos reiteradamente deficientes de sus alumnos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4407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C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TemaCGR.thmx</Template>
  <TotalTime>135</TotalTime>
  <Words>1218</Words>
  <Application>Microsoft Office PowerPoint</Application>
  <PresentationFormat>Presentación en pantalla (4:3)</PresentationFormat>
  <Paragraphs>204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MS PGothic</vt:lpstr>
      <vt:lpstr>MS PGothic</vt:lpstr>
      <vt:lpstr>Arial</vt:lpstr>
      <vt:lpstr>Calibri</vt:lpstr>
      <vt:lpstr>Helvetica</vt:lpstr>
      <vt:lpstr>Wingdings</vt:lpstr>
      <vt:lpstr>TemaCGR</vt:lpstr>
      <vt:lpstr>Diseño personalizado</vt:lpstr>
      <vt:lpstr>LEY 20.248 SUBVENCIÓN ESCOLAR PREFERENCIAL</vt:lpstr>
      <vt:lpstr>Subvención Escolar Preferencial</vt:lpstr>
      <vt:lpstr>Destinatarios</vt:lpstr>
      <vt:lpstr>Convenios de igualdad de oportunidades y excelencia educativa</vt:lpstr>
      <vt:lpstr>Convenios de igualdad de oportunidades y excelencia educativa</vt:lpstr>
      <vt:lpstr>Convenios de igualdad de oportunidades y excelencia educativa</vt:lpstr>
      <vt:lpstr>Rendición de cuentas</vt:lpstr>
      <vt:lpstr>Planes de mejoramiento educativo</vt:lpstr>
      <vt:lpstr>Clasificación de establecimientos</vt:lpstr>
      <vt:lpstr>Formas de contratación del personal</vt:lpstr>
      <vt:lpstr>Formas de contratación del personal: </vt:lpstr>
      <vt:lpstr>Docentes contratados con cargo  a la ley N° 20.248:</vt:lpstr>
      <vt:lpstr>Asistentes de la Educación contratados  con cargo a la ley N° 20.248</vt:lpstr>
      <vt:lpstr>Contratados bajo las normas del derecho común con cargo a la ley N° 20.248:</vt:lpstr>
      <vt:lpstr>Utilización de los fondos SEP: </vt:lpstr>
      <vt:lpstr>Registro Público de Entidades Pedagógicas y Técnicas: </vt:lpstr>
      <vt:lpstr>Vigencia de la ley N° 20.550</vt:lpstr>
      <vt:lpstr>Efectos de la regularización de las contrataciones </vt:lpstr>
      <vt:lpstr>Dictámenes Relevantes</vt:lpstr>
      <vt:lpstr>Presentación de PowerPoint</vt:lpstr>
    </vt:vector>
  </TitlesOfParts>
  <Company>CGR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Silva E</dc:creator>
  <cp:lastModifiedBy>CLAUDIA ALICIA ORMAZABAL RETAMALES</cp:lastModifiedBy>
  <cp:revision>34</cp:revision>
  <dcterms:created xsi:type="dcterms:W3CDTF">2014-08-18T19:08:29Z</dcterms:created>
  <dcterms:modified xsi:type="dcterms:W3CDTF">2014-11-10T15:18:35Z</dcterms:modified>
</cp:coreProperties>
</file>