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4"/>
  </p:notesMasterIdLst>
  <p:handoutMasterIdLst>
    <p:handoutMasterId r:id="rId25"/>
  </p:handoutMasterIdLst>
  <p:sldIdLst>
    <p:sldId id="256" r:id="rId3"/>
    <p:sldId id="401" r:id="rId4"/>
    <p:sldId id="402" r:id="rId5"/>
    <p:sldId id="403" r:id="rId6"/>
    <p:sldId id="404" r:id="rId7"/>
    <p:sldId id="405" r:id="rId8"/>
    <p:sldId id="418" r:id="rId9"/>
    <p:sldId id="447" r:id="rId10"/>
    <p:sldId id="406" r:id="rId11"/>
    <p:sldId id="407" r:id="rId12"/>
    <p:sldId id="448" r:id="rId13"/>
    <p:sldId id="449" r:id="rId14"/>
    <p:sldId id="409" r:id="rId15"/>
    <p:sldId id="408" r:id="rId16"/>
    <p:sldId id="419" r:id="rId17"/>
    <p:sldId id="445" r:id="rId18"/>
    <p:sldId id="420" r:id="rId19"/>
    <p:sldId id="450" r:id="rId20"/>
    <p:sldId id="275" r:id="rId21"/>
    <p:sldId id="421" r:id="rId22"/>
    <p:sldId id="259" r:id="rId23"/>
  </p:sldIdLst>
  <p:sldSz cx="9144000" cy="6858000" type="screen4x3"/>
  <p:notesSz cx="6858000" cy="9144000"/>
  <p:defaultTextStyle>
    <a:defPPr>
      <a:defRPr lang="es-E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3" autoAdjust="0"/>
    <p:restoredTop sz="94671" autoAdjust="0"/>
  </p:normalViewPr>
  <p:slideViewPr>
    <p:cSldViewPr snapToGrid="0" snapToObjects="1">
      <p:cViewPr>
        <p:scale>
          <a:sx n="80" d="100"/>
          <a:sy n="80" d="100"/>
        </p:scale>
        <p:origin x="-108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3240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EA676-0C48-452D-BE25-2C5C0CDD1F8D}" type="datetimeFigureOut">
              <a:rPr lang="es-US" smtClean="0"/>
              <a:pPr/>
              <a:t>9/24/2015</a:t>
            </a:fld>
            <a:endParaRPr lang="es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BFCE9-B327-4162-8418-F7737611768B}" type="slidenum">
              <a:rPr lang="es-US" smtClean="0"/>
              <a:pPr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xmlns="" val="1545033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F389D4-9817-4051-8A69-6EC0AB5D9E81}" type="datetimeFigureOut">
              <a:rPr lang="es-CL"/>
              <a:pPr>
                <a:defRPr/>
              </a:pPr>
              <a:t>24-09-2015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L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L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3BC91CE-3619-4923-9348-AA293C304DA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152818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contraloria.cl" TargetMode="Externa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3">
            <a:hlinkClick r:id="rId3"/>
          </p:cNvPr>
          <p:cNvSpPr/>
          <p:nvPr userDrawn="1"/>
        </p:nvSpPr>
        <p:spPr>
          <a:xfrm>
            <a:off x="7694613" y="6392863"/>
            <a:ext cx="263525" cy="27463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Rectángulo 4">
            <a:hlinkClick r:id="rId4"/>
          </p:cNvPr>
          <p:cNvSpPr/>
          <p:nvPr userDrawn="1"/>
        </p:nvSpPr>
        <p:spPr>
          <a:xfrm>
            <a:off x="8015288" y="6381750"/>
            <a:ext cx="265112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Rectángulo 5">
            <a:hlinkClick r:id="rId5"/>
          </p:cNvPr>
          <p:cNvSpPr/>
          <p:nvPr userDrawn="1"/>
        </p:nvSpPr>
        <p:spPr>
          <a:xfrm>
            <a:off x="8326438" y="6407150"/>
            <a:ext cx="265112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5978" y="2130425"/>
            <a:ext cx="8468772" cy="1470025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5CBF"/>
                </a:solidFill>
                <a:latin typeface="Arial"/>
                <a:cs typeface="Arial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0"/>
          </p:nvPr>
        </p:nvSpPr>
        <p:spPr>
          <a:xfrm>
            <a:off x="1291182" y="5485337"/>
            <a:ext cx="6180387" cy="2446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>
                <a:solidFill>
                  <a:srgbClr val="9B9B9B"/>
                </a:solidFill>
              </a:defRPr>
            </a:lvl1pPr>
          </a:lstStyle>
          <a:p>
            <a:pPr lvl="0"/>
            <a:r>
              <a:rPr lang="en-US" dirty="0" smtClean="0"/>
              <a:t>Haga clic para modificar el estilo de texto del patrón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1"/>
          </p:nvPr>
        </p:nvSpPr>
        <p:spPr>
          <a:xfrm>
            <a:off x="1294160" y="5659081"/>
            <a:ext cx="6180387" cy="2446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9B9B9B"/>
                </a:solidFill>
              </a:defRPr>
            </a:lvl1pPr>
          </a:lstStyle>
          <a:p>
            <a:pPr lvl="0"/>
            <a:r>
              <a:rPr lang="en-U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D68F0-EEC9-4374-96B6-771EABFD9873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50163-495A-4B16-B4CE-3686158A2C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083BB-F3D3-4C02-B870-B2D89A3E90D9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BF918-36E2-4D54-8420-ECEF8F5B2D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3D5B-13CE-4549-9556-08CB9F3082BB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1944C-2A5D-4022-BF04-2AFE02FC2E1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8519D-FBAA-4B38-819C-F4F850780BE3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912BD-507A-4FEA-8DC2-3E29AC816B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93752-C555-4406-8C1E-7852CD072F1F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C0424-460E-4566-9CF3-118E46B2FB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EEE40-8024-4AB7-8944-087971210B12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4603D-E376-4E71-BC50-ED867FDC89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50E4E-8698-4AC0-881C-F4A60B38A615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48B4A-92ED-4021-80C6-F07C75FA9B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C44-51E2-4FD1-AB3B-768A9B600927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1F761-BCC3-41B6-B9F4-B03580392D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084917"/>
            <a:ext cx="8358717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1467" cy="6143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2"/>
          </p:nvPr>
        </p:nvSpPr>
        <p:spPr>
          <a:xfrm>
            <a:off x="1774245" y="6276920"/>
            <a:ext cx="6472248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Haga clic para modificar el estilo de texto del patrón</a:t>
            </a:r>
          </a:p>
        </p:txBody>
      </p:sp>
      <p:sp>
        <p:nvSpPr>
          <p:cNvPr id="13" name="Marcador de texto 11"/>
          <p:cNvSpPr>
            <a:spLocks noGrp="1"/>
          </p:cNvSpPr>
          <p:nvPr>
            <p:ph type="body" sz="quarter" idx="13"/>
          </p:nvPr>
        </p:nvSpPr>
        <p:spPr>
          <a:xfrm>
            <a:off x="1780107" y="6510730"/>
            <a:ext cx="6472248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11"/>
          <p:cNvSpPr>
            <a:spLocks noGrp="1"/>
          </p:cNvSpPr>
          <p:nvPr>
            <p:ph type="body" sz="quarter" idx="12"/>
          </p:nvPr>
        </p:nvSpPr>
        <p:spPr>
          <a:xfrm>
            <a:off x="1774245" y="6276920"/>
            <a:ext cx="6472248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Haga clic para modificar el estilo de texto del patrón</a:t>
            </a:r>
          </a:p>
        </p:txBody>
      </p:sp>
      <p:sp>
        <p:nvSpPr>
          <p:cNvPr id="4" name="Marcador de texto 11"/>
          <p:cNvSpPr>
            <a:spLocks noGrp="1"/>
          </p:cNvSpPr>
          <p:nvPr>
            <p:ph type="body" sz="quarter" idx="13"/>
          </p:nvPr>
        </p:nvSpPr>
        <p:spPr>
          <a:xfrm>
            <a:off x="1780107" y="6510730"/>
            <a:ext cx="6472248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Haga clic para modificar el estilo de texto del patrón</a:t>
            </a:r>
          </a:p>
        </p:txBody>
      </p:sp>
      <p:sp>
        <p:nvSpPr>
          <p:cNvPr id="5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2084917"/>
            <a:ext cx="3816648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exto 3"/>
          <p:cNvSpPr>
            <a:spLocks noGrp="1"/>
          </p:cNvSpPr>
          <p:nvPr>
            <p:ph type="body" sz="half" idx="14"/>
          </p:nvPr>
        </p:nvSpPr>
        <p:spPr>
          <a:xfrm>
            <a:off x="4908819" y="2084917"/>
            <a:ext cx="3907097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hlinkClick r:id="rId3"/>
          </p:cNvPr>
          <p:cNvSpPr/>
          <p:nvPr userDrawn="1"/>
        </p:nvSpPr>
        <p:spPr>
          <a:xfrm>
            <a:off x="7683500" y="6338888"/>
            <a:ext cx="265113" cy="276225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" name="Rectángulo 2">
            <a:hlinkClick r:id="rId4"/>
          </p:cNvPr>
          <p:cNvSpPr/>
          <p:nvPr userDrawn="1"/>
        </p:nvSpPr>
        <p:spPr>
          <a:xfrm>
            <a:off x="8005763" y="6329363"/>
            <a:ext cx="263525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Rectángulo 3">
            <a:hlinkClick r:id="rId5"/>
          </p:cNvPr>
          <p:cNvSpPr/>
          <p:nvPr userDrawn="1"/>
        </p:nvSpPr>
        <p:spPr>
          <a:xfrm>
            <a:off x="8316913" y="6354763"/>
            <a:ext cx="263525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Rectángulo 4">
            <a:hlinkClick r:id="rId6"/>
          </p:cNvPr>
          <p:cNvSpPr/>
          <p:nvPr userDrawn="1"/>
        </p:nvSpPr>
        <p:spPr>
          <a:xfrm>
            <a:off x="533400" y="6375400"/>
            <a:ext cx="1550988" cy="274638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/>
          <a:lstStyle/>
          <a:p>
            <a:r>
              <a:rPr lang="en-U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55813"/>
            <a:ext cx="8229600" cy="3913187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23E68-798C-4F04-A39A-CBD8FDF409C1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33190-9C93-4E0C-9C57-0DA6E8D653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02FFE-7F6E-447E-9ACA-02DBCC26CA8C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66A82-2AD0-495E-8B3C-9CB80803F15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8729-2547-4B06-A897-A0358297A9EE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CD5A-293D-4301-B047-4D361EB99B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230938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  <a:endParaRPr lang="es-ES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2055813"/>
            <a:ext cx="8229600" cy="39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5" r:id="rId2"/>
    <p:sldLayoutId id="2147483699" r:id="rId3"/>
    <p:sldLayoutId id="2147483700" r:id="rId4"/>
    <p:sldLayoutId id="2147483674" r:id="rId5"/>
    <p:sldLayoutId id="2147483673" r:id="rId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404040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404040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404040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404040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40404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  <a:endParaRPr lang="es-ES" smtClean="0"/>
          </a:p>
        </p:txBody>
      </p:sp>
      <p:sp>
        <p:nvSpPr>
          <p:cNvPr id="8195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AFD278-FD9D-4E85-9A50-8AB1913181B2}" type="datetimeFigureOut">
              <a:rPr lang="es-ES"/>
              <a:pPr>
                <a:defRPr/>
              </a:pPr>
              <a:t>24/09/2015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E7C880-7953-40B5-A14E-78410473FC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ítulo 1"/>
          <p:cNvSpPr>
            <a:spLocks noGrp="1"/>
          </p:cNvSpPr>
          <p:nvPr>
            <p:ph type="ctrTitle"/>
          </p:nvPr>
        </p:nvSpPr>
        <p:spPr>
          <a:xfrm>
            <a:off x="325438" y="1509713"/>
            <a:ext cx="8469312" cy="3689350"/>
          </a:xfrm>
        </p:spPr>
        <p:txBody>
          <a:bodyPr/>
          <a:lstStyle/>
          <a:p>
            <a:pPr algn="ctr" eaLnBrk="1" hangingPunct="1"/>
            <a:r>
              <a:rPr lang="es-CL" dirty="0" smtClean="0">
                <a:latin typeface="Arial" charset="0"/>
                <a:cs typeface="Arial" charset="0"/>
              </a:rPr>
              <a:t/>
            </a:r>
            <a:br>
              <a:rPr lang="es-CL" dirty="0" smtClean="0">
                <a:latin typeface="Arial" charset="0"/>
                <a:cs typeface="Arial" charset="0"/>
              </a:rPr>
            </a:br>
            <a:r>
              <a:rPr lang="es-CL" dirty="0" smtClean="0">
                <a:latin typeface="Arial" charset="0"/>
                <a:cs typeface="Arial" charset="0"/>
              </a:rPr>
              <a:t>CONCURSOS DIRECTORES Y </a:t>
            </a:r>
            <a:br>
              <a:rPr lang="es-CL" dirty="0" smtClean="0">
                <a:latin typeface="Arial" charset="0"/>
                <a:cs typeface="Arial" charset="0"/>
              </a:rPr>
            </a:br>
            <a:r>
              <a:rPr lang="es-CL" dirty="0" smtClean="0">
                <a:latin typeface="Arial" charset="0"/>
                <a:cs typeface="Arial" charset="0"/>
              </a:rPr>
              <a:t>JEFES DAEM</a:t>
            </a:r>
            <a:br>
              <a:rPr lang="es-CL" dirty="0" smtClean="0">
                <a:latin typeface="Arial" charset="0"/>
                <a:cs typeface="Arial" charset="0"/>
              </a:rPr>
            </a:br>
            <a:endParaRPr lang="es-ES" dirty="0" smtClean="0">
              <a:latin typeface="Arial" charset="0"/>
              <a:cs typeface="Arial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1290638" y="5607050"/>
            <a:ext cx="6181725" cy="6397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sz="2500" b="1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CL" sz="2500" b="1" dirty="0"/>
              <a:t>SUBDIVISIÓN JURÍDICA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s-E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2084388"/>
            <a:ext cx="8358188" cy="3810000"/>
          </a:xfrm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CONVOCATORIA Y ADMINISTRACIÓN DEL CONCURSO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              </a:t>
            </a:r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/>
              <a:t>	</a:t>
            </a:r>
            <a:r>
              <a:rPr lang="es-MX" sz="2000" b="1" dirty="0" smtClean="0"/>
              <a:t>	</a:t>
            </a:r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CONSEJO DE ALTA DIRECCIÓN PÚBLICA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2000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dirty="0" smtClean="0"/>
              <a:t>COMUNICACIÓN :  DIARIO DE CIRCULACIÓN NACIONAL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dirty="0"/>
              <a:t>	</a:t>
            </a:r>
            <a:r>
              <a:rPr lang="es-MX" sz="2000" dirty="0" smtClean="0"/>
              <a:t>				PÁGINA WEB INSTITUCIONAL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dirty="0"/>
              <a:t>	</a:t>
            </a:r>
            <a:r>
              <a:rPr lang="es-MX" sz="2000" dirty="0" smtClean="0"/>
              <a:t>				DIARIO OFICIAL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2000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2000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sz="2000" dirty="0"/>
          </a:p>
        </p:txBody>
      </p:sp>
      <p:sp>
        <p:nvSpPr>
          <p:cNvPr id="59394" name="Título 2"/>
          <p:cNvSpPr>
            <a:spLocks noGrp="1"/>
          </p:cNvSpPr>
          <p:nvPr>
            <p:ph type="title"/>
          </p:nvPr>
        </p:nvSpPr>
        <p:spPr>
          <a:xfrm>
            <a:off x="320675" y="274638"/>
            <a:ext cx="6230938" cy="614362"/>
          </a:xfrm>
        </p:spPr>
        <p:txBody>
          <a:bodyPr/>
          <a:lstStyle/>
          <a:p>
            <a:pPr eaLnBrk="1" hangingPunct="1"/>
            <a:r>
              <a:rPr lang="es-MX" smtClean="0">
                <a:solidFill>
                  <a:schemeClr val="tx1"/>
                </a:solidFill>
                <a:latin typeface="Arial" charset="0"/>
                <a:cs typeface="Arial" charset="0"/>
              </a:rPr>
              <a:t>CONCURSO ESPECIAL JEFE DAEM</a:t>
            </a:r>
            <a:endParaRPr lang="es-CL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59396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Flecha abajo 6"/>
          <p:cNvSpPr/>
          <p:nvPr/>
        </p:nvSpPr>
        <p:spPr>
          <a:xfrm>
            <a:off x="4488656" y="2757488"/>
            <a:ext cx="295275" cy="3794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2084388"/>
            <a:ext cx="8358188" cy="3810000"/>
          </a:xfrm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2000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CL" sz="2000" dirty="0" smtClean="0"/>
              <a:t>AVISOS (Contenido)</a:t>
            </a:r>
          </a:p>
          <a:p>
            <a:pPr marL="342900" indent="-3429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s-CL" sz="2000" dirty="0" smtClean="0"/>
              <a:t>Competencias y aptitudes requeridas</a:t>
            </a:r>
          </a:p>
          <a:p>
            <a:pPr marL="342900" indent="-3429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s-CL" sz="2000" dirty="0" smtClean="0"/>
              <a:t>Funciones del cargo</a:t>
            </a:r>
          </a:p>
          <a:p>
            <a:pPr marL="342900" indent="-3429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s-CL" sz="2000" dirty="0" smtClean="0"/>
              <a:t>Perfil profesional</a:t>
            </a:r>
          </a:p>
          <a:p>
            <a:pPr marL="342900" indent="-3429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s-CL" sz="2000" dirty="0" smtClean="0"/>
              <a:t>Nivel referencial de las remuneraciones</a:t>
            </a:r>
          </a:p>
          <a:p>
            <a:pPr marL="342900" indent="-3429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s-CL" sz="2000" dirty="0" smtClean="0"/>
              <a:t>Plazo para postulación</a:t>
            </a:r>
          </a:p>
          <a:p>
            <a:pPr marL="342900" indent="-3429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s-CL" sz="2000" dirty="0" smtClean="0"/>
              <a:t>Forma de acreditar los requisitos </a:t>
            </a:r>
            <a:endParaRPr lang="es-CL" sz="2000" dirty="0"/>
          </a:p>
        </p:txBody>
      </p:sp>
      <p:sp>
        <p:nvSpPr>
          <p:cNvPr id="59394" name="Título 2"/>
          <p:cNvSpPr>
            <a:spLocks noGrp="1"/>
          </p:cNvSpPr>
          <p:nvPr>
            <p:ph type="title"/>
          </p:nvPr>
        </p:nvSpPr>
        <p:spPr>
          <a:xfrm>
            <a:off x="320675" y="274638"/>
            <a:ext cx="6230938" cy="614362"/>
          </a:xfrm>
        </p:spPr>
        <p:txBody>
          <a:bodyPr/>
          <a:lstStyle/>
          <a:p>
            <a:pPr eaLnBrk="1" hangingPunct="1"/>
            <a:r>
              <a:rPr lang="es-MX" smtClean="0">
                <a:solidFill>
                  <a:schemeClr val="tx1"/>
                </a:solidFill>
                <a:latin typeface="Arial" charset="0"/>
                <a:cs typeface="Arial" charset="0"/>
              </a:rPr>
              <a:t>CONCURSO ESPECIAL JEFE DAEM</a:t>
            </a:r>
            <a:endParaRPr lang="es-CL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59396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224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850834"/>
            <a:ext cx="8358188" cy="4043554"/>
          </a:xfrm>
          <a:ln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COMISIÓN CALIFICADORA DE CONCURSOS DE JEFE DAEM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dirty="0"/>
              <a:t> </a:t>
            </a:r>
            <a:endParaRPr lang="es-MX" sz="2000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Integrantes (Art. 34D E.D.)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1.</a:t>
            </a:r>
            <a:r>
              <a:rPr lang="es-MX" sz="2000" b="1" dirty="0" smtClean="0"/>
              <a:t> </a:t>
            </a:r>
            <a:r>
              <a:rPr lang="es-MX" sz="2000" b="1" dirty="0" smtClean="0"/>
              <a:t>Sostenedor o su representante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2. </a:t>
            </a:r>
            <a:r>
              <a:rPr lang="es-MX" sz="2000" b="1" dirty="0" smtClean="0"/>
              <a:t>Miembro </a:t>
            </a:r>
            <a:r>
              <a:rPr lang="es-MX" sz="2000" b="1" dirty="0" smtClean="0"/>
              <a:t>del Consejo de Alta Dirección Pública o un </a:t>
            </a:r>
            <a:r>
              <a:rPr lang="es-MX" sz="2000" b="1" dirty="0" smtClean="0"/>
              <a:t>representante de este</a:t>
            </a:r>
            <a:endParaRPr lang="es-MX" sz="2000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s-MX" sz="2000" b="1" dirty="0" smtClean="0"/>
              <a:t>3.</a:t>
            </a:r>
            <a:r>
              <a:rPr lang="es-MX" sz="2000" b="1" dirty="0" smtClean="0"/>
              <a:t> </a:t>
            </a:r>
            <a:r>
              <a:rPr lang="es-MX" sz="2000" b="1" dirty="0" smtClean="0"/>
              <a:t>Un director de establecimiento educacional de la respectiva comuna</a:t>
            </a:r>
          </a:p>
          <a:p>
            <a:pPr marL="342900" indent="-342900" eaLnBrk="1" fontAlgn="auto" hangingPunct="1">
              <a:spcAft>
                <a:spcPts val="0"/>
              </a:spcAft>
              <a:defRPr/>
            </a:pPr>
            <a:r>
              <a:rPr lang="es-MX" sz="2000" b="1" dirty="0" smtClean="0"/>
              <a:t>	Secretario </a:t>
            </a:r>
            <a:r>
              <a:rPr lang="es-MX" sz="2000" b="1" dirty="0" smtClean="0"/>
              <a:t>Municipal: Ministro de fe</a:t>
            </a:r>
            <a:endParaRPr lang="es-MX" sz="2000" b="1" dirty="0"/>
          </a:p>
        </p:txBody>
      </p:sp>
      <p:sp>
        <p:nvSpPr>
          <p:cNvPr id="59394" name="Título 2"/>
          <p:cNvSpPr>
            <a:spLocks noGrp="1"/>
          </p:cNvSpPr>
          <p:nvPr>
            <p:ph type="title"/>
          </p:nvPr>
        </p:nvSpPr>
        <p:spPr>
          <a:xfrm>
            <a:off x="320675" y="274638"/>
            <a:ext cx="6230938" cy="614362"/>
          </a:xfrm>
        </p:spPr>
        <p:txBody>
          <a:bodyPr/>
          <a:lstStyle/>
          <a:p>
            <a:pPr eaLnBrk="1" hangingPunct="1"/>
            <a:r>
              <a:rPr lang="es-MX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CONCURSO ESPECIAL JEFE DAEM</a:t>
            </a:r>
            <a:endParaRPr lang="es-CL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59396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57200" y="5233834"/>
            <a:ext cx="8009263" cy="5181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Art/34 E: Pueden postular los que estén en posesión de un título profesional o licenciatura de a lo menos 8 semestres de duración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xmlns="" val="321620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729648"/>
            <a:ext cx="8358188" cy="4360709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dirty="0" smtClean="0"/>
              <a:t>RESOLUCIÓN DEL CONCURSO					SOSTENEDOR</a:t>
            </a: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2000" dirty="0"/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dirty="0" smtClean="0"/>
              <a:t>ELIGE DE NÓMINA PROPUESTA POR CONSEJO ADP </a:t>
            </a: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2000" dirty="0"/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dirty="0" smtClean="0"/>
              <a:t>SE DESIGNA GANADOR	-	DECRETO ALCALDICIO DE 										NOMBRAMIENTO    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dirty="0" smtClean="0"/>
              <a:t>DECLARA DESIERTO EL CONCURSO  : RESOLUCIÓN FUNDADA</a:t>
            </a:r>
            <a:endParaRPr lang="es-CL" sz="2000" dirty="0"/>
          </a:p>
        </p:txBody>
      </p:sp>
      <p:sp>
        <p:nvSpPr>
          <p:cNvPr id="60418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/>
          <a:lstStyle/>
          <a:p>
            <a:pPr eaLnBrk="1" hangingPunct="1"/>
            <a:r>
              <a:rPr lang="es-MX" dirty="0" smtClean="0">
                <a:latin typeface="Arial" charset="0"/>
                <a:cs typeface="Arial" charset="0"/>
              </a:rPr>
              <a:t>   </a:t>
            </a:r>
            <a:r>
              <a:rPr lang="es-MX" dirty="0">
                <a:solidFill>
                  <a:schemeClr val="tx1"/>
                </a:solidFill>
                <a:latin typeface="Arial" charset="0"/>
                <a:cs typeface="Arial" charset="0"/>
              </a:rPr>
              <a:t>CONCURSO ESPECIAL JEFE DAEM</a:t>
            </a:r>
            <a:endParaRPr lang="es-CL" dirty="0" smtClean="0">
              <a:latin typeface="Arial" charset="0"/>
              <a:cs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60420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Flecha derecha 5"/>
          <p:cNvSpPr/>
          <p:nvPr/>
        </p:nvSpPr>
        <p:spPr>
          <a:xfrm>
            <a:off x="4636294" y="1810495"/>
            <a:ext cx="1733550" cy="2444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  <p:sp>
        <p:nvSpPr>
          <p:cNvPr id="5" name="Rectángulo 4"/>
          <p:cNvSpPr/>
          <p:nvPr/>
        </p:nvSpPr>
        <p:spPr>
          <a:xfrm>
            <a:off x="457200" y="5252530"/>
            <a:ext cx="8279176" cy="6363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Si Jefe DAEM renuncia dentro de los 2 meses siguientes al nombramiento: Se puede designar a otro integrante de la nómina sin nuevo concurso.</a:t>
            </a:r>
            <a:endParaRPr lang="es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911350"/>
            <a:ext cx="8358188" cy="3983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8000" b="1" dirty="0" smtClean="0"/>
              <a:t>II.- </a:t>
            </a:r>
            <a:r>
              <a:rPr lang="es-MX" sz="8000" b="1" u="sng" dirty="0" smtClean="0"/>
              <a:t>PROCESO </a:t>
            </a:r>
            <a:r>
              <a:rPr lang="es-MX" sz="8000" b="1" u="sng" dirty="0"/>
              <a:t>DE SELECCIÓN EN AQUELLAS COMUNAS QUE TENGAN </a:t>
            </a:r>
            <a:r>
              <a:rPr lang="es-MX" sz="8000" b="1" u="sng" dirty="0" smtClean="0">
                <a:solidFill>
                  <a:srgbClr val="FF0000"/>
                </a:solidFill>
              </a:rPr>
              <a:t>MENOS DE 1.200 </a:t>
            </a:r>
            <a:r>
              <a:rPr lang="es-MX" sz="8000" b="1" u="sng" dirty="0" smtClean="0"/>
              <a:t>ALUMNOS </a:t>
            </a:r>
            <a:r>
              <a:rPr lang="es-MX" sz="8000" b="1" u="sng" dirty="0"/>
              <a:t>MATRICULADOS EN LA </a:t>
            </a:r>
            <a:r>
              <a:rPr lang="es-MX" sz="8000" b="1" u="sng" dirty="0" smtClean="0"/>
              <a:t>COMUNA</a:t>
            </a:r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8000" b="1" dirty="0"/>
              <a:t>	</a:t>
            </a:r>
            <a:r>
              <a:rPr lang="es-MX" sz="8000" b="1" dirty="0" smtClean="0"/>
              <a:t>(Art. </a:t>
            </a:r>
            <a:r>
              <a:rPr lang="es-MX" sz="8000" b="1" dirty="0"/>
              <a:t>34 D </a:t>
            </a:r>
            <a:r>
              <a:rPr lang="es-MX" sz="8000" b="1" dirty="0" smtClean="0"/>
              <a:t>E. D.)</a:t>
            </a:r>
            <a:endParaRPr lang="es-MX" sz="8000" b="1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8000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8000" b="1" dirty="0" smtClean="0"/>
              <a:t>SE APLICAN NORMAS PREVISTAS PARA SELECCIÓN DE DIRECTORES DE ESTABLECIMIENTOS   CON EXCEPCIONES</a:t>
            </a:r>
            <a:r>
              <a:rPr lang="es-MX" sz="8000" b="1" dirty="0" smtClean="0"/>
              <a:t>:</a:t>
            </a:r>
            <a:endParaRPr lang="es-MX" sz="8000" b="1" dirty="0" smtClean="0"/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8000" b="1" dirty="0"/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8000" b="1" dirty="0" smtClean="0"/>
              <a:t>INTEGRACIÓN DE LA COMISIÓN CALIFICADORA</a:t>
            </a:r>
          </a:p>
          <a:p>
            <a:pPr lvl="3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8000" b="1" dirty="0" smtClean="0"/>
              <a:t>1.Sostenedor </a:t>
            </a:r>
            <a:r>
              <a:rPr lang="es-MX" sz="8000" b="1" dirty="0" smtClean="0"/>
              <a:t>o su representante</a:t>
            </a:r>
          </a:p>
          <a:p>
            <a:pPr lvl="3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8000" b="1" dirty="0" smtClean="0"/>
              <a:t>2.Director </a:t>
            </a:r>
            <a:r>
              <a:rPr lang="es-MX" sz="8000" b="1" dirty="0" smtClean="0"/>
              <a:t>de establecimiento municipal de la comuna</a:t>
            </a:r>
          </a:p>
          <a:p>
            <a:pPr lvl="3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8000" b="1" dirty="0" smtClean="0"/>
              <a:t>3.Miembro </a:t>
            </a:r>
            <a:r>
              <a:rPr lang="es-MX" sz="8000" b="1" dirty="0" smtClean="0"/>
              <a:t>del Consejo de ADP o su representante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8000" b="1" dirty="0"/>
              <a:t>	</a:t>
            </a:r>
            <a:r>
              <a:rPr lang="es-MX" sz="8000" b="1" dirty="0" smtClean="0"/>
              <a:t>		</a:t>
            </a:r>
            <a:r>
              <a:rPr lang="es-MX" sz="8000" b="1" dirty="0" smtClean="0"/>
              <a:t>M</a:t>
            </a:r>
            <a:r>
              <a:rPr lang="es-MX" sz="8000" b="1" dirty="0" smtClean="0"/>
              <a:t>inistro de fe: secretario municipal</a:t>
            </a:r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7200" b="1" dirty="0" smtClean="0"/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7200" b="1" dirty="0"/>
              <a:t>	</a:t>
            </a:r>
            <a:r>
              <a:rPr lang="es-MX" sz="7200" b="1" dirty="0" smtClean="0"/>
              <a:t>				</a:t>
            </a:r>
            <a:r>
              <a:rPr lang="es-MX" b="1" dirty="0" smtClean="0"/>
              <a:t>	</a:t>
            </a:r>
            <a:endParaRPr lang="es-CL" b="1" dirty="0"/>
          </a:p>
        </p:txBody>
      </p:sp>
      <p:sp>
        <p:nvSpPr>
          <p:cNvPr id="61442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/>
          <a:lstStyle/>
          <a:p>
            <a:pPr eaLnBrk="1" hangingPunct="1"/>
            <a:r>
              <a:rPr lang="es-MX" smtClean="0">
                <a:solidFill>
                  <a:schemeClr val="tx1"/>
                </a:solidFill>
                <a:latin typeface="Arial" charset="0"/>
                <a:cs typeface="Arial" charset="0"/>
              </a:rPr>
              <a:t>CONCURSO ESPECIAL JEFE DAEM</a:t>
            </a:r>
            <a:endParaRPr lang="es-CL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61444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200" y="1547813"/>
            <a:ext cx="3249613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7063" y="1547813"/>
            <a:ext cx="26765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" y="3244851"/>
            <a:ext cx="7883525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122363"/>
            <a:ext cx="8358188" cy="4772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US" dirty="0"/>
          </a:p>
        </p:txBody>
      </p:sp>
      <p:sp>
        <p:nvSpPr>
          <p:cNvPr id="62469" name="Título 2"/>
          <p:cNvSpPr>
            <a:spLocks noGrp="1"/>
          </p:cNvSpPr>
          <p:nvPr>
            <p:ph type="title"/>
          </p:nvPr>
        </p:nvSpPr>
        <p:spPr>
          <a:xfrm>
            <a:off x="461963" y="200025"/>
            <a:ext cx="6232525" cy="614363"/>
          </a:xfrm>
        </p:spPr>
        <p:txBody>
          <a:bodyPr/>
          <a:lstStyle/>
          <a:p>
            <a:pPr eaLnBrk="1" hangingPunct="1"/>
            <a:r>
              <a:rPr lang="es-CL" dirty="0" smtClean="0">
                <a:latin typeface="Arial" charset="0"/>
                <a:cs typeface="Arial" charset="0"/>
              </a:rPr>
              <a:t>Convenio de desempeño de Jefe DAEM</a:t>
            </a:r>
            <a:endParaRPr lang="es-US" dirty="0" smtClean="0">
              <a:latin typeface="Arial" charset="0"/>
              <a:cs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US" dirty="0"/>
          </a:p>
        </p:txBody>
      </p:sp>
      <p:sp>
        <p:nvSpPr>
          <p:cNvPr id="62471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US" smtClean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Arial" charset="0"/>
                <a:cs typeface="Arial" charset="0"/>
              </a:rPr>
              <a:t>Convenio de desempeño de Jefe DAEM</a:t>
            </a:r>
            <a:endParaRPr lang="es-AR" dirty="0" smtClean="0">
              <a:latin typeface="Arial" charset="0"/>
              <a:cs typeface="Arial" charset="0"/>
            </a:endParaRPr>
          </a:p>
        </p:txBody>
      </p:sp>
      <p:sp>
        <p:nvSpPr>
          <p:cNvPr id="634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s-ES" dirty="0" smtClean="0">
              <a:latin typeface="Arial" charset="0"/>
              <a:cs typeface="Arial" charset="0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1355075" y="2423711"/>
            <a:ext cx="6191479" cy="32499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charset="0"/>
              <a:buNone/>
            </a:pPr>
            <a:r>
              <a:rPr lang="es-ES_tradnl" dirty="0">
                <a:latin typeface="Arial" charset="0"/>
                <a:cs typeface="Arial" charset="0"/>
              </a:rPr>
              <a:t>DICTAMEN Nº 3.490/2014</a:t>
            </a:r>
          </a:p>
          <a:p>
            <a:pPr algn="just">
              <a:buFont typeface="Arial" charset="0"/>
              <a:buNone/>
            </a:pPr>
            <a:r>
              <a:rPr lang="es-ES_tradnl" dirty="0">
                <a:latin typeface="Arial" charset="0"/>
                <a:cs typeface="Arial" charset="0"/>
              </a:rPr>
              <a:t>Sostenedor puede recurrir a </a:t>
            </a:r>
            <a:r>
              <a:rPr lang="es-ES_tradnl" dirty="0" smtClean="0">
                <a:latin typeface="Arial" charset="0"/>
                <a:cs typeface="Arial" charset="0"/>
              </a:rPr>
              <a:t>asesoría técnica </a:t>
            </a:r>
            <a:r>
              <a:rPr lang="es-ES_tradnl" dirty="0">
                <a:latin typeface="Arial" charset="0"/>
                <a:cs typeface="Arial" charset="0"/>
              </a:rPr>
              <a:t>externa para apoyarlo en la labor de </a:t>
            </a:r>
            <a:r>
              <a:rPr lang="es-ES_tradnl" dirty="0" smtClean="0">
                <a:latin typeface="Arial" charset="0"/>
                <a:cs typeface="Arial" charset="0"/>
              </a:rPr>
              <a:t>evaluación </a:t>
            </a:r>
            <a:r>
              <a:rPr lang="es-ES_tradnl" dirty="0">
                <a:latin typeface="Arial" charset="0"/>
                <a:cs typeface="Arial" charset="0"/>
              </a:rPr>
              <a:t>del convenio de desempeño, siempre que ello no implique entregar a un tercero la </a:t>
            </a:r>
            <a:r>
              <a:rPr lang="es-ES_tradnl" dirty="0" smtClean="0">
                <a:latin typeface="Arial" charset="0"/>
                <a:cs typeface="Arial" charset="0"/>
              </a:rPr>
              <a:t>evaluación </a:t>
            </a:r>
            <a:r>
              <a:rPr lang="es-ES_tradnl" dirty="0">
                <a:latin typeface="Arial" charset="0"/>
                <a:cs typeface="Arial" charset="0"/>
              </a:rPr>
              <a:t>de ese instrumento.</a:t>
            </a:r>
            <a:endParaRPr lang="es-E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2084388"/>
            <a:ext cx="8358188" cy="3810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US" dirty="0"/>
          </a:p>
        </p:txBody>
      </p:sp>
      <p:sp>
        <p:nvSpPr>
          <p:cNvPr id="645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/>
          <a:lstStyle/>
          <a:p>
            <a:pPr eaLnBrk="1" hangingPunct="1"/>
            <a:endParaRPr lang="es-US" smtClean="0">
              <a:latin typeface="Arial" charset="0"/>
              <a:cs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US" dirty="0"/>
          </a:p>
        </p:txBody>
      </p:sp>
      <p:sp>
        <p:nvSpPr>
          <p:cNvPr id="64516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US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568325" y="1741488"/>
            <a:ext cx="8135938" cy="218281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/>
              <a:t>Sostenedor puede solicitar renuncia anticipada por cumplimiento insuficiente de objetivos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/>
              <a:t>(Dictamen N° 7.476, de 2014)</a:t>
            </a:r>
            <a:endParaRPr lang="es-US" dirty="0"/>
          </a:p>
        </p:txBody>
      </p:sp>
      <p:sp>
        <p:nvSpPr>
          <p:cNvPr id="8" name="Rectángulo redondeado 7"/>
          <p:cNvSpPr/>
          <p:nvPr/>
        </p:nvSpPr>
        <p:spPr>
          <a:xfrm>
            <a:off x="1566863" y="4306888"/>
            <a:ext cx="6684962" cy="15081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/>
              <a:t>Convocar a nuevo concurso</a:t>
            </a:r>
            <a:endParaRPr lang="es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370607" y="1985764"/>
            <a:ext cx="8358717" cy="4057345"/>
          </a:xfrm>
        </p:spPr>
        <p:txBody>
          <a:bodyPr/>
          <a:lstStyle/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Rectángulo 5"/>
          <p:cNvSpPr/>
          <p:nvPr/>
        </p:nvSpPr>
        <p:spPr>
          <a:xfrm>
            <a:off x="457200" y="1599266"/>
            <a:ext cx="8265074" cy="11760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Si </a:t>
            </a:r>
            <a:r>
              <a:rPr lang="es-CL" dirty="0" smtClean="0"/>
              <a:t>Jefe DAEM </a:t>
            </a:r>
            <a:r>
              <a:rPr lang="es-CL" dirty="0"/>
              <a:t>cesa en el empleo por petición de renuncia (por incumplimiento de convenio de desempeño)</a:t>
            </a:r>
            <a:endParaRPr lang="es-US" dirty="0"/>
          </a:p>
        </p:txBody>
      </p:sp>
      <p:sp>
        <p:nvSpPr>
          <p:cNvPr id="7" name="Rectángulo 6"/>
          <p:cNvSpPr/>
          <p:nvPr/>
        </p:nvSpPr>
        <p:spPr>
          <a:xfrm>
            <a:off x="727113" y="2886419"/>
            <a:ext cx="3822853" cy="30084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Si </a:t>
            </a:r>
            <a:r>
              <a:rPr lang="es-CL" dirty="0"/>
              <a:t>pertenecía a </a:t>
            </a:r>
            <a:r>
              <a:rPr lang="es-CL" dirty="0" smtClean="0"/>
              <a:t>dotación </a:t>
            </a:r>
            <a:r>
              <a:rPr lang="es-CL" dirty="0"/>
              <a:t>docente antes de asumir </a:t>
            </a:r>
            <a:r>
              <a:rPr lang="es-CL" dirty="0" smtClean="0"/>
              <a:t>cargo </a:t>
            </a:r>
            <a:r>
              <a:rPr lang="es-CL" dirty="0"/>
              <a:t>de </a:t>
            </a:r>
            <a:r>
              <a:rPr lang="es-CL" dirty="0" smtClean="0"/>
              <a:t>jefe DAEM</a:t>
            </a:r>
            <a:endParaRPr lang="es-CL" dirty="0"/>
          </a:p>
          <a:p>
            <a:pPr algn="ctr"/>
            <a:r>
              <a:rPr lang="es-CL" dirty="0"/>
              <a:t>-Si existe disponibilidad en dotación docente. Funciones de art/5° ED, sin derecho a asignación de </a:t>
            </a:r>
            <a:r>
              <a:rPr lang="es-CL" dirty="0" smtClean="0"/>
              <a:t>administración de educación municipal</a:t>
            </a:r>
            <a:endParaRPr lang="es-CL" dirty="0"/>
          </a:p>
          <a:p>
            <a:pPr algn="ctr"/>
            <a:r>
              <a:rPr lang="es-CL" dirty="0"/>
              <a:t>-Si no existe </a:t>
            </a:r>
            <a:r>
              <a:rPr lang="es-CL" dirty="0" smtClean="0"/>
              <a:t>disponibilidad o por resolución del sostenedor deba dejar la dotación:  </a:t>
            </a:r>
            <a:r>
              <a:rPr lang="es-CL" dirty="0"/>
              <a:t>Cese con derecho a indemnización señalada en art/34 </a:t>
            </a:r>
            <a:r>
              <a:rPr lang="es-CL" dirty="0" smtClean="0"/>
              <a:t>H, </a:t>
            </a:r>
            <a:r>
              <a:rPr lang="es-CL" dirty="0"/>
              <a:t>inciso 1°</a:t>
            </a:r>
            <a:endParaRPr lang="es-US" dirty="0"/>
          </a:p>
        </p:txBody>
      </p:sp>
      <p:sp>
        <p:nvSpPr>
          <p:cNvPr id="8" name="Rectángulo 7"/>
          <p:cNvSpPr/>
          <p:nvPr/>
        </p:nvSpPr>
        <p:spPr>
          <a:xfrm>
            <a:off x="4906472" y="3273876"/>
            <a:ext cx="3756752" cy="26210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Si no pertenecía a dotación docente antes de asumir cargo de </a:t>
            </a:r>
            <a:r>
              <a:rPr lang="es-CL" dirty="0" smtClean="0"/>
              <a:t>jefe DAEM</a:t>
            </a:r>
            <a:endParaRPr lang="es-CL" dirty="0"/>
          </a:p>
          <a:p>
            <a:pPr algn="ctr"/>
            <a:r>
              <a:rPr lang="es-CL" dirty="0"/>
              <a:t>Sólo derecho a indemnización señalada en art/34 </a:t>
            </a:r>
            <a:r>
              <a:rPr lang="es-CL" dirty="0" smtClean="0"/>
              <a:t>H, </a:t>
            </a:r>
            <a:r>
              <a:rPr lang="es-CL" dirty="0"/>
              <a:t>inciso final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xmlns="" val="308493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209550" y="1122363"/>
            <a:ext cx="8780463" cy="4772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US" dirty="0"/>
          </a:p>
        </p:txBody>
      </p:sp>
      <p:sp>
        <p:nvSpPr>
          <p:cNvPr id="65538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US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Síntesis Concurso ingreso director y jefe DAEM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US" dirty="0" smtClean="0"/>
              <a:t>DIVISIÓN DE MUNICIPALIDADES</a:t>
            </a:r>
            <a:endParaRPr lang="es-US" dirty="0"/>
          </a:p>
        </p:txBody>
      </p:sp>
      <p:sp>
        <p:nvSpPr>
          <p:cNvPr id="65540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r>
              <a:rPr lang="es-US" smtClean="0">
                <a:latin typeface="Helvetica" pitchFamily="34" charset="0"/>
                <a:cs typeface="Helvetica" pitchFamily="34" charset="0"/>
              </a:rPr>
              <a:t>SUBDIVISIÓN JURÍDICA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09550" y="1012825"/>
            <a:ext cx="4351338" cy="48815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CONCURSO DIRECTOR DE ESTABLECIMIENTO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Art/31 bis y </a:t>
            </a:r>
            <a:r>
              <a:rPr lang="es-US" dirty="0" err="1">
                <a:solidFill>
                  <a:schemeClr val="tx1"/>
                </a:solidFill>
              </a:rPr>
              <a:t>ss</a:t>
            </a:r>
            <a:r>
              <a:rPr lang="es-US" dirty="0">
                <a:solidFill>
                  <a:schemeClr val="tx1"/>
                </a:solidFill>
              </a:rPr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Administración del concurso:   DAEM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Perfil profesional lo define el JEFE DAEM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Apoyo de asesorías externas para preselección de candidatos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Comisión Calificadora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Nómina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Resolución               Sostenedor: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Designa ganador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Declara desierto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/>
          </a:p>
        </p:txBody>
      </p:sp>
      <p:sp>
        <p:nvSpPr>
          <p:cNvPr id="8" name="Rectángulo 7"/>
          <p:cNvSpPr/>
          <p:nvPr/>
        </p:nvSpPr>
        <p:spPr>
          <a:xfrm>
            <a:off x="4826000" y="1012825"/>
            <a:ext cx="4164013" cy="48815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CONCURSO DE JEFE DAEM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Procedimiento de selección. Hay que distinguir: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-Comuna con 1.200 o más alumnos matriculados: procedimiento análogo al establecido para nombramiento de altos directivos públicos de segundo nivel jerárquico. Art/34 D y ss.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b="1" dirty="0">
                <a:solidFill>
                  <a:schemeClr val="tx1"/>
                </a:solidFill>
              </a:rPr>
              <a:t>DICTAMEN N° 7.476/2014</a:t>
            </a:r>
            <a:endParaRPr lang="es-US" dirty="0">
              <a:solidFill>
                <a:schemeClr val="tx1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Administración concurso: CONSEJO ADP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Perfil profesional lo define : SOSTENEDOR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Consejo ADP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Nómina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Resolución		Sostenedor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Designa ganador-Declara desierto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US" dirty="0">
                <a:solidFill>
                  <a:schemeClr val="tx1"/>
                </a:solidFill>
              </a:rPr>
              <a:t>-Comuna con menos de 1.200 alumnos matriculados: Normas director de establecimiento CON EXCEPCIONES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 dirty="0"/>
          </a:p>
        </p:txBody>
      </p:sp>
      <p:sp>
        <p:nvSpPr>
          <p:cNvPr id="9" name="Flecha derecha 8"/>
          <p:cNvSpPr/>
          <p:nvPr/>
        </p:nvSpPr>
        <p:spPr>
          <a:xfrm>
            <a:off x="2278063" y="4787900"/>
            <a:ext cx="263525" cy="153988"/>
          </a:xfrm>
          <a:prstGeom prst="rightArrow">
            <a:avLst/>
          </a:prstGeom>
          <a:solidFill>
            <a:schemeClr val="bg2">
              <a:lumMod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/>
          </a:p>
        </p:txBody>
      </p:sp>
      <p:sp>
        <p:nvSpPr>
          <p:cNvPr id="10" name="Flecha derecha 9"/>
          <p:cNvSpPr/>
          <p:nvPr/>
        </p:nvSpPr>
        <p:spPr>
          <a:xfrm>
            <a:off x="6753225" y="4645025"/>
            <a:ext cx="307975" cy="142875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/>
          </a:p>
        </p:txBody>
      </p:sp>
      <p:sp>
        <p:nvSpPr>
          <p:cNvPr id="6" name="Flecha abajo 5"/>
          <p:cNvSpPr/>
          <p:nvPr/>
        </p:nvSpPr>
        <p:spPr>
          <a:xfrm>
            <a:off x="2324100" y="3052763"/>
            <a:ext cx="171450" cy="450850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/>
          </a:p>
        </p:txBody>
      </p:sp>
      <p:sp>
        <p:nvSpPr>
          <p:cNvPr id="11" name="Flecha abajo 10"/>
          <p:cNvSpPr/>
          <p:nvPr/>
        </p:nvSpPr>
        <p:spPr>
          <a:xfrm>
            <a:off x="2309813" y="3851275"/>
            <a:ext cx="185737" cy="452438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271588"/>
            <a:ext cx="8358188" cy="46228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CL" sz="2400" b="1" dirty="0" smtClean="0"/>
              <a:t>	</a:t>
            </a:r>
            <a:endParaRPr lang="es-CL" sz="2400" b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1"/>
                </a:solidFill>
              </a:rPr>
              <a:t>CONCURSO ESPECIAL DIRECTOR DE ESTABLECIMIENTO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51204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65150" y="3059113"/>
            <a:ext cx="3798888" cy="14001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CONVOCATORIA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DAEM, con la anticipación necesaria para que el cargo no quede vacante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965700" y="3094038"/>
            <a:ext cx="3727450" cy="520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COMUNICACIÓ</a:t>
            </a:r>
            <a:r>
              <a:rPr lang="es-CL" dirty="0">
                <a:solidFill>
                  <a:schemeClr val="tx1"/>
                </a:solidFill>
              </a:rPr>
              <a:t>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965700" y="2246313"/>
            <a:ext cx="3727450" cy="5349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PUBLICACIÓN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965700" y="3890963"/>
            <a:ext cx="3727450" cy="6254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MINEDUC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Ingresa al registro público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965700" y="4937125"/>
            <a:ext cx="3727450" cy="9572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Dirección Nacional del Servicio Civil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Designe representante para Comisión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2986088" y="1355725"/>
            <a:ext cx="3492500" cy="5937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2400" b="1" dirty="0"/>
              <a:t>ETAPAS PREVIAS</a:t>
            </a:r>
            <a:endParaRPr lang="es-US" sz="2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2084388"/>
            <a:ext cx="8358188" cy="3810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Duración del cargo de director y de jefe DAEM</a:t>
            </a:r>
            <a:endParaRPr lang="es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US" dirty="0"/>
          </a:p>
        </p:txBody>
      </p:sp>
      <p:sp>
        <p:nvSpPr>
          <p:cNvPr id="66564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US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628650" y="2255245"/>
            <a:ext cx="2598738" cy="9255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/>
              <a:t>5 años desde su nombramiento</a:t>
            </a:r>
            <a:endParaRPr lang="es-US" dirty="0"/>
          </a:p>
        </p:txBody>
      </p:sp>
      <p:sp>
        <p:nvSpPr>
          <p:cNvPr id="7" name="Rectángulo redondeado 6"/>
          <p:cNvSpPr/>
          <p:nvPr/>
        </p:nvSpPr>
        <p:spPr>
          <a:xfrm>
            <a:off x="3602038" y="2787650"/>
            <a:ext cx="3438152" cy="132397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/>
              <a:t>Vacancia o ausencia de titulares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/>
              <a:t>Reemplazo del titular no puede prolongarse por más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/>
              <a:t>seis </a:t>
            </a:r>
            <a:r>
              <a:rPr lang="es-CL" dirty="0" smtClean="0"/>
              <a:t>meses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 smtClean="0"/>
              <a:t>Dictamen N° 41.537-14</a:t>
            </a:r>
            <a:endParaRPr lang="es-US" dirty="0"/>
          </a:p>
        </p:txBody>
      </p:sp>
      <p:sp>
        <p:nvSpPr>
          <p:cNvPr id="8" name="Rectángulo redondeado 7"/>
          <p:cNvSpPr/>
          <p:nvPr/>
        </p:nvSpPr>
        <p:spPr>
          <a:xfrm>
            <a:off x="5684838" y="4494213"/>
            <a:ext cx="3130550" cy="14001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/>
              <a:t>Obligación de llamar a concurso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dirty="0"/>
              <a:t>Dictamen N° 67.613, de 2014</a:t>
            </a:r>
            <a:endParaRPr lang="es-US" dirty="0"/>
          </a:p>
        </p:txBody>
      </p:sp>
      <p:cxnSp>
        <p:nvCxnSpPr>
          <p:cNvPr id="10" name="Conector angular 9"/>
          <p:cNvCxnSpPr/>
          <p:nvPr/>
        </p:nvCxnSpPr>
        <p:spPr>
          <a:xfrm>
            <a:off x="2136775" y="3227388"/>
            <a:ext cx="1465263" cy="528637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r 13"/>
          <p:cNvCxnSpPr/>
          <p:nvPr/>
        </p:nvCxnSpPr>
        <p:spPr>
          <a:xfrm rot="16200000" flipH="1">
            <a:off x="6990978" y="3416300"/>
            <a:ext cx="1090613" cy="99218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814513"/>
            <a:ext cx="8358188" cy="407987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MATERIAS DE LAS CONVOCATORIAS Y BASES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1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CONVOCATORIAS. Art. 87 del Reglamento de E.D.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Plazo y forma de las postulaciones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Perfil profesional del cargo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Competencias y aptitudes requeridas para desempeñar el cargo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Nivel referencial de remuneraciones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Forma de acreditar el cumplimiento de los requisitos exigidos en perfil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Forma de acceder a las bases del concurso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1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BASES. Art. 87 Bis del Reglamento E.D.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Todos los aspectos anteriores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Etapas del proceso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Proposición de convenio de desempeño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Ponderación de los factores y competencias específicas</a:t>
            </a:r>
            <a:endParaRPr lang="es-CL" sz="18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CONCURSO ESPECIAL DIRECTOR DE ESTABLECIMIENTO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52228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2084388"/>
            <a:ext cx="8532813" cy="3810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b="1" dirty="0" smtClean="0">
                <a:solidFill>
                  <a:schemeClr val="tx1"/>
                </a:solidFill>
              </a:rPr>
              <a:t>INTEGRACIÓN COMISIÓN CALIFICADORA DE </a:t>
            </a:r>
            <a:r>
              <a:rPr lang="es-MX" sz="1800" b="1" dirty="0" smtClean="0">
                <a:solidFill>
                  <a:schemeClr val="tx1"/>
                </a:solidFill>
              </a:rPr>
              <a:t>CONCURSOS:</a:t>
            </a:r>
            <a:endParaRPr lang="es-MX" sz="1800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1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	</a:t>
            </a:r>
            <a:r>
              <a:rPr lang="es-MX" sz="1800" dirty="0" smtClean="0">
                <a:solidFill>
                  <a:schemeClr val="tx1"/>
                </a:solidFill>
              </a:rPr>
              <a:t>1. JEFE </a:t>
            </a:r>
            <a:r>
              <a:rPr lang="es-MX" sz="1800" dirty="0" smtClean="0">
                <a:solidFill>
                  <a:schemeClr val="tx1"/>
                </a:solidFill>
              </a:rPr>
              <a:t>DAEM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>
                <a:solidFill>
                  <a:schemeClr val="tx1"/>
                </a:solidFill>
              </a:rPr>
              <a:t>	</a:t>
            </a:r>
            <a:endParaRPr lang="es-MX" sz="1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>
                <a:solidFill>
                  <a:schemeClr val="tx1"/>
                </a:solidFill>
              </a:rPr>
              <a:t>	</a:t>
            </a:r>
            <a:r>
              <a:rPr lang="es-MX" sz="1800" dirty="0" smtClean="0">
                <a:solidFill>
                  <a:schemeClr val="tx1"/>
                </a:solidFill>
              </a:rPr>
              <a:t>2. MIEMBRO </a:t>
            </a:r>
            <a:r>
              <a:rPr lang="es-MX" sz="1800" dirty="0" smtClean="0">
                <a:solidFill>
                  <a:schemeClr val="tx1"/>
                </a:solidFill>
              </a:rPr>
              <a:t>DEL CONSEJO DE ALTA DIRECCIÓN PÚBLICA O UN 		REPRESENTANTE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1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	</a:t>
            </a:r>
            <a:r>
              <a:rPr lang="es-MX" sz="1800" dirty="0" smtClean="0">
                <a:solidFill>
                  <a:schemeClr val="tx1"/>
                </a:solidFill>
              </a:rPr>
              <a:t>3. UN </a:t>
            </a:r>
            <a:r>
              <a:rPr lang="es-MX" sz="1800" dirty="0" smtClean="0">
                <a:solidFill>
                  <a:schemeClr val="tx1"/>
                </a:solidFill>
              </a:rPr>
              <a:t>DOCENTE ELEGIDO POR SORTEO (de otro establecimiento 	educacional)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18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dirty="0" smtClean="0">
                <a:solidFill>
                  <a:schemeClr val="tx1"/>
                </a:solidFill>
              </a:rPr>
              <a:t>	</a:t>
            </a:r>
            <a:r>
              <a:rPr lang="es-MX" sz="1800" dirty="0" smtClean="0">
                <a:solidFill>
                  <a:schemeClr val="tx1"/>
                </a:solidFill>
              </a:rPr>
              <a:t>El Secretario Municipal </a:t>
            </a:r>
            <a:r>
              <a:rPr lang="es-MX" sz="1800" dirty="0" smtClean="0">
                <a:solidFill>
                  <a:schemeClr val="tx1"/>
                </a:solidFill>
              </a:rPr>
              <a:t>será ministro de fe</a:t>
            </a:r>
            <a:endParaRPr lang="es-MX" sz="18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sz="1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CONCURSO ESPECIAL DIRECTOR DE ESTABLECIMIENTO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53252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758950"/>
            <a:ext cx="8358188" cy="41354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400" b="1" dirty="0" smtClean="0"/>
              <a:t>ETAPAS DEL CONCURSO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CONCURSO ESPECIAL DIRECTOR DE ESTABLECIMIENTO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54276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561975" y="2628075"/>
            <a:ext cx="3756025" cy="15335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solidFill>
                  <a:schemeClr val="tx1"/>
                </a:solidFill>
              </a:rPr>
              <a:t>Revisión de requisitos formales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Verificación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Municipalidad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5387975" y="2616200"/>
            <a:ext cx="3573463" cy="1701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solidFill>
                  <a:schemeClr val="tx1"/>
                </a:solidFill>
              </a:rPr>
              <a:t>Preselección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Asesorías externas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Análisis curricular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Evaluación </a:t>
            </a:r>
            <a:r>
              <a:rPr lang="es-MX" dirty="0" err="1">
                <a:solidFill>
                  <a:schemeClr val="tx1"/>
                </a:solidFill>
              </a:rPr>
              <a:t>psicolaboral</a:t>
            </a:r>
            <a:endParaRPr lang="es-MX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(según matrícula de establecimiento)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561975" y="4459288"/>
            <a:ext cx="3756025" cy="15843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tx1"/>
                </a:solidFill>
              </a:rPr>
              <a:t>Comisión </a:t>
            </a:r>
            <a:r>
              <a:rPr lang="es-MX" b="1" dirty="0">
                <a:solidFill>
                  <a:schemeClr val="tx1"/>
                </a:solidFill>
              </a:rPr>
              <a:t>Calificadora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1"/>
                </a:solidFill>
              </a:rPr>
              <a:t>Entrevista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1"/>
                </a:solidFill>
              </a:rPr>
              <a:t>Nómina de </a:t>
            </a:r>
            <a:r>
              <a:rPr lang="es-MX" dirty="0" smtClean="0">
                <a:solidFill>
                  <a:schemeClr val="tx1"/>
                </a:solidFill>
              </a:rPr>
              <a:t>seleccionados (3 a 5)</a:t>
            </a:r>
            <a:endParaRPr lang="es-MX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1"/>
                </a:solidFill>
              </a:rPr>
              <a:t>Dictamen N° 23.114-15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387975" y="4459288"/>
            <a:ext cx="3533775" cy="1435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solidFill>
                  <a:schemeClr val="tx1"/>
                </a:solidFill>
              </a:rPr>
              <a:t>Resolución</a:t>
            </a:r>
            <a:endParaRPr lang="es-CL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Sostenedor</a:t>
            </a:r>
          </a:p>
        </p:txBody>
      </p:sp>
      <p:sp>
        <p:nvSpPr>
          <p:cNvPr id="8" name="Flecha derecha 7"/>
          <p:cNvSpPr/>
          <p:nvPr/>
        </p:nvSpPr>
        <p:spPr>
          <a:xfrm>
            <a:off x="4473575" y="3238500"/>
            <a:ext cx="803275" cy="496888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/>
          </a:p>
        </p:txBody>
      </p:sp>
      <p:cxnSp>
        <p:nvCxnSpPr>
          <p:cNvPr id="14" name="Conector recto de flecha 13"/>
          <p:cNvCxnSpPr/>
          <p:nvPr/>
        </p:nvCxnSpPr>
        <p:spPr>
          <a:xfrm flipH="1">
            <a:off x="4119563" y="4152900"/>
            <a:ext cx="1268412" cy="441325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lecha derecha 15"/>
          <p:cNvSpPr/>
          <p:nvPr/>
        </p:nvSpPr>
        <p:spPr>
          <a:xfrm>
            <a:off x="4424363" y="5056188"/>
            <a:ext cx="914400" cy="430212"/>
          </a:xfrm>
          <a:prstGeom prst="rightArrow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39738" y="1122363"/>
            <a:ext cx="8358187" cy="51546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b="1" dirty="0" smtClean="0">
                <a:solidFill>
                  <a:schemeClr val="tx1"/>
                </a:solidFill>
              </a:rPr>
              <a:t>RESOLUCIÓN DEL CONCURSO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CONCURSO ESPECIAL DIRECTOR DE ESTABLECIMIENTO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55300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577850" y="1531938"/>
            <a:ext cx="3532188" cy="12509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Plazo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5 días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5481638" y="1482725"/>
            <a:ext cx="3530600" cy="12509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NÓMINA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A cualquiera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609600" y="3017838"/>
            <a:ext cx="3530600" cy="13795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Designa a ganador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Decreto designación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5421313" y="3452813"/>
            <a:ext cx="3530600" cy="134778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Declara desierto concurso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chemeClr val="tx1"/>
                </a:solidFill>
              </a:rPr>
              <a:t>Nuevo concurso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4" name="Flecha derecha 13"/>
          <p:cNvSpPr/>
          <p:nvPr/>
        </p:nvSpPr>
        <p:spPr>
          <a:xfrm>
            <a:off x="4327525" y="1890713"/>
            <a:ext cx="860425" cy="43497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L"/>
          </a:p>
        </p:txBody>
      </p:sp>
      <p:cxnSp>
        <p:nvCxnSpPr>
          <p:cNvPr id="19" name="Conector recto de flecha 18"/>
          <p:cNvCxnSpPr/>
          <p:nvPr/>
        </p:nvCxnSpPr>
        <p:spPr>
          <a:xfrm flipH="1">
            <a:off x="4302125" y="2692974"/>
            <a:ext cx="1427162" cy="8112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7302500" y="2870812"/>
            <a:ext cx="0" cy="4826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300038" y="4921250"/>
            <a:ext cx="8567737" cy="1162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1600" dirty="0"/>
              <a:t>Si el director renuncia dentro de los 2 meses siguientes al nombramiento: se puede designar a otro integrante de la nómina sin nuevo concurso.</a:t>
            </a:r>
            <a:endParaRPr lang="es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Convenio de desempeño de director de establecimiento educacional (</a:t>
            </a:r>
            <a:r>
              <a:rPr lang="es-CL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ArtS.</a:t>
            </a:r>
            <a:r>
              <a:rPr lang="es-CL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33 y 34 E.D.)</a:t>
            </a:r>
            <a:endParaRPr lang="es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US" dirty="0"/>
          </a:p>
        </p:txBody>
      </p:sp>
      <p:sp>
        <p:nvSpPr>
          <p:cNvPr id="57347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US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15 Elipse"/>
          <p:cNvSpPr>
            <a:spLocks noGrp="1"/>
          </p:cNvSpPr>
          <p:nvPr>
            <p:ph type="body" sz="half" idx="2"/>
          </p:nvPr>
        </p:nvSpPr>
        <p:spPr>
          <a:xfrm>
            <a:off x="1387475" y="1052513"/>
            <a:ext cx="2060575" cy="1528762"/>
          </a:xfrm>
          <a:prstGeom prst="ellipse">
            <a:avLst/>
          </a:prstGeom>
          <a:solidFill>
            <a:srgbClr val="00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CL" sz="1400" b="1" dirty="0" smtClean="0">
                <a:solidFill>
                  <a:prstClr val="white"/>
                </a:solidFill>
              </a:rPr>
              <a:t>Plazo de suscripción: </a:t>
            </a:r>
            <a:r>
              <a:rPr lang="es-CL" sz="1400" dirty="0" smtClean="0">
                <a:solidFill>
                  <a:prstClr val="white"/>
                </a:solidFill>
              </a:rPr>
              <a:t>30 días contados desde nombramiento definitivo</a:t>
            </a:r>
            <a:endParaRPr lang="es-CL" sz="1400" b="1" dirty="0">
              <a:solidFill>
                <a:prstClr val="white"/>
              </a:solidFill>
            </a:endParaRPr>
          </a:p>
        </p:txBody>
      </p:sp>
      <p:sp>
        <p:nvSpPr>
          <p:cNvPr id="9" name="23 Elipse"/>
          <p:cNvSpPr/>
          <p:nvPr/>
        </p:nvSpPr>
        <p:spPr>
          <a:xfrm>
            <a:off x="5762625" y="1212850"/>
            <a:ext cx="2578100" cy="1368425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b="1" dirty="0">
                <a:solidFill>
                  <a:prstClr val="white"/>
                </a:solidFill>
              </a:rPr>
              <a:t>Vigencia: </a:t>
            </a:r>
            <a:r>
              <a:rPr lang="es-CL" dirty="0">
                <a:solidFill>
                  <a:prstClr val="white"/>
                </a:solidFill>
              </a:rPr>
              <a:t> 5 años desde el nombramiento (es público)</a:t>
            </a:r>
            <a:endParaRPr lang="es-CL" b="1" dirty="0">
              <a:solidFill>
                <a:prstClr val="white"/>
              </a:solidFill>
            </a:endParaRPr>
          </a:p>
        </p:txBody>
      </p:sp>
      <p:sp>
        <p:nvSpPr>
          <p:cNvPr id="10" name="27 Rectángulo"/>
          <p:cNvSpPr/>
          <p:nvPr/>
        </p:nvSpPr>
        <p:spPr>
          <a:xfrm>
            <a:off x="455803" y="2555913"/>
            <a:ext cx="8270875" cy="1810821"/>
          </a:xfrm>
          <a:prstGeom prst="rect">
            <a:avLst/>
          </a:prstGeom>
          <a:solidFill>
            <a:srgbClr val="0066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1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Metas anuales desempeño del cargo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Objetivos a alcanzar anualmente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Indicadores y medios de verificación de objetivos y supuestos básicos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que se basa el cumplimento de los mismos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Consecuencia de cumplimiento/incumplimiento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Informa grado de cumplimiento en diciembre de cada año</a:t>
            </a:r>
          </a:p>
        </p:txBody>
      </p:sp>
      <p:sp>
        <p:nvSpPr>
          <p:cNvPr id="11" name="24 Elipse"/>
          <p:cNvSpPr/>
          <p:nvPr/>
        </p:nvSpPr>
        <p:spPr>
          <a:xfrm>
            <a:off x="457200" y="4383816"/>
            <a:ext cx="8270875" cy="1611828"/>
          </a:xfrm>
          <a:prstGeom prst="ellipse">
            <a:avLst/>
          </a:prstGeom>
          <a:solidFill>
            <a:srgbClr val="0066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Jefe de </a:t>
            </a:r>
            <a:r>
              <a:rPr lang="es-CL" sz="16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DAEM, con aprobación del sostenedor,  </a:t>
            </a:r>
            <a:r>
              <a:rPr lang="es-CL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 solicitar renuncia anticipada por grado de cumplimiento insuficiente de objetivos (sobre medios de verificación y metas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L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Dictamen N°60.335/14)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604858"/>
            <a:ext cx="8358717" cy="4290059"/>
          </a:xfrm>
        </p:spPr>
        <p:txBody>
          <a:bodyPr/>
          <a:lstStyle/>
          <a:p>
            <a:endParaRPr lang="es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endParaRPr lang="es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Rectángulo 5"/>
          <p:cNvSpPr/>
          <p:nvPr/>
        </p:nvSpPr>
        <p:spPr>
          <a:xfrm>
            <a:off x="615401" y="1686145"/>
            <a:ext cx="8042313" cy="9694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dirty="0" smtClean="0"/>
              <a:t>Si Director cesa en el empleo por petición de renuncia (por incumplimiento de convenio de desempeño)</a:t>
            </a:r>
            <a:endParaRPr lang="es-US" sz="2400" dirty="0"/>
          </a:p>
        </p:txBody>
      </p:sp>
      <p:sp>
        <p:nvSpPr>
          <p:cNvPr id="7" name="Rectángulo 6"/>
          <p:cNvSpPr/>
          <p:nvPr/>
        </p:nvSpPr>
        <p:spPr>
          <a:xfrm>
            <a:off x="694063" y="2889439"/>
            <a:ext cx="4032173" cy="30054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Si pertenecía a dotación docente antes de asumir cargo de Director</a:t>
            </a:r>
          </a:p>
          <a:p>
            <a:pPr algn="ctr"/>
            <a:r>
              <a:rPr lang="es-CL" dirty="0" smtClean="0"/>
              <a:t>-Si existe disponibilidad en dotación docente. Funciones de art/5° ED, sin derecho a asignación de responsabilidad directiva</a:t>
            </a:r>
          </a:p>
          <a:p>
            <a:pPr algn="ctr"/>
            <a:r>
              <a:rPr lang="es-CL" dirty="0" smtClean="0"/>
              <a:t>-Si no existe disponibilidad o por resolución de sostenedor deben dejar dotación: </a:t>
            </a:r>
          </a:p>
          <a:p>
            <a:pPr algn="ctr"/>
            <a:r>
              <a:rPr lang="es-CL" dirty="0" smtClean="0"/>
              <a:t>Cese con derecho a indemnización señalada en art/34 A, inciso 1°</a:t>
            </a:r>
            <a:endParaRPr lang="es-US" dirty="0"/>
          </a:p>
        </p:txBody>
      </p:sp>
      <p:sp>
        <p:nvSpPr>
          <p:cNvPr id="8" name="Rectángulo 7"/>
          <p:cNvSpPr/>
          <p:nvPr/>
        </p:nvSpPr>
        <p:spPr>
          <a:xfrm>
            <a:off x="5089793" y="2889440"/>
            <a:ext cx="3558448" cy="29054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Si no pertenecía a dotación docente antes de asumir cargo de Director</a:t>
            </a:r>
          </a:p>
          <a:p>
            <a:pPr algn="ctr"/>
            <a:r>
              <a:rPr lang="es-CL" dirty="0" smtClean="0"/>
              <a:t>Sólo derecho a indemnización señalada en art/34 A, inciso final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xmlns="" val="20551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255713"/>
            <a:ext cx="8358188" cy="4638675"/>
          </a:xfrm>
          <a:ln>
            <a:solidFill>
              <a:srgbClr val="FF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1800" b="1" dirty="0" smtClean="0"/>
              <a:t>HAY QUE DISTINGUIR: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 I.-  </a:t>
            </a:r>
            <a:r>
              <a:rPr lang="es-MX" sz="2000" b="1" u="sng" dirty="0" smtClean="0"/>
              <a:t>PROCESO DE SELECCIÓN EN AQUELLAS COMUNAS QUE     </a:t>
            </a:r>
            <a:r>
              <a:rPr lang="es-MX" sz="2000" b="1" dirty="0" smtClean="0"/>
              <a:t>	</a:t>
            </a:r>
            <a:r>
              <a:rPr lang="es-MX" sz="2000" b="1" u="sng" dirty="0" smtClean="0">
                <a:solidFill>
                  <a:srgbClr val="FF0000"/>
                </a:solidFill>
              </a:rPr>
              <a:t>TENGAN 1.200 O MÁS </a:t>
            </a:r>
            <a:r>
              <a:rPr lang="es-MX" sz="2000" b="1" u="sng" dirty="0" smtClean="0"/>
              <a:t>ALUMNOS MATRICULADOS EN LA </a:t>
            </a:r>
            <a:r>
              <a:rPr lang="es-MX" sz="2000" b="1" dirty="0" smtClean="0"/>
              <a:t>	</a:t>
            </a:r>
            <a:r>
              <a:rPr lang="es-MX" sz="2000" b="1" u="sng" dirty="0" smtClean="0"/>
              <a:t>COMUNA	</a:t>
            </a:r>
            <a:r>
              <a:rPr lang="es-MX" sz="2000" b="1" u="sng" dirty="0" smtClean="0"/>
              <a:t>(Art. </a:t>
            </a:r>
            <a:r>
              <a:rPr lang="es-MX" sz="2000" b="1" u="sng" dirty="0" smtClean="0"/>
              <a:t>34 D </a:t>
            </a:r>
            <a:r>
              <a:rPr lang="es-MX" sz="2000" b="1" u="sng" dirty="0" smtClean="0"/>
              <a:t>E.D.)</a:t>
            </a:r>
            <a:endParaRPr lang="es-MX" sz="2000" b="1" u="sng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2000" b="1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-SOSTENEDOR </a:t>
            </a:r>
            <a:r>
              <a:rPr lang="es-MX" sz="2000" b="1" dirty="0" smtClean="0"/>
              <a:t>DEFINE EL PERFIL PROFESIONAL Y DESAFÍOS DEL CARGO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-SELECCIÓN </a:t>
            </a:r>
            <a:r>
              <a:rPr lang="es-MX" sz="2000" b="1" dirty="0" smtClean="0"/>
              <a:t>SE SOMETE A UN PROCEDIMIENTO “ANÁLOGO” AL PREVISTO PARA LA DESIGNACIÓN DE ALTOS DIRECTIVOS PÚBLICOS DE SEGUNDO NIVEL JERÁRQUICO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2000" b="1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s-MX" sz="2000" b="1" dirty="0" smtClean="0"/>
              <a:t>(Dictamen </a:t>
            </a:r>
            <a:r>
              <a:rPr lang="es-MX" sz="2000" b="1" dirty="0" smtClean="0"/>
              <a:t>N° 7.476, </a:t>
            </a:r>
            <a:r>
              <a:rPr lang="es-MX" sz="2000" b="1" dirty="0" smtClean="0"/>
              <a:t>de 2014)</a:t>
            </a:r>
            <a:endParaRPr lang="es-MX" sz="2000" b="1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MX" sz="2000" b="1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sz="2000" b="1" dirty="0"/>
          </a:p>
        </p:txBody>
      </p:sp>
      <p:sp>
        <p:nvSpPr>
          <p:cNvPr id="58370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30938" cy="614362"/>
          </a:xfrm>
        </p:spPr>
        <p:txBody>
          <a:bodyPr/>
          <a:lstStyle/>
          <a:p>
            <a:pPr eaLnBrk="1" hangingPunct="1"/>
            <a:r>
              <a:rPr lang="es-MX" smtClean="0">
                <a:solidFill>
                  <a:schemeClr val="tx1"/>
                </a:solidFill>
                <a:latin typeface="Arial" charset="0"/>
                <a:cs typeface="Arial" charset="0"/>
              </a:rPr>
              <a:t>CONCURSO ESPECIAL JEFE DAEM</a:t>
            </a:r>
            <a:endParaRPr lang="es-CL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>
          <a:xfrm>
            <a:off x="1774825" y="6276975"/>
            <a:ext cx="6472238" cy="2603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/>
              <a:t>DIVISIÓN DE MUNICIPALIDADES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s-CL" dirty="0"/>
          </a:p>
        </p:txBody>
      </p:sp>
      <p:sp>
        <p:nvSpPr>
          <p:cNvPr id="58372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1779588" y="6510338"/>
            <a:ext cx="6472237" cy="260350"/>
          </a:xfrm>
        </p:spPr>
        <p:txBody>
          <a:bodyPr/>
          <a:lstStyle/>
          <a:p>
            <a:pPr eaLnBrk="1" hangingPunct="1"/>
            <a:endParaRPr lang="es-CL" smtClean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TemaCGR.thmx</Template>
  <TotalTime>2971</TotalTime>
  <Words>1021</Words>
  <Application>Microsoft Office PowerPoint</Application>
  <PresentationFormat>Presentación en pantalla (4:3)</PresentationFormat>
  <Paragraphs>228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23" baseType="lpstr">
      <vt:lpstr>TemaCGR</vt:lpstr>
      <vt:lpstr>Diseño personalizado</vt:lpstr>
      <vt:lpstr> CONCURSOS DIRECTORES Y  JEFES DAEM </vt:lpstr>
      <vt:lpstr>CONCURSO ESPECIAL DIRECTOR DE ESTABLECIMIENTO</vt:lpstr>
      <vt:lpstr>CONCURSO ESPECIAL DIRECTOR DE ESTABLECIMIENTO</vt:lpstr>
      <vt:lpstr>CONCURSO ESPECIAL DIRECTOR DE ESTABLECIMIENTO</vt:lpstr>
      <vt:lpstr>CONCURSO ESPECIAL DIRECTOR DE ESTABLECIMIENTO</vt:lpstr>
      <vt:lpstr>CONCURSO ESPECIAL DIRECTOR DE ESTABLECIMIENTO</vt:lpstr>
      <vt:lpstr>Convenio de desempeño de director de establecimiento educacional (ArtS. 33 y 34 E.D.)</vt:lpstr>
      <vt:lpstr>Diapositiva 8</vt:lpstr>
      <vt:lpstr>CONCURSO ESPECIAL JEFE DAEM</vt:lpstr>
      <vt:lpstr>CONCURSO ESPECIAL JEFE DAEM</vt:lpstr>
      <vt:lpstr>CONCURSO ESPECIAL JEFE DAEM</vt:lpstr>
      <vt:lpstr>CONCURSO ESPECIAL JEFE DAEM</vt:lpstr>
      <vt:lpstr>   CONCURSO ESPECIAL JEFE DAEM</vt:lpstr>
      <vt:lpstr>CONCURSO ESPECIAL JEFE DAEM</vt:lpstr>
      <vt:lpstr>Convenio de desempeño de Jefe DAEM</vt:lpstr>
      <vt:lpstr>Convenio de desempeño de Jefe DAEM</vt:lpstr>
      <vt:lpstr>Diapositiva 17</vt:lpstr>
      <vt:lpstr>Diapositiva 18</vt:lpstr>
      <vt:lpstr>Síntesis Concurso ingreso director y jefe DAEM</vt:lpstr>
      <vt:lpstr>Duración del cargo de director y de jefe DAEM</vt:lpstr>
      <vt:lpstr>Diapositiva 21</vt:lpstr>
    </vt:vector>
  </TitlesOfParts>
  <Company>CGR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Silva E</dc:creator>
  <cp:lastModifiedBy>Verónica</cp:lastModifiedBy>
  <cp:revision>303</cp:revision>
  <cp:lastPrinted>2015-08-24T21:43:52Z</cp:lastPrinted>
  <dcterms:created xsi:type="dcterms:W3CDTF">2014-08-18T19:08:29Z</dcterms:created>
  <dcterms:modified xsi:type="dcterms:W3CDTF">2015-09-25T03:11:22Z</dcterms:modified>
</cp:coreProperties>
</file>