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Lst>
  <p:notesMasterIdLst>
    <p:notesMasterId r:id="rId37"/>
  </p:notesMasterIdLst>
  <p:handoutMasterIdLst>
    <p:handoutMasterId r:id="rId38"/>
  </p:handoutMasterIdLst>
  <p:sldIdLst>
    <p:sldId id="256" r:id="rId3"/>
    <p:sldId id="398" r:id="rId4"/>
    <p:sldId id="399" r:id="rId5"/>
    <p:sldId id="400" r:id="rId6"/>
    <p:sldId id="401" r:id="rId7"/>
    <p:sldId id="402" r:id="rId8"/>
    <p:sldId id="403" r:id="rId9"/>
    <p:sldId id="404" r:id="rId10"/>
    <p:sldId id="405" r:id="rId11"/>
    <p:sldId id="406" r:id="rId12"/>
    <p:sldId id="407" r:id="rId13"/>
    <p:sldId id="397" r:id="rId14"/>
    <p:sldId id="365" r:id="rId15"/>
    <p:sldId id="364" r:id="rId16"/>
    <p:sldId id="384" r:id="rId17"/>
    <p:sldId id="395" r:id="rId18"/>
    <p:sldId id="391" r:id="rId19"/>
    <p:sldId id="392" r:id="rId20"/>
    <p:sldId id="374" r:id="rId21"/>
    <p:sldId id="393" r:id="rId22"/>
    <p:sldId id="394" r:id="rId23"/>
    <p:sldId id="396" r:id="rId24"/>
    <p:sldId id="383" r:id="rId25"/>
    <p:sldId id="388" r:id="rId26"/>
    <p:sldId id="368" r:id="rId27"/>
    <p:sldId id="370" r:id="rId28"/>
    <p:sldId id="389" r:id="rId29"/>
    <p:sldId id="363" r:id="rId30"/>
    <p:sldId id="390" r:id="rId31"/>
    <p:sldId id="367" r:id="rId32"/>
    <p:sldId id="373" r:id="rId33"/>
    <p:sldId id="386" r:id="rId34"/>
    <p:sldId id="272" r:id="rId35"/>
    <p:sldId id="259" r:id="rId36"/>
  </p:sldIdLst>
  <p:sldSz cx="9144000" cy="6858000" type="screen4x3"/>
  <p:notesSz cx="7010400" cy="923607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71" autoAdjust="0"/>
  </p:normalViewPr>
  <p:slideViewPr>
    <p:cSldViewPr snapToGrid="0" snapToObjects="1">
      <p:cViewPr varScale="1">
        <p:scale>
          <a:sx n="87" d="100"/>
          <a:sy n="87" d="100"/>
        </p:scale>
        <p:origin x="14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2467"/>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970340" y="0"/>
            <a:ext cx="3038475" cy="462467"/>
          </a:xfrm>
          <a:prstGeom prst="rect">
            <a:avLst/>
          </a:prstGeom>
        </p:spPr>
        <p:txBody>
          <a:bodyPr vert="horz" lIns="91440" tIns="45720" rIns="91440" bIns="45720" rtlCol="0"/>
          <a:lstStyle>
            <a:lvl1pPr algn="r">
              <a:defRPr sz="1200"/>
            </a:lvl1pPr>
          </a:lstStyle>
          <a:p>
            <a:fld id="{193CB8CA-F985-437E-9B11-166A2510027D}" type="datetimeFigureOut">
              <a:rPr lang="es-CL" smtClean="0"/>
              <a:pPr/>
              <a:t>29-09-2015</a:t>
            </a:fld>
            <a:endParaRPr lang="es-CL"/>
          </a:p>
        </p:txBody>
      </p:sp>
      <p:sp>
        <p:nvSpPr>
          <p:cNvPr id="4" name="3 Marcador de pie de página"/>
          <p:cNvSpPr>
            <a:spLocks noGrp="1"/>
          </p:cNvSpPr>
          <p:nvPr>
            <p:ph type="ftr" sz="quarter" idx="2"/>
          </p:nvPr>
        </p:nvSpPr>
        <p:spPr>
          <a:xfrm>
            <a:off x="2" y="8772284"/>
            <a:ext cx="3038475" cy="462467"/>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340" y="8772284"/>
            <a:ext cx="3038475" cy="462467"/>
          </a:xfrm>
          <a:prstGeom prst="rect">
            <a:avLst/>
          </a:prstGeom>
        </p:spPr>
        <p:txBody>
          <a:bodyPr vert="horz" lIns="91440" tIns="45720" rIns="91440" bIns="45720" rtlCol="0" anchor="b"/>
          <a:lstStyle>
            <a:lvl1pPr algn="r">
              <a:defRPr sz="1200"/>
            </a:lvl1pPr>
          </a:lstStyle>
          <a:p>
            <a:fld id="{ED45046D-CC3A-48BD-897E-DFB01CA2B8EA}" type="slidenum">
              <a:rPr lang="es-CL" smtClean="0"/>
              <a:pPr/>
              <a:t>‹Nº›</a:t>
            </a:fld>
            <a:endParaRPr lang="es-CL"/>
          </a:p>
        </p:txBody>
      </p:sp>
    </p:spTree>
    <p:extLst>
      <p:ext uri="{BB962C8B-B14F-4D97-AF65-F5344CB8AC3E}">
        <p14:creationId xmlns:p14="http://schemas.microsoft.com/office/powerpoint/2010/main" val="38493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2467"/>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970340" y="0"/>
            <a:ext cx="3038475" cy="462467"/>
          </a:xfrm>
          <a:prstGeom prst="rect">
            <a:avLst/>
          </a:prstGeom>
        </p:spPr>
        <p:txBody>
          <a:bodyPr vert="horz" lIns="91440" tIns="45720" rIns="91440" bIns="45720" rtlCol="0"/>
          <a:lstStyle>
            <a:lvl1pPr algn="r">
              <a:defRPr sz="1200"/>
            </a:lvl1pPr>
          </a:lstStyle>
          <a:p>
            <a:fld id="{CA25C81B-933D-4879-B60D-EBD97B00B6C0}" type="datetimeFigureOut">
              <a:rPr lang="es-CL" smtClean="0"/>
              <a:pPr/>
              <a:t>29-09-2015</a:t>
            </a:fld>
            <a:endParaRPr lang="es-CL"/>
          </a:p>
        </p:txBody>
      </p:sp>
      <p:sp>
        <p:nvSpPr>
          <p:cNvPr id="4" name="3 Marcador de imagen de diapositiva"/>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701675" y="4387468"/>
            <a:ext cx="5607050" cy="415557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2" y="8772284"/>
            <a:ext cx="3038475" cy="462467"/>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340" y="8772284"/>
            <a:ext cx="3038475" cy="462467"/>
          </a:xfrm>
          <a:prstGeom prst="rect">
            <a:avLst/>
          </a:prstGeom>
        </p:spPr>
        <p:txBody>
          <a:bodyPr vert="horz" lIns="91440" tIns="45720" rIns="91440" bIns="45720" rtlCol="0" anchor="b"/>
          <a:lstStyle>
            <a:lvl1pPr algn="r">
              <a:defRPr sz="1200"/>
            </a:lvl1pPr>
          </a:lstStyle>
          <a:p>
            <a:fld id="{F4B5AAFE-99B8-41FA-ABAB-4AC60B59292C}" type="slidenum">
              <a:rPr lang="es-CL" smtClean="0"/>
              <a:pPr/>
              <a:t>‹Nº›</a:t>
            </a:fld>
            <a:endParaRPr lang="es-CL"/>
          </a:p>
        </p:txBody>
      </p:sp>
    </p:spTree>
    <p:extLst>
      <p:ext uri="{BB962C8B-B14F-4D97-AF65-F5344CB8AC3E}">
        <p14:creationId xmlns:p14="http://schemas.microsoft.com/office/powerpoint/2010/main" val="206078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03300" y="1390650"/>
            <a:ext cx="5003800" cy="3754438"/>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04D53854-FC09-4F1E-9D92-9E52B58C6E18}" type="slidenum">
              <a:rPr lang="es-CL" smtClean="0"/>
              <a:pPr/>
              <a:t>7</a:t>
            </a:fld>
            <a:endParaRPr lang="es-CL"/>
          </a:p>
        </p:txBody>
      </p:sp>
    </p:spTree>
    <p:extLst>
      <p:ext uri="{BB962C8B-B14F-4D97-AF65-F5344CB8AC3E}">
        <p14:creationId xmlns:p14="http://schemas.microsoft.com/office/powerpoint/2010/main" val="680311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contraloriachile"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www.youtube.com/user/CONTRALORIACHILE" TargetMode="External"/><Relationship Id="rId4" Type="http://schemas.openxmlformats.org/officeDocument/2006/relationships/hyperlink" Target="http://twitter.com/Contraloriacl"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facebook.com/contraloriachile"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contraloria.cl" TargetMode="External"/><Relationship Id="rId5" Type="http://schemas.openxmlformats.org/officeDocument/2006/relationships/hyperlink" Target="http://www.youtube.com/user/CONTRALORIACHILE" TargetMode="External"/><Relationship Id="rId4" Type="http://schemas.openxmlformats.org/officeDocument/2006/relationships/hyperlink" Target="http://twitter.com/Contraloriacl"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25978" y="2130425"/>
            <a:ext cx="8468772" cy="1470025"/>
          </a:xfrm>
        </p:spPr>
        <p:txBody>
          <a:bodyPr>
            <a:normAutofit/>
          </a:bodyPr>
          <a:lstStyle>
            <a:lvl1pPr algn="l">
              <a:defRPr sz="3200" b="1">
                <a:solidFill>
                  <a:srgbClr val="005CBF"/>
                </a:solidFill>
                <a:latin typeface="Arial"/>
                <a:cs typeface="Arial"/>
              </a:defRPr>
            </a:lvl1pPr>
          </a:lstStyle>
          <a:p>
            <a:r>
              <a:rPr lang="es-ES_tradnl" smtClean="0"/>
              <a:t>Clic para editar título</a:t>
            </a:r>
            <a:endParaRPr lang="es-ES" dirty="0"/>
          </a:p>
        </p:txBody>
      </p:sp>
      <p:sp>
        <p:nvSpPr>
          <p:cNvPr id="4" name="Rectángulo 3">
            <a:hlinkClick r:id="rId3"/>
          </p:cNvPr>
          <p:cNvSpPr/>
          <p:nvPr userDrawn="1"/>
        </p:nvSpPr>
        <p:spPr>
          <a:xfrm>
            <a:off x="7694083" y="6392333"/>
            <a:ext cx="264584"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 name="Rectángulo 4">
            <a:hlinkClick r:id="rId4"/>
          </p:cNvPr>
          <p:cNvSpPr/>
          <p:nvPr userDrawn="1"/>
        </p:nvSpPr>
        <p:spPr>
          <a:xfrm>
            <a:off x="8015820" y="6381750"/>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6" name="Rectángulo 5">
            <a:hlinkClick r:id="rId5"/>
          </p:cNvPr>
          <p:cNvSpPr/>
          <p:nvPr userDrawn="1"/>
        </p:nvSpPr>
        <p:spPr>
          <a:xfrm>
            <a:off x="8326965" y="6407154"/>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1" name="Marcador de texto 10"/>
          <p:cNvSpPr>
            <a:spLocks noGrp="1"/>
          </p:cNvSpPr>
          <p:nvPr>
            <p:ph type="body" sz="quarter" idx="10" hasCustomPrompt="1"/>
          </p:nvPr>
        </p:nvSpPr>
        <p:spPr>
          <a:xfrm>
            <a:off x="1291182" y="5485337"/>
            <a:ext cx="6180387" cy="244665"/>
          </a:xfrm>
        </p:spPr>
        <p:txBody>
          <a:bodyPr>
            <a:normAutofit/>
          </a:bodyPr>
          <a:lstStyle>
            <a:lvl1pPr marL="0" indent="0">
              <a:buFontTx/>
              <a:buNone/>
              <a:defRPr sz="1200">
                <a:solidFill>
                  <a:srgbClr val="9B9B9B"/>
                </a:solidFill>
              </a:defRPr>
            </a:lvl1pPr>
          </a:lstStyle>
          <a:p>
            <a:pPr lvl="0"/>
            <a:r>
              <a:rPr lang="es-ES_tradnl" dirty="0" smtClean="0"/>
              <a:t>Haga clic para editar División</a:t>
            </a:r>
          </a:p>
        </p:txBody>
      </p:sp>
      <p:sp>
        <p:nvSpPr>
          <p:cNvPr id="14" name="Marcador de texto 10"/>
          <p:cNvSpPr>
            <a:spLocks noGrp="1"/>
          </p:cNvSpPr>
          <p:nvPr>
            <p:ph type="body" sz="quarter" idx="11" hasCustomPrompt="1"/>
          </p:nvPr>
        </p:nvSpPr>
        <p:spPr>
          <a:xfrm>
            <a:off x="1294160" y="5659081"/>
            <a:ext cx="6180387" cy="244665"/>
          </a:xfrm>
        </p:spPr>
        <p:txBody>
          <a:bodyPr>
            <a:noAutofit/>
          </a:bodyPr>
          <a:lstStyle>
            <a:lvl1pPr marL="0" indent="0">
              <a:buFontTx/>
              <a:buNone/>
              <a:defRPr sz="1050">
                <a:solidFill>
                  <a:srgbClr val="9B9B9B"/>
                </a:solidFill>
              </a:defRPr>
            </a:lvl1pPr>
          </a:lstStyle>
          <a:p>
            <a:pPr lvl="0"/>
            <a:r>
              <a:rPr lang="es-ES_tradnl" dirty="0" smtClean="0"/>
              <a:t>Haga clic para editar Unidad</a:t>
            </a:r>
          </a:p>
        </p:txBody>
      </p:sp>
    </p:spTree>
    <p:extLst>
      <p:ext uri="{BB962C8B-B14F-4D97-AF65-F5344CB8AC3E}">
        <p14:creationId xmlns:p14="http://schemas.microsoft.com/office/powerpoint/2010/main" val="373846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38574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75948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70117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300453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1266504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24792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0" y="2084917"/>
            <a:ext cx="8358717" cy="3810000"/>
          </a:xfrm>
        </p:spPr>
        <p:txBody>
          <a:bodyPr/>
          <a:lstStyle>
            <a:lvl1pPr marL="0" indent="0">
              <a:buNone/>
              <a:defRPr sz="16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0" y="274638"/>
            <a:ext cx="6231467" cy="614362"/>
          </a:xfrm>
          <a:prstGeom prst="rect">
            <a:avLst/>
          </a:prstGeom>
        </p:spPr>
        <p:txBody>
          <a:bodyPr vert="horz" lIns="91440" tIns="45720" rIns="91440" bIns="45720" rtlCol="0" anchor="ctr">
            <a:normAutofit/>
          </a:bodyPr>
          <a:lstStyle/>
          <a:p>
            <a:r>
              <a:rPr lang="es-ES_tradnl"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1300"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1100"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94454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1300" baseline="0">
                <a:solidFill>
                  <a:srgbClr val="BFBFBF"/>
                </a:solidFill>
                <a:latin typeface="Helvetica"/>
                <a:cs typeface="Helvetica"/>
              </a:defRPr>
            </a:lvl1pPr>
          </a:lstStyle>
          <a:p>
            <a:pPr lvl="0"/>
            <a:r>
              <a:rPr lang="es-ES" dirty="0" smtClean="0"/>
              <a:t>Haga clic para editar División</a:t>
            </a:r>
            <a:endParaRPr lang="es-ES" dirty="0"/>
          </a:p>
        </p:txBody>
      </p:sp>
      <p:sp>
        <p:nvSpPr>
          <p:cNvPr id="4"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1100" baseline="0">
                <a:solidFill>
                  <a:srgbClr val="BFBFBF"/>
                </a:solidFill>
                <a:latin typeface="Helvetica"/>
                <a:cs typeface="Helvetica"/>
              </a:defRPr>
            </a:lvl1pPr>
          </a:lstStyle>
          <a:p>
            <a:pPr lvl="0"/>
            <a:r>
              <a:rPr lang="es-ES" dirty="0" smtClean="0"/>
              <a:t>Haga clic para editar División</a:t>
            </a:r>
            <a:endParaRPr lang="es-ES" dirty="0"/>
          </a:p>
        </p:txBody>
      </p:sp>
      <p:sp>
        <p:nvSpPr>
          <p:cNvPr id="5" name="Marcador de texto 3"/>
          <p:cNvSpPr>
            <a:spLocks noGrp="1"/>
          </p:cNvSpPr>
          <p:nvPr>
            <p:ph type="body" sz="half" idx="2"/>
          </p:nvPr>
        </p:nvSpPr>
        <p:spPr>
          <a:xfrm>
            <a:off x="457201" y="2084917"/>
            <a:ext cx="3816648" cy="3810000"/>
          </a:xfrm>
        </p:spPr>
        <p:txBody>
          <a:bodyPr/>
          <a:lstStyle>
            <a:lvl1pPr marL="0" indent="0">
              <a:buNone/>
              <a:defRPr sz="16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Marcador de texto 3"/>
          <p:cNvSpPr>
            <a:spLocks noGrp="1"/>
          </p:cNvSpPr>
          <p:nvPr>
            <p:ph type="body" sz="half" idx="14"/>
          </p:nvPr>
        </p:nvSpPr>
        <p:spPr>
          <a:xfrm>
            <a:off x="4908819" y="2084917"/>
            <a:ext cx="3907097" cy="3810000"/>
          </a:xfrm>
        </p:spPr>
        <p:txBody>
          <a:bodyPr/>
          <a:lstStyle>
            <a:lvl1pPr marL="0" indent="0">
              <a:buNone/>
              <a:defRPr sz="16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109721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hlinkClick r:id="rId3"/>
          </p:cNvPr>
          <p:cNvSpPr/>
          <p:nvPr userDrawn="1"/>
        </p:nvSpPr>
        <p:spPr>
          <a:xfrm>
            <a:off x="7683500" y="6339418"/>
            <a:ext cx="264584"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 name="Rectángulo 2">
            <a:hlinkClick r:id="rId4"/>
          </p:cNvPr>
          <p:cNvSpPr/>
          <p:nvPr userDrawn="1"/>
        </p:nvSpPr>
        <p:spPr>
          <a:xfrm>
            <a:off x="8005237" y="6328835"/>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Rectángulo 3">
            <a:hlinkClick r:id="rId5"/>
          </p:cNvPr>
          <p:cNvSpPr/>
          <p:nvPr userDrawn="1"/>
        </p:nvSpPr>
        <p:spPr>
          <a:xfrm>
            <a:off x="8316382" y="6354239"/>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 name="Rectángulo 4">
            <a:hlinkClick r:id="rId6"/>
          </p:cNvPr>
          <p:cNvSpPr/>
          <p:nvPr userDrawn="1"/>
        </p:nvSpPr>
        <p:spPr>
          <a:xfrm>
            <a:off x="533399" y="6375402"/>
            <a:ext cx="1551517"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2375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279953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248498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130317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357307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2243271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6231467" cy="614362"/>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2055284"/>
            <a:ext cx="8229600" cy="391371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1590114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55" r:id="rId4"/>
  </p:sldLayoutIdLst>
  <p:hf hdr="0" ftr="0" dt="0"/>
  <p:txStyles>
    <p:titleStyle>
      <a:lvl1pPr algn="l" defTabSz="457200" rtl="0" eaLnBrk="1" latinLnBrk="0" hangingPunct="1">
        <a:spcBef>
          <a:spcPct val="0"/>
        </a:spcBef>
        <a:buNone/>
        <a:defRPr sz="24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b="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CE907-C684-3240-AE5F-DD1FAE788FC8}" type="slidenum">
              <a:rPr lang="es-ES" smtClean="0"/>
              <a:pPr/>
              <a:t>‹Nº›</a:t>
            </a:fld>
            <a:endParaRPr lang="es-ES" dirty="0"/>
          </a:p>
        </p:txBody>
      </p:sp>
    </p:spTree>
    <p:extLst>
      <p:ext uri="{BB962C8B-B14F-4D97-AF65-F5344CB8AC3E}">
        <p14:creationId xmlns:p14="http://schemas.microsoft.com/office/powerpoint/2010/main" val="18876651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5978" y="2285999"/>
            <a:ext cx="8468772" cy="2276669"/>
          </a:xfrm>
        </p:spPr>
        <p:txBody>
          <a:bodyPr>
            <a:normAutofit fontScale="90000"/>
          </a:bodyPr>
          <a:lstStyle/>
          <a:p>
            <a:pPr algn="just"/>
            <a:r>
              <a:rPr lang="es-ES" dirty="0" smtClean="0"/>
              <a:t>CONTRACIONES A </a:t>
            </a:r>
            <a:r>
              <a:rPr lang="es-ES" dirty="0"/>
              <a:t>HONORARIOS PARA LA PRESTACIÓN DE SERVICIOS EN PROGRAMAS </a:t>
            </a:r>
            <a:r>
              <a:rPr lang="es-ES" dirty="0" smtClean="0"/>
              <a:t>COMUNITARIOS</a:t>
            </a:r>
            <a:br>
              <a:rPr lang="es-ES" dirty="0" smtClean="0"/>
            </a:br>
            <a:r>
              <a:rPr lang="es-ES" dirty="0"/>
              <a:t/>
            </a:r>
            <a:br>
              <a:rPr lang="es-ES" dirty="0"/>
            </a:br>
            <a:r>
              <a:rPr lang="es-ES" b="0" dirty="0" smtClean="0">
                <a:effectLst>
                  <a:outerShdw blurRad="38100" dist="38100" dir="2700000" algn="tl">
                    <a:srgbClr val="000000">
                      <a:alpha val="43137"/>
                    </a:srgbClr>
                  </a:outerShdw>
                </a:effectLst>
              </a:rPr>
              <a:t>(215.21.04.004</a:t>
            </a:r>
            <a:r>
              <a:rPr lang="es-ES" b="0" dirty="0" smtClean="0">
                <a:effectLst>
                  <a:outerShdw blurRad="38100" dist="38100" dir="2700000" algn="tl">
                    <a:srgbClr val="000000">
                      <a:alpha val="43137"/>
                    </a:srgbClr>
                  </a:outerShdw>
                </a:effectLst>
              </a:rPr>
              <a:t>)</a:t>
            </a:r>
            <a:r>
              <a:rPr lang="es-ES" b="0" dirty="0" smtClean="0"/>
              <a:t/>
            </a:r>
            <a:br>
              <a:rPr lang="es-ES" b="0" dirty="0" smtClean="0"/>
            </a:br>
            <a:r>
              <a:rPr lang="es-ES" dirty="0" smtClean="0"/>
              <a:t/>
            </a:r>
            <a:br>
              <a:rPr lang="es-ES" dirty="0" smtClean="0"/>
            </a:br>
            <a:endParaRPr lang="es-ES" sz="1800" dirty="0"/>
          </a:p>
        </p:txBody>
      </p:sp>
      <p:sp>
        <p:nvSpPr>
          <p:cNvPr id="3" name="Marcador de texto 2"/>
          <p:cNvSpPr>
            <a:spLocks noGrp="1"/>
          </p:cNvSpPr>
          <p:nvPr>
            <p:ph type="body" sz="quarter" idx="10"/>
          </p:nvPr>
        </p:nvSpPr>
        <p:spPr>
          <a:xfrm>
            <a:off x="1291182" y="5556777"/>
            <a:ext cx="6180387" cy="244665"/>
          </a:xfrm>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1"/>
          </p:nvPr>
        </p:nvSpPr>
        <p:spPr/>
        <p:txBody>
          <a:bodyPr/>
          <a:lstStyle/>
          <a:p>
            <a:endParaRPr lang="es-CL"/>
          </a:p>
        </p:txBody>
      </p:sp>
    </p:spTree>
    <p:extLst>
      <p:ext uri="{BB962C8B-B14F-4D97-AF65-F5344CB8AC3E}">
        <p14:creationId xmlns:p14="http://schemas.microsoft.com/office/powerpoint/2010/main" val="743337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924898"/>
            <a:ext cx="8358717" cy="3972983"/>
          </a:xfrm>
        </p:spPr>
        <p:txBody>
          <a:bodyPr>
            <a:normAutofit/>
          </a:bodyPr>
          <a:lstStyle/>
          <a:p>
            <a:pPr algn="just"/>
            <a:endParaRPr lang="es-CL" sz="1400" dirty="0"/>
          </a:p>
          <a:p>
            <a:pPr algn="just"/>
            <a:r>
              <a:rPr lang="es-CL" sz="2600" dirty="0"/>
              <a:t>“…el registro de aquellos decretos alcaldicios que se refieran a contratos a honorarios, debe realizarse de la misma manera en que se lleva a cabo para el resto de la Administración del Estado -en conformidad con las facultades fiscalizadoras de este Ente de Control-, vale decir, sin efectuar diferencias relativas a la naturaleza de la prestación convenida, a objeto de determinar la procedencia del mencionado trámite”.</a:t>
            </a:r>
          </a:p>
        </p:txBody>
      </p:sp>
      <p:sp>
        <p:nvSpPr>
          <p:cNvPr id="3" name="Título 2"/>
          <p:cNvSpPr>
            <a:spLocks noGrp="1"/>
          </p:cNvSpPr>
          <p:nvPr>
            <p:ph type="title"/>
          </p:nvPr>
        </p:nvSpPr>
        <p:spPr>
          <a:xfrm>
            <a:off x="182880" y="274638"/>
            <a:ext cx="7166610" cy="614362"/>
          </a:xfrm>
        </p:spPr>
        <p:txBody>
          <a:bodyPr>
            <a:normAutofit fontScale="90000"/>
          </a:bodyPr>
          <a:lstStyle/>
          <a:p>
            <a:r>
              <a:rPr lang="es-CL" dirty="0" smtClean="0"/>
              <a:t>EMISIÓN DEL DICTAMEN N° 33.701, DE 14 DE MAYO DE 2014</a:t>
            </a:r>
            <a:endParaRPr lang="es-CL" dirty="0"/>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CL" dirty="0"/>
          </a:p>
        </p:txBody>
      </p:sp>
      <p:sp>
        <p:nvSpPr>
          <p:cNvPr id="5" name="Marcador de texto 4"/>
          <p:cNvSpPr>
            <a:spLocks noGrp="1"/>
          </p:cNvSpPr>
          <p:nvPr>
            <p:ph type="body" sz="quarter" idx="13"/>
          </p:nvPr>
        </p:nvSpPr>
        <p:spPr/>
        <p:txBody>
          <a:bodyPr/>
          <a:lstStyle/>
          <a:p>
            <a:r>
              <a:rPr lang="es-ES" dirty="0"/>
              <a:t>Subdivisión Jurídica</a:t>
            </a:r>
          </a:p>
          <a:p>
            <a:endParaRPr lang="es-CL" dirty="0"/>
          </a:p>
        </p:txBody>
      </p:sp>
    </p:spTree>
    <p:extLst>
      <p:ext uri="{BB962C8B-B14F-4D97-AF65-F5344CB8AC3E}">
        <p14:creationId xmlns:p14="http://schemas.microsoft.com/office/powerpoint/2010/main" val="558637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p:txBody>
          <a:bodyPr>
            <a:normAutofit/>
          </a:bodyPr>
          <a:lstStyle/>
          <a:p>
            <a:pPr algn="ctr"/>
            <a:r>
              <a:rPr lang="es-CL" sz="2400" b="1" dirty="0">
                <a:solidFill>
                  <a:schemeClr val="tx1">
                    <a:lumMod val="75000"/>
                    <a:lumOff val="25000"/>
                  </a:schemeClr>
                </a:solidFill>
              </a:rPr>
              <a:t>CONSECUENCIA:</a:t>
            </a:r>
          </a:p>
          <a:p>
            <a:pPr algn="just"/>
            <a:endParaRPr lang="es-CL" sz="2600" dirty="0"/>
          </a:p>
          <a:p>
            <a:pPr algn="just"/>
            <a:r>
              <a:rPr lang="es-CL" sz="2600" dirty="0"/>
              <a:t>Todos los contratos de prestación de servicios a honorarios, que se financien con cargo al subtítulo 21 “Gastos en Personal”, están afectos a registro en la Contraloría General a partir del 14 de mayo de 2014.</a:t>
            </a:r>
          </a:p>
        </p:txBody>
      </p:sp>
      <p:sp>
        <p:nvSpPr>
          <p:cNvPr id="3" name="Título 2"/>
          <p:cNvSpPr>
            <a:spLocks noGrp="1"/>
          </p:cNvSpPr>
          <p:nvPr>
            <p:ph type="title"/>
          </p:nvPr>
        </p:nvSpPr>
        <p:spPr>
          <a:xfrm>
            <a:off x="194310" y="274638"/>
            <a:ext cx="7178040" cy="614362"/>
          </a:xfrm>
        </p:spPr>
        <p:txBody>
          <a:bodyPr>
            <a:normAutofit fontScale="90000"/>
          </a:bodyPr>
          <a:lstStyle/>
          <a:p>
            <a:r>
              <a:rPr lang="es-CL" dirty="0" smtClean="0"/>
              <a:t>EMISIÓN DEL DICTAMEN N° 33.701, DE 14 DE MAYO DE 2014</a:t>
            </a:r>
            <a:endParaRPr lang="es-CL" dirty="0"/>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CL" dirty="0"/>
          </a:p>
        </p:txBody>
      </p:sp>
      <p:sp>
        <p:nvSpPr>
          <p:cNvPr id="5" name="Marcador de texto 4"/>
          <p:cNvSpPr>
            <a:spLocks noGrp="1"/>
          </p:cNvSpPr>
          <p:nvPr>
            <p:ph type="body" sz="quarter" idx="13"/>
          </p:nvPr>
        </p:nvSpPr>
        <p:spPr/>
        <p:txBody>
          <a:bodyPr/>
          <a:lstStyle/>
          <a:p>
            <a:r>
              <a:rPr lang="es-ES" dirty="0"/>
              <a:t>Subdivisión Jurídica</a:t>
            </a:r>
          </a:p>
          <a:p>
            <a:endParaRPr lang="es-CL" dirty="0"/>
          </a:p>
        </p:txBody>
      </p:sp>
    </p:spTree>
    <p:extLst>
      <p:ext uri="{BB962C8B-B14F-4D97-AF65-F5344CB8AC3E}">
        <p14:creationId xmlns:p14="http://schemas.microsoft.com/office/powerpoint/2010/main" val="4246506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0" y="1856096"/>
            <a:ext cx="8358717" cy="4038821"/>
          </a:xfrm>
        </p:spPr>
        <p:txBody>
          <a:bodyPr anchor="ctr">
            <a:normAutofit/>
          </a:bodyPr>
          <a:lstStyle/>
          <a:p>
            <a:pPr algn="just"/>
            <a:endParaRPr lang="es-CL" sz="2800" dirty="0" smtClean="0"/>
          </a:p>
          <a:p>
            <a:pPr algn="just"/>
            <a:r>
              <a:rPr lang="es-CL" sz="4000" i="1" dirty="0" smtClean="0"/>
              <a:t>PRINCIPALES OBSERVACIONES</a:t>
            </a:r>
          </a:p>
          <a:p>
            <a:pPr algn="just"/>
            <a:endParaRPr lang="es-CL" sz="1800" dirty="0"/>
          </a:p>
          <a:p>
            <a:pPr algn="just"/>
            <a:endParaRPr lang="es-CL" sz="1400" dirty="0" smtClean="0"/>
          </a:p>
          <a:p>
            <a:pPr algn="just"/>
            <a:endParaRPr lang="es-ES" sz="1800" dirty="0" smtClean="0"/>
          </a:p>
        </p:txBody>
      </p:sp>
      <p:sp>
        <p:nvSpPr>
          <p:cNvPr id="3" name="Título 2"/>
          <p:cNvSpPr>
            <a:spLocks noGrp="1"/>
          </p:cNvSpPr>
          <p:nvPr>
            <p:ph type="title"/>
          </p:nvPr>
        </p:nvSpPr>
        <p:spPr/>
        <p:txBody>
          <a:bodyPr>
            <a:normAutofit/>
          </a:bodyPr>
          <a:lstStyle/>
          <a:p>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spTree>
    <p:extLst>
      <p:ext uri="{BB962C8B-B14F-4D97-AF65-F5344CB8AC3E}">
        <p14:creationId xmlns:p14="http://schemas.microsoft.com/office/powerpoint/2010/main" val="1679862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1872867"/>
            <a:ext cx="8358717" cy="4022050"/>
          </a:xfrm>
        </p:spPr>
        <p:txBody>
          <a:bodyPr anchor="ctr">
            <a:normAutofit fontScale="92500" lnSpcReduction="10000"/>
          </a:bodyPr>
          <a:lstStyle/>
          <a:p>
            <a:pPr algn="just"/>
            <a:endParaRPr lang="es-CL" sz="2400" i="1" dirty="0" smtClean="0"/>
          </a:p>
          <a:p>
            <a:pPr algn="just"/>
            <a:r>
              <a:rPr lang="es-CL" sz="2600" i="1" dirty="0" smtClean="0"/>
              <a:t>Falta de formalización de los programas comunitarios implementados por el municipio, mediante un acto administrativo</a:t>
            </a:r>
            <a:r>
              <a:rPr lang="es-CL" sz="2800" i="1" dirty="0" smtClean="0"/>
              <a:t>.</a:t>
            </a:r>
          </a:p>
          <a:p>
            <a:pPr algn="r"/>
            <a:endParaRPr lang="es-CL" sz="2600" i="1" dirty="0"/>
          </a:p>
          <a:p>
            <a:endParaRPr lang="es-CL" sz="1400" u="sng" dirty="0" smtClean="0"/>
          </a:p>
          <a:p>
            <a:endParaRPr lang="es-CL" sz="1400" u="sng" dirty="0"/>
          </a:p>
          <a:p>
            <a:r>
              <a:rPr lang="es-CL" sz="1400" u="sng" dirty="0" smtClean="0"/>
              <a:t>Incumplimiento</a:t>
            </a:r>
          </a:p>
          <a:p>
            <a:pPr marL="285750" indent="-285750">
              <a:buFont typeface="Arial" panose="020B0604020202020204" pitchFamily="34" charset="0"/>
              <a:buChar char="•"/>
            </a:pPr>
            <a:endParaRPr lang="es-CL" sz="1400" u="sng" dirty="0" smtClean="0"/>
          </a:p>
          <a:p>
            <a:pPr fontAlgn="base"/>
            <a:r>
              <a:rPr lang="es-CL" sz="1400" dirty="0"/>
              <a:t>Artículos 3° y 5° de la ley N° 19.880, Sobre Bases de los </a:t>
            </a:r>
            <a:r>
              <a:rPr lang="es-CL" sz="1400" dirty="0" smtClean="0"/>
              <a:t>Procedimientos</a:t>
            </a:r>
          </a:p>
          <a:p>
            <a:pPr fontAlgn="base"/>
            <a:r>
              <a:rPr lang="es-CL" sz="1400" dirty="0" smtClean="0"/>
              <a:t>Administrativos  </a:t>
            </a:r>
            <a:r>
              <a:rPr lang="es-CL" sz="1400" dirty="0"/>
              <a:t>que rigen los actos de los Órganos de la </a:t>
            </a:r>
            <a:r>
              <a:rPr lang="es-CL" sz="1400" dirty="0" smtClean="0"/>
              <a:t>Administración</a:t>
            </a:r>
          </a:p>
          <a:p>
            <a:pPr fontAlgn="base"/>
            <a:r>
              <a:rPr lang="es-CL" sz="1400" dirty="0" smtClean="0"/>
              <a:t>del </a:t>
            </a:r>
            <a:r>
              <a:rPr lang="es-CL" sz="1400" dirty="0"/>
              <a:t>Estado, en términos que las decisiones que adopten las </a:t>
            </a:r>
            <a:r>
              <a:rPr lang="es-CL" sz="1400" dirty="0" smtClean="0"/>
              <a:t>municipalidades</a:t>
            </a:r>
          </a:p>
          <a:p>
            <a:pPr fontAlgn="base"/>
            <a:r>
              <a:rPr lang="es-CL" sz="1400" dirty="0" smtClean="0"/>
              <a:t>deben </a:t>
            </a:r>
            <a:r>
              <a:rPr lang="es-CL" sz="1400" dirty="0"/>
              <a:t>materializarse en un documento escrito y aprobarse mediante el </a:t>
            </a:r>
            <a:endParaRPr lang="es-CL" sz="1400" dirty="0" smtClean="0"/>
          </a:p>
          <a:p>
            <a:pPr fontAlgn="base"/>
            <a:r>
              <a:rPr lang="es-CL" sz="1400" dirty="0" smtClean="0"/>
              <a:t>respectivo </a:t>
            </a:r>
            <a:r>
              <a:rPr lang="es-CL" sz="1400" dirty="0"/>
              <a:t>decreto.</a:t>
            </a:r>
            <a:endParaRPr lang="es-CL" sz="2000" dirty="0"/>
          </a:p>
          <a:p>
            <a:pPr algn="just"/>
            <a:endParaRPr lang="es-CL" sz="2000" dirty="0"/>
          </a:p>
        </p:txBody>
      </p:sp>
      <p:sp>
        <p:nvSpPr>
          <p:cNvPr id="3" name="Título 2"/>
          <p:cNvSpPr>
            <a:spLocks noGrp="1"/>
          </p:cNvSpPr>
          <p:nvPr>
            <p:ph type="title"/>
          </p:nvPr>
        </p:nvSpPr>
        <p:spPr>
          <a:xfrm>
            <a:off x="159743" y="274638"/>
            <a:ext cx="7408843" cy="614362"/>
          </a:xfrm>
        </p:spPr>
        <p:txBody>
          <a:bodyPr>
            <a:normAutofit/>
          </a:bodyPr>
          <a:lstStyle/>
          <a:p>
            <a:r>
              <a:rPr lang="es-ES" sz="2300" dirty="0" smtClean="0"/>
              <a:t>Falta de formalización de programas comunitarios</a:t>
            </a:r>
            <a:endParaRPr lang="es-ES" sz="2300"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3074" name="Picture 2" descr="http://blogs.miraflores.gob.pe/emprende/wp-content/uploads/2012/01/contra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3279466"/>
            <a:ext cx="2498368" cy="243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517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92500" lnSpcReduction="1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2800" i="1" dirty="0" smtClean="0"/>
              <a:t>No envío a trámite de registro de los decretos alcaldicios que aprobaron las contrataciones a honorarios imputados en la cuenta 215-21-04-004, con  posterioridad al 14 de mayo de 2014.</a:t>
            </a:r>
          </a:p>
          <a:p>
            <a:pPr algn="r"/>
            <a:endParaRPr lang="es-CL" sz="2600" i="1" dirty="0"/>
          </a:p>
          <a:p>
            <a:r>
              <a:rPr lang="es-CL" sz="1400" u="sng" dirty="0" smtClean="0"/>
              <a:t>Incumplimiento</a:t>
            </a:r>
          </a:p>
          <a:p>
            <a:pPr marL="285750" indent="-285750">
              <a:buFont typeface="Arial" panose="020B0604020202020204" pitchFamily="34" charset="0"/>
              <a:buChar char="•"/>
            </a:pPr>
            <a:endParaRPr lang="es-CL" sz="1400" u="sng" dirty="0" smtClean="0"/>
          </a:p>
          <a:p>
            <a:pPr fontAlgn="base"/>
            <a:r>
              <a:rPr lang="es-CL" sz="1400" dirty="0" smtClean="0"/>
              <a:t>Dictamen </a:t>
            </a:r>
            <a:r>
              <a:rPr lang="es-CL" sz="1400" dirty="0"/>
              <a:t>N° 33.701, de </a:t>
            </a:r>
            <a:r>
              <a:rPr lang="es-CL" sz="1400" dirty="0" smtClean="0"/>
              <a:t>2014, que </a:t>
            </a:r>
            <a:r>
              <a:rPr lang="es-CL" sz="1400" dirty="0"/>
              <a:t>Imparte instrucciones sobre </a:t>
            </a:r>
            <a:endParaRPr lang="es-CL" sz="1400" dirty="0" smtClean="0"/>
          </a:p>
          <a:p>
            <a:pPr fontAlgn="base"/>
            <a:r>
              <a:rPr lang="es-CL" sz="1400" dirty="0" smtClean="0"/>
              <a:t>registro de decretos alcaldicios que aprueban contratos a honorarios.</a:t>
            </a:r>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p:txBody>
          <a:bodyPr>
            <a:normAutofit/>
          </a:bodyPr>
          <a:lstStyle/>
          <a:p>
            <a:r>
              <a:rPr lang="es-ES" dirty="0" smtClean="0"/>
              <a:t>Falta de envío de antecedentes a registro</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7" name="Imagen 6"/>
          <p:cNvPicPr>
            <a:picLocks noChangeAspect="1"/>
          </p:cNvPicPr>
          <p:nvPr/>
        </p:nvPicPr>
        <p:blipFill>
          <a:blip r:embed="rId2"/>
          <a:stretch>
            <a:fillRect/>
          </a:stretch>
        </p:blipFill>
        <p:spPr>
          <a:xfrm>
            <a:off x="5908944" y="4059465"/>
            <a:ext cx="2715904" cy="1869470"/>
          </a:xfrm>
          <a:prstGeom prst="rect">
            <a:avLst/>
          </a:prstGeom>
        </p:spPr>
      </p:pic>
    </p:spTree>
    <p:extLst>
      <p:ext uri="{BB962C8B-B14F-4D97-AF65-F5344CB8AC3E}">
        <p14:creationId xmlns:p14="http://schemas.microsoft.com/office/powerpoint/2010/main" val="3112010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85000" lnSpcReduction="2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2800" i="1" dirty="0"/>
              <a:t>Falta de </a:t>
            </a:r>
            <a:r>
              <a:rPr lang="es-CL" sz="2800" i="1" dirty="0" smtClean="0"/>
              <a:t>registro en SIAPER RE (registro electrónico) de los actos administrativos que aprueban las </a:t>
            </a:r>
            <a:r>
              <a:rPr lang="es-CL" sz="2800" i="1" dirty="0"/>
              <a:t>contrataciones </a:t>
            </a:r>
            <a:r>
              <a:rPr lang="es-CL" sz="2800" i="1" dirty="0" smtClean="0"/>
              <a:t>honorarios </a:t>
            </a:r>
            <a:r>
              <a:rPr lang="es-CL" sz="2800" i="1" dirty="0"/>
              <a:t>imputados en la cuenta </a:t>
            </a:r>
            <a:r>
              <a:rPr lang="es-CL" sz="2800" i="1" dirty="0" smtClean="0"/>
              <a:t>215-21-04-004, aún cuando el municipio se encuentra incorporado en dicho sistema.</a:t>
            </a:r>
          </a:p>
          <a:p>
            <a:pPr algn="r"/>
            <a:endParaRPr lang="es-CL" sz="2600" i="1" dirty="0"/>
          </a:p>
          <a:p>
            <a:r>
              <a:rPr lang="es-CL" sz="1400" u="sng" dirty="0" smtClean="0"/>
              <a:t>Incumplimiento</a:t>
            </a:r>
          </a:p>
          <a:p>
            <a:pPr marL="285750" indent="-285750">
              <a:buFont typeface="Arial" panose="020B0604020202020204" pitchFamily="34" charset="0"/>
              <a:buChar char="•"/>
            </a:pPr>
            <a:endParaRPr lang="es-CL" sz="1400" u="sng" dirty="0" smtClean="0"/>
          </a:p>
          <a:p>
            <a:pPr fontAlgn="base"/>
            <a:r>
              <a:rPr lang="es-ES" sz="1400" dirty="0"/>
              <a:t>Resolución </a:t>
            </a:r>
            <a:r>
              <a:rPr lang="es-ES" sz="1400" dirty="0" smtClean="0"/>
              <a:t>N° 323</a:t>
            </a:r>
            <a:r>
              <a:rPr lang="es-ES" sz="1400" dirty="0"/>
              <a:t>, </a:t>
            </a:r>
            <a:r>
              <a:rPr lang="es-ES" sz="1400" dirty="0" smtClean="0"/>
              <a:t>de 2013 CGR</a:t>
            </a:r>
          </a:p>
          <a:p>
            <a:pPr fontAlgn="base"/>
            <a:r>
              <a:rPr lang="es-ES" sz="1400" dirty="0"/>
              <a:t>Resolución N° 178, de </a:t>
            </a:r>
            <a:r>
              <a:rPr lang="es-ES" sz="1400" dirty="0" smtClean="0"/>
              <a:t>2014</a:t>
            </a:r>
            <a:r>
              <a:rPr lang="es-CL" sz="1400" dirty="0"/>
              <a:t> </a:t>
            </a:r>
            <a:r>
              <a:rPr lang="es-CL" sz="1400" dirty="0" smtClean="0"/>
              <a:t>CGR</a:t>
            </a:r>
          </a:p>
          <a:p>
            <a:pPr fontAlgn="base"/>
            <a:r>
              <a:rPr lang="es-ES" sz="1400" dirty="0"/>
              <a:t>Resolución N° 573, de </a:t>
            </a:r>
            <a:r>
              <a:rPr lang="es-ES" sz="1400" dirty="0" smtClean="0"/>
              <a:t>2014 CGR</a:t>
            </a:r>
            <a:endParaRPr lang="es-CL" sz="1400" dirty="0" smtClean="0"/>
          </a:p>
          <a:p>
            <a:pPr fontAlgn="base"/>
            <a:endParaRPr lang="es-CL" sz="1400" dirty="0" smtClean="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p:txBody>
          <a:bodyPr>
            <a:normAutofit/>
          </a:bodyPr>
          <a:lstStyle/>
          <a:p>
            <a:r>
              <a:rPr lang="es-ES" dirty="0" smtClean="0"/>
              <a:t>Omisión de registro en SIAPER</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1026" name="Picture 2" descr="https://investigayaprende.files.wordpress.com/2010/07/envio-de-corr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518" y="3714123"/>
            <a:ext cx="3324603" cy="229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53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6"/>
            <a:ext cx="8358717" cy="4293849"/>
          </a:xfrm>
        </p:spPr>
        <p:txBody>
          <a:bodyPr anchor="ctr">
            <a:normAutofit fontScale="62500" lnSpcReduction="2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marL="285750" indent="-285750" algn="just">
              <a:buFont typeface="Arial" panose="020B0604020202020204" pitchFamily="34" charset="0"/>
              <a:buChar char="•"/>
            </a:pPr>
            <a:r>
              <a:rPr lang="es-CL" sz="3400" i="1" dirty="0" smtClean="0"/>
              <a:t>Honorarios imputados a la cuenta 215-21-04-004, </a:t>
            </a:r>
            <a:r>
              <a:rPr lang="es-ES" sz="3400" dirty="0"/>
              <a:t>", sin satisfacer a su respecto los requisitos establecidos en el clasificador presupuestario, en cuanto a la transitoriedad de los servicios y al ámbito de las </a:t>
            </a:r>
            <a:r>
              <a:rPr lang="es-ES" sz="3400" dirty="0" smtClean="0"/>
              <a:t>prestaciones.</a:t>
            </a:r>
          </a:p>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600" i="1" dirty="0"/>
          </a:p>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600" i="1" dirty="0"/>
          </a:p>
          <a:p>
            <a:pPr marL="285750" indent="-285750" algn="just">
              <a:buFont typeface="Arial" panose="020B0604020202020204" pitchFamily="34" charset="0"/>
              <a:buChar char="•"/>
            </a:pPr>
            <a:endParaRPr lang="es-CL" sz="2600" i="1" dirty="0"/>
          </a:p>
          <a:p>
            <a:pPr algn="just"/>
            <a:endParaRPr lang="es-CL" sz="1700" u="sng" dirty="0" smtClean="0"/>
          </a:p>
          <a:p>
            <a:pPr algn="just"/>
            <a:endParaRPr lang="es-CL" sz="1700" u="sng" dirty="0"/>
          </a:p>
          <a:p>
            <a:pPr algn="just"/>
            <a:r>
              <a:rPr lang="es-CL" sz="1700" u="sng" dirty="0" smtClean="0"/>
              <a:t>Incumplimiento</a:t>
            </a:r>
          </a:p>
          <a:p>
            <a:pPr marL="285750" indent="-285750" algn="just">
              <a:buFont typeface="Arial" panose="020B0604020202020204" pitchFamily="34" charset="0"/>
              <a:buChar char="•"/>
            </a:pPr>
            <a:endParaRPr lang="es-CL" sz="1700" u="sng" dirty="0" smtClean="0"/>
          </a:p>
          <a:p>
            <a:pPr fontAlgn="base"/>
            <a:r>
              <a:rPr lang="es-CL" sz="1700" dirty="0" smtClean="0"/>
              <a:t>Las contrataciones de que se trata no reunieron los requisitos copulativos dispuestos</a:t>
            </a:r>
          </a:p>
          <a:p>
            <a:pPr fontAlgn="base"/>
            <a:r>
              <a:rPr lang="es-CL" sz="1700" dirty="0" smtClean="0"/>
              <a:t>en el decreto N° 854, de 2004, del Ministerio de Hacienda, para ser imputados en la aludida cuenta.</a:t>
            </a:r>
          </a:p>
          <a:p>
            <a:pPr fontAlgn="base"/>
            <a:r>
              <a:rPr lang="es-CL" sz="1700" dirty="0" smtClean="0"/>
              <a:t>Aplica dictamen 31.394, de 2012, y 14.064, de 2013, ambos de este origen. </a:t>
            </a:r>
            <a:endParaRPr lang="es-CL" sz="2600" dirty="0" smtClean="0"/>
          </a:p>
          <a:p>
            <a:pPr marL="285750" indent="-285750" algn="just">
              <a:buFont typeface="Arial" panose="020B0604020202020204" pitchFamily="34" charset="0"/>
              <a:buChar char="•"/>
            </a:pPr>
            <a:endParaRPr lang="es-CL" sz="2600" dirty="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a:xfrm>
            <a:off x="271639" y="274638"/>
            <a:ext cx="6231467" cy="614362"/>
          </a:xfrm>
        </p:spPr>
        <p:txBody>
          <a:bodyPr>
            <a:normAutofit/>
          </a:bodyPr>
          <a:lstStyle/>
          <a:p>
            <a:r>
              <a:rPr lang="es-ES" dirty="0" smtClean="0"/>
              <a:t>Error de Imputación Contable</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8" name="Imagen 7"/>
          <p:cNvPicPr>
            <a:picLocks noChangeAspect="1"/>
          </p:cNvPicPr>
          <p:nvPr/>
        </p:nvPicPr>
        <p:blipFill>
          <a:blip r:embed="rId2"/>
          <a:stretch>
            <a:fillRect/>
          </a:stretch>
        </p:blipFill>
        <p:spPr>
          <a:xfrm>
            <a:off x="6356732" y="3724209"/>
            <a:ext cx="2081899" cy="1734916"/>
          </a:xfrm>
          <a:prstGeom prst="rect">
            <a:avLst/>
          </a:prstGeom>
        </p:spPr>
      </p:pic>
    </p:spTree>
    <p:extLst>
      <p:ext uri="{BB962C8B-B14F-4D97-AF65-F5344CB8AC3E}">
        <p14:creationId xmlns:p14="http://schemas.microsoft.com/office/powerpoint/2010/main" val="2407807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0" y="1856096"/>
            <a:ext cx="8358717" cy="4038821"/>
          </a:xfrm>
        </p:spPr>
        <p:txBody>
          <a:bodyPr anchor="ctr">
            <a:normAutofit/>
          </a:bodyPr>
          <a:lstStyle/>
          <a:p>
            <a:pPr algn="just"/>
            <a:r>
              <a:rPr lang="es-CL" sz="2600" i="1" dirty="0"/>
              <a:t>E</a:t>
            </a:r>
            <a:r>
              <a:rPr lang="es-CL" sz="2600" i="1" dirty="0" smtClean="0"/>
              <a:t>xistencia de programas comunitarios cuyos objetivos dicen relación con funciones de la gestión interna del municipio.</a:t>
            </a:r>
            <a:endParaRPr lang="es-CL" sz="2600" dirty="0"/>
          </a:p>
          <a:p>
            <a:pPr algn="just"/>
            <a:endParaRPr lang="es-CL" sz="1800" dirty="0" smtClean="0"/>
          </a:p>
          <a:p>
            <a:r>
              <a:rPr lang="es-CL" sz="1400" u="sng" dirty="0" smtClean="0"/>
              <a:t>Incumplimiento: </a:t>
            </a:r>
          </a:p>
          <a:p>
            <a:r>
              <a:rPr lang="es-CL" sz="1400" dirty="0"/>
              <a:t>D</a:t>
            </a:r>
            <a:r>
              <a:rPr lang="es-CL" sz="1400" dirty="0" smtClean="0"/>
              <a:t>ecreto </a:t>
            </a:r>
            <a:r>
              <a:rPr lang="es-CL" sz="1400" dirty="0"/>
              <a:t>N° 854, de 2004, del Ministerio de Hacienda</a:t>
            </a:r>
          </a:p>
          <a:p>
            <a:r>
              <a:rPr lang="es-CL" sz="1400" dirty="0" smtClean="0"/>
              <a:t>Dictamen N° </a:t>
            </a:r>
            <a:r>
              <a:rPr lang="es-CL" sz="1400" dirty="0"/>
              <a:t>31.394, de </a:t>
            </a:r>
            <a:r>
              <a:rPr lang="es-CL" sz="1400" dirty="0" smtClean="0"/>
              <a:t>2012.</a:t>
            </a:r>
            <a:endParaRPr lang="es-ES" sz="1800" dirty="0" smtClean="0"/>
          </a:p>
        </p:txBody>
      </p:sp>
      <p:sp>
        <p:nvSpPr>
          <p:cNvPr id="3" name="Título 2"/>
          <p:cNvSpPr>
            <a:spLocks noGrp="1"/>
          </p:cNvSpPr>
          <p:nvPr>
            <p:ph type="title"/>
          </p:nvPr>
        </p:nvSpPr>
        <p:spPr>
          <a:xfrm>
            <a:off x="258897" y="274638"/>
            <a:ext cx="7056304" cy="614362"/>
          </a:xfrm>
        </p:spPr>
        <p:txBody>
          <a:bodyPr>
            <a:noAutofit/>
          </a:bodyPr>
          <a:lstStyle/>
          <a:p>
            <a:r>
              <a:rPr lang="es-ES" dirty="0" smtClean="0"/>
              <a:t>Validación de programas comunitarios.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8" name="Imagen 7"/>
          <p:cNvPicPr>
            <a:picLocks noChangeAspect="1"/>
          </p:cNvPicPr>
          <p:nvPr/>
        </p:nvPicPr>
        <p:blipFill>
          <a:blip r:embed="rId2"/>
          <a:stretch>
            <a:fillRect/>
          </a:stretch>
        </p:blipFill>
        <p:spPr>
          <a:xfrm>
            <a:off x="6429360" y="3547695"/>
            <a:ext cx="2133600" cy="2143125"/>
          </a:xfrm>
          <a:prstGeom prst="rect">
            <a:avLst/>
          </a:prstGeom>
        </p:spPr>
      </p:pic>
    </p:spTree>
    <p:extLst>
      <p:ext uri="{BB962C8B-B14F-4D97-AF65-F5344CB8AC3E}">
        <p14:creationId xmlns:p14="http://schemas.microsoft.com/office/powerpoint/2010/main" val="2020249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0" y="1856096"/>
            <a:ext cx="8358717" cy="4038821"/>
          </a:xfrm>
        </p:spPr>
        <p:txBody>
          <a:bodyPr anchor="ctr">
            <a:normAutofit/>
          </a:bodyPr>
          <a:lstStyle/>
          <a:p>
            <a:pPr algn="just"/>
            <a:endParaRPr lang="es-CL" sz="2800" dirty="0" smtClean="0"/>
          </a:p>
          <a:p>
            <a:pPr algn="just"/>
            <a:r>
              <a:rPr lang="es-CL" sz="2800" i="1" dirty="0" smtClean="0"/>
              <a:t>De revisión documental de carpetas de personal a honorarios, se detectó que algunos de ellos fueron contratados para realizar las mismas funciones por varios periodos consecutivos (Ej.: 2012 – 2015). </a:t>
            </a:r>
          </a:p>
          <a:p>
            <a:pPr algn="just"/>
            <a:endParaRPr lang="es-CL" sz="1800" dirty="0"/>
          </a:p>
          <a:p>
            <a:pPr algn="just"/>
            <a:endParaRPr lang="es-CL" sz="1800" dirty="0" smtClean="0"/>
          </a:p>
          <a:p>
            <a:r>
              <a:rPr lang="es-CL" sz="1400" u="sng" dirty="0" smtClean="0"/>
              <a:t>Incumplimiento: </a:t>
            </a:r>
          </a:p>
          <a:p>
            <a:r>
              <a:rPr lang="es-CL" sz="1400" dirty="0" smtClean="0"/>
              <a:t>Decreto </a:t>
            </a:r>
            <a:r>
              <a:rPr lang="es-CL" sz="1400" dirty="0"/>
              <a:t>N° 854, de 2004, del Ministerio de Hacienda</a:t>
            </a:r>
            <a:endParaRPr lang="es-CL" sz="1400" dirty="0" smtClean="0"/>
          </a:p>
          <a:p>
            <a:r>
              <a:rPr lang="es-CL" sz="1400" dirty="0"/>
              <a:t>Dictamen N° 31.394, de </a:t>
            </a:r>
            <a:r>
              <a:rPr lang="es-CL" sz="1400" dirty="0" smtClean="0"/>
              <a:t>2012.</a:t>
            </a:r>
          </a:p>
        </p:txBody>
      </p:sp>
      <p:sp>
        <p:nvSpPr>
          <p:cNvPr id="3" name="Título 2"/>
          <p:cNvSpPr>
            <a:spLocks noGrp="1"/>
          </p:cNvSpPr>
          <p:nvPr>
            <p:ph type="title"/>
          </p:nvPr>
        </p:nvSpPr>
        <p:spPr>
          <a:xfrm>
            <a:off x="148727" y="251821"/>
            <a:ext cx="7485961" cy="614362"/>
          </a:xfrm>
        </p:spPr>
        <p:txBody>
          <a:bodyPr>
            <a:noAutofit/>
          </a:bodyPr>
          <a:lstStyle/>
          <a:p>
            <a:r>
              <a:rPr lang="es-ES" dirty="0" smtClean="0"/>
              <a:t>Validación de contrataciones a honorarios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7" name="Imagen 6"/>
          <p:cNvPicPr>
            <a:picLocks noChangeAspect="1"/>
          </p:cNvPicPr>
          <p:nvPr/>
        </p:nvPicPr>
        <p:blipFill>
          <a:blip r:embed="rId2"/>
          <a:stretch>
            <a:fillRect/>
          </a:stretch>
        </p:blipFill>
        <p:spPr>
          <a:xfrm>
            <a:off x="6131857" y="4271749"/>
            <a:ext cx="2684059" cy="1623168"/>
          </a:xfrm>
          <a:prstGeom prst="rect">
            <a:avLst/>
          </a:prstGeom>
        </p:spPr>
      </p:pic>
    </p:spTree>
    <p:extLst>
      <p:ext uri="{BB962C8B-B14F-4D97-AF65-F5344CB8AC3E}">
        <p14:creationId xmlns:p14="http://schemas.microsoft.com/office/powerpoint/2010/main" val="1987919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a:bodyPr>
          <a:lstStyle/>
          <a:p>
            <a:pPr marL="285750" indent="-285750" algn="just">
              <a:buFont typeface="Arial" panose="020B0604020202020204" pitchFamily="34" charset="0"/>
              <a:buChar char="•"/>
            </a:pPr>
            <a:endParaRPr lang="es-CL" sz="2600" i="1" dirty="0" smtClean="0"/>
          </a:p>
          <a:p>
            <a:pPr algn="just"/>
            <a:r>
              <a:rPr lang="es-CL" sz="2800" i="1" dirty="0" smtClean="0"/>
              <a:t>Contratación de persona jurídica para la realización de presentación artística, lo cual fue imputado a la cuenta 215-21-04-004.</a:t>
            </a:r>
          </a:p>
          <a:p>
            <a:pPr algn="just"/>
            <a:endParaRPr lang="es-CL" sz="2800" i="1" dirty="0"/>
          </a:p>
          <a:p>
            <a:pPr algn="r"/>
            <a:endParaRPr lang="es-CL" sz="2600" i="1" dirty="0"/>
          </a:p>
          <a:p>
            <a:r>
              <a:rPr lang="es-CL" sz="1400" u="sng" dirty="0" smtClean="0"/>
              <a:t>Incumplimiento</a:t>
            </a:r>
          </a:p>
          <a:p>
            <a:pPr fontAlgn="base"/>
            <a:r>
              <a:rPr lang="es-CL" sz="1400" dirty="0" smtClean="0"/>
              <a:t>Decreto 854, de 2004, de Ministerio de Hacienda</a:t>
            </a:r>
            <a:r>
              <a:rPr lang="es-CL" sz="1400" dirty="0"/>
              <a:t>.</a:t>
            </a:r>
            <a:endParaRPr lang="es-ES" sz="2600" dirty="0"/>
          </a:p>
        </p:txBody>
      </p:sp>
      <p:sp>
        <p:nvSpPr>
          <p:cNvPr id="3" name="Título 2"/>
          <p:cNvSpPr>
            <a:spLocks noGrp="1"/>
          </p:cNvSpPr>
          <p:nvPr>
            <p:ph type="title"/>
          </p:nvPr>
        </p:nvSpPr>
        <p:spPr/>
        <p:txBody>
          <a:bodyPr>
            <a:normAutofit/>
          </a:bodyPr>
          <a:lstStyle/>
          <a:p>
            <a:r>
              <a:rPr lang="es-ES" dirty="0" smtClean="0"/>
              <a:t>Validación de contrataciones a honorarios </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8" name="Imagen 7"/>
          <p:cNvPicPr>
            <a:picLocks noChangeAspect="1"/>
          </p:cNvPicPr>
          <p:nvPr/>
        </p:nvPicPr>
        <p:blipFill>
          <a:blip r:embed="rId2"/>
          <a:stretch>
            <a:fillRect/>
          </a:stretch>
        </p:blipFill>
        <p:spPr>
          <a:xfrm>
            <a:off x="5717754" y="3988106"/>
            <a:ext cx="2194875" cy="1772307"/>
          </a:xfrm>
          <a:prstGeom prst="rect">
            <a:avLst/>
          </a:prstGeom>
        </p:spPr>
      </p:pic>
    </p:spTree>
    <p:extLst>
      <p:ext uri="{BB962C8B-B14F-4D97-AF65-F5344CB8AC3E}">
        <p14:creationId xmlns:p14="http://schemas.microsoft.com/office/powerpoint/2010/main" val="178459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883231"/>
            <a:ext cx="8358717" cy="4043845"/>
          </a:xfrm>
        </p:spPr>
        <p:txBody>
          <a:bodyPr>
            <a:normAutofit/>
          </a:bodyPr>
          <a:lstStyle/>
          <a:p>
            <a:pPr algn="ctr"/>
            <a:endParaRPr lang="es-ES" sz="4000" dirty="0" smtClean="0"/>
          </a:p>
          <a:p>
            <a:pPr algn="ctr"/>
            <a:endParaRPr lang="es-ES" sz="4000" dirty="0"/>
          </a:p>
          <a:p>
            <a:pPr algn="ctr"/>
            <a:r>
              <a:rPr lang="es-ES" sz="4000" dirty="0" smtClean="0"/>
              <a:t>MARCO JURÍDICO</a:t>
            </a:r>
            <a:endParaRPr lang="es-ES" sz="4000" dirty="0"/>
          </a:p>
        </p:txBody>
      </p:sp>
      <p:sp>
        <p:nvSpPr>
          <p:cNvPr id="3" name="Título 2"/>
          <p:cNvSpPr>
            <a:spLocks noGrp="1"/>
          </p:cNvSpPr>
          <p:nvPr>
            <p:ph type="title"/>
          </p:nvPr>
        </p:nvSpPr>
        <p:spPr>
          <a:xfrm>
            <a:off x="160020" y="274638"/>
            <a:ext cx="7235190" cy="614362"/>
          </a:xfrm>
        </p:spPr>
        <p:txBody>
          <a:bodyPr>
            <a:normAutofit/>
          </a:bodyPr>
          <a:lstStyle/>
          <a:p>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ES" dirty="0"/>
          </a:p>
        </p:txBody>
      </p:sp>
      <p:sp>
        <p:nvSpPr>
          <p:cNvPr id="5" name="Marcador de texto 4"/>
          <p:cNvSpPr>
            <a:spLocks noGrp="1"/>
          </p:cNvSpPr>
          <p:nvPr>
            <p:ph type="body" sz="quarter" idx="13"/>
          </p:nvPr>
        </p:nvSpPr>
        <p:spPr/>
        <p:txBody>
          <a:bodyPr/>
          <a:lstStyle/>
          <a:p>
            <a:r>
              <a:rPr lang="es-ES" dirty="0"/>
              <a:t>Subdivisión Jurídica</a:t>
            </a:r>
          </a:p>
          <a:p>
            <a:endParaRPr lang="es-ES" dirty="0"/>
          </a:p>
        </p:txBody>
      </p:sp>
    </p:spTree>
    <p:extLst>
      <p:ext uri="{BB962C8B-B14F-4D97-AF65-F5344CB8AC3E}">
        <p14:creationId xmlns:p14="http://schemas.microsoft.com/office/powerpoint/2010/main" val="374162698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0" y="1856096"/>
            <a:ext cx="8358717" cy="4038821"/>
          </a:xfrm>
        </p:spPr>
        <p:txBody>
          <a:bodyPr anchor="ctr">
            <a:normAutofit/>
          </a:bodyPr>
          <a:lstStyle/>
          <a:p>
            <a:pPr algn="just"/>
            <a:endParaRPr lang="es-CL" sz="2800" dirty="0" smtClean="0"/>
          </a:p>
          <a:p>
            <a:pPr algn="just"/>
            <a:r>
              <a:rPr lang="es-CL" sz="2800" i="1" dirty="0" smtClean="0"/>
              <a:t>Existencia de contratos a honorarios imputados a la cuenta 215-21-04-004; los cuales no se encuentran vinculados a ningún programa comunitario.</a:t>
            </a:r>
          </a:p>
          <a:p>
            <a:pPr algn="just"/>
            <a:endParaRPr lang="es-CL" sz="1800" dirty="0"/>
          </a:p>
          <a:p>
            <a:pPr algn="just"/>
            <a:endParaRPr lang="es-CL" sz="1800" dirty="0" smtClean="0"/>
          </a:p>
          <a:p>
            <a:r>
              <a:rPr lang="es-CL" sz="1400" u="sng" dirty="0" smtClean="0"/>
              <a:t>Incumplimiento: </a:t>
            </a:r>
          </a:p>
          <a:p>
            <a:endParaRPr lang="es-CL" sz="1400" dirty="0" smtClean="0"/>
          </a:p>
          <a:p>
            <a:r>
              <a:rPr lang="es-CL" sz="1400" dirty="0"/>
              <a:t>Decreto 854, de 2004, de Ministerio de </a:t>
            </a:r>
            <a:r>
              <a:rPr lang="es-CL" sz="1400" dirty="0" smtClean="0"/>
              <a:t>Hacienda </a:t>
            </a:r>
          </a:p>
          <a:p>
            <a:r>
              <a:rPr lang="es-CL" sz="1400" dirty="0" smtClean="0"/>
              <a:t>(decreto. 1.186, de 2007)</a:t>
            </a:r>
            <a:endParaRPr lang="es-ES" sz="1400" dirty="0" smtClean="0"/>
          </a:p>
          <a:p>
            <a:pPr algn="just"/>
            <a:endParaRPr lang="es-ES" sz="1800" dirty="0" smtClean="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2050" name="Picture 2" descr="http://k36.kn3.net/taringa/7/3/6/6/8/2/2/crazy112/49F.jpg?2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331" y="3718982"/>
            <a:ext cx="3411940" cy="2250032"/>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58896" y="274638"/>
            <a:ext cx="6846983" cy="614362"/>
          </a:xfrm>
        </p:spPr>
        <p:txBody>
          <a:bodyPr>
            <a:noAutofit/>
          </a:bodyPr>
          <a:lstStyle/>
          <a:p>
            <a:r>
              <a:rPr lang="es-ES" dirty="0" smtClean="0"/>
              <a:t>Validación de contrataciones a honorarios</a:t>
            </a:r>
            <a:endParaRPr lang="es-CL" dirty="0"/>
          </a:p>
        </p:txBody>
      </p:sp>
    </p:spTree>
    <p:extLst>
      <p:ext uri="{BB962C8B-B14F-4D97-AF65-F5344CB8AC3E}">
        <p14:creationId xmlns:p14="http://schemas.microsoft.com/office/powerpoint/2010/main" val="2896956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0" y="1856096"/>
            <a:ext cx="8358717" cy="4038821"/>
          </a:xfrm>
        </p:spPr>
        <p:txBody>
          <a:bodyPr anchor="ctr">
            <a:normAutofit/>
          </a:bodyPr>
          <a:lstStyle/>
          <a:p>
            <a:pPr algn="just"/>
            <a:endParaRPr lang="es-CL" sz="2800" dirty="0" smtClean="0"/>
          </a:p>
          <a:p>
            <a:pPr algn="just"/>
            <a:r>
              <a:rPr lang="es-CL" sz="2800" i="1" dirty="0" smtClean="0"/>
              <a:t>Se contrató a secretarias en forma exclusiva para cada uno de los concejales de la comuna en el marco de un programa comunitario.</a:t>
            </a:r>
          </a:p>
          <a:p>
            <a:pPr algn="just"/>
            <a:endParaRPr lang="es-CL" sz="1800" dirty="0"/>
          </a:p>
          <a:p>
            <a:pPr algn="just"/>
            <a:endParaRPr lang="es-CL" sz="1800" dirty="0" smtClean="0"/>
          </a:p>
          <a:p>
            <a:r>
              <a:rPr lang="es-CL" sz="1400" u="sng" dirty="0" smtClean="0"/>
              <a:t>Incumplimiento: </a:t>
            </a:r>
          </a:p>
          <a:p>
            <a:endParaRPr lang="es-CL" sz="1400" dirty="0" smtClean="0"/>
          </a:p>
          <a:p>
            <a:r>
              <a:rPr lang="es-CL" sz="1400" dirty="0" smtClean="0"/>
              <a:t>Dictamen N° 37.061, de 2008; Sobre gastos del Concejo Municipal.</a:t>
            </a:r>
          </a:p>
          <a:p>
            <a:r>
              <a:rPr lang="es-CL" sz="1400" dirty="0" smtClean="0"/>
              <a:t>Dictamen N° 9.478, de 2009, Sobre entrega de recursos a Concejales.</a:t>
            </a:r>
          </a:p>
          <a:p>
            <a:r>
              <a:rPr lang="es-CL" sz="1400" dirty="0" smtClean="0"/>
              <a:t>Dictamen N° 34.231, de 2015.</a:t>
            </a:r>
          </a:p>
          <a:p>
            <a:pPr algn="just"/>
            <a:endParaRPr lang="es-ES" sz="1800" dirty="0" smtClean="0"/>
          </a:p>
        </p:txBody>
      </p:sp>
      <p:sp>
        <p:nvSpPr>
          <p:cNvPr id="3" name="Título 2"/>
          <p:cNvSpPr>
            <a:spLocks noGrp="1"/>
          </p:cNvSpPr>
          <p:nvPr>
            <p:ph type="title"/>
          </p:nvPr>
        </p:nvSpPr>
        <p:spPr/>
        <p:txBody>
          <a:bodyPr>
            <a:normAutofit/>
          </a:bodyPr>
          <a:lstStyle/>
          <a:p>
            <a:r>
              <a:rPr lang="es-ES" dirty="0" smtClean="0"/>
              <a:t>Gastos Improcedentes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6" name="Imagen 5"/>
          <p:cNvPicPr>
            <a:picLocks noChangeAspect="1"/>
          </p:cNvPicPr>
          <p:nvPr/>
        </p:nvPicPr>
        <p:blipFill>
          <a:blip r:embed="rId2"/>
          <a:stretch>
            <a:fillRect/>
          </a:stretch>
        </p:blipFill>
        <p:spPr>
          <a:xfrm>
            <a:off x="6209944" y="4008967"/>
            <a:ext cx="2428875" cy="1885950"/>
          </a:xfrm>
          <a:prstGeom prst="rect">
            <a:avLst/>
          </a:prstGeom>
        </p:spPr>
      </p:pic>
    </p:spTree>
    <p:extLst>
      <p:ext uri="{BB962C8B-B14F-4D97-AF65-F5344CB8AC3E}">
        <p14:creationId xmlns:p14="http://schemas.microsoft.com/office/powerpoint/2010/main" val="1209042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0" y="1856096"/>
            <a:ext cx="8358717" cy="4038821"/>
          </a:xfrm>
        </p:spPr>
        <p:txBody>
          <a:bodyPr anchor="ctr">
            <a:normAutofit/>
          </a:bodyPr>
          <a:lstStyle/>
          <a:p>
            <a:pPr algn="ctr"/>
            <a:endParaRPr lang="es-CL" sz="2800" dirty="0" smtClean="0"/>
          </a:p>
          <a:p>
            <a:pPr algn="ctr"/>
            <a:r>
              <a:rPr lang="es-CL" sz="4000" i="1" dirty="0" smtClean="0"/>
              <a:t>OBSERVACIONES VARIAS SOBRE CONTRATACIONES A HONORARIOS</a:t>
            </a:r>
          </a:p>
          <a:p>
            <a:pPr algn="ctr"/>
            <a:endParaRPr lang="es-CL" sz="1800" dirty="0"/>
          </a:p>
          <a:p>
            <a:pPr algn="ctr"/>
            <a:endParaRPr lang="es-CL" sz="1400" dirty="0" smtClean="0"/>
          </a:p>
          <a:p>
            <a:pPr algn="ctr"/>
            <a:endParaRPr lang="es-ES" sz="1800" dirty="0" smtClean="0"/>
          </a:p>
        </p:txBody>
      </p:sp>
      <p:sp>
        <p:nvSpPr>
          <p:cNvPr id="3" name="Título 2"/>
          <p:cNvSpPr>
            <a:spLocks noGrp="1"/>
          </p:cNvSpPr>
          <p:nvPr>
            <p:ph type="title"/>
          </p:nvPr>
        </p:nvSpPr>
        <p:spPr/>
        <p:txBody>
          <a:bodyPr>
            <a:normAutofit/>
          </a:bodyPr>
          <a:lstStyle/>
          <a:p>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spTree>
    <p:extLst>
      <p:ext uri="{BB962C8B-B14F-4D97-AF65-F5344CB8AC3E}">
        <p14:creationId xmlns:p14="http://schemas.microsoft.com/office/powerpoint/2010/main" val="4210836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55000" lnSpcReduction="2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3700" i="1" dirty="0" smtClean="0"/>
          </a:p>
          <a:p>
            <a:pPr algn="just"/>
            <a:r>
              <a:rPr lang="es-CL" sz="4200" i="1" dirty="0" smtClean="0"/>
              <a:t>Contratos a honorarios, expresados en términos genéricos e imprecisos, como  asignaciones de funciones “Gestor Técnico Comunitario”</a:t>
            </a:r>
          </a:p>
          <a:p>
            <a:pPr algn="r"/>
            <a:endParaRPr lang="es-CL" sz="2600" i="1" dirty="0" smtClean="0"/>
          </a:p>
          <a:p>
            <a:pPr algn="r"/>
            <a:endParaRPr lang="es-CL" sz="2600" i="1" dirty="0"/>
          </a:p>
          <a:p>
            <a:r>
              <a:rPr lang="es-CL" sz="1900" u="sng" dirty="0" smtClean="0"/>
              <a:t>Incumplimiento</a:t>
            </a:r>
          </a:p>
          <a:p>
            <a:pPr marL="285750" indent="-285750">
              <a:buFont typeface="Arial" panose="020B0604020202020204" pitchFamily="34" charset="0"/>
              <a:buChar char="•"/>
            </a:pPr>
            <a:endParaRPr lang="es-CL" sz="1900" u="sng" dirty="0" smtClean="0"/>
          </a:p>
          <a:p>
            <a:r>
              <a:rPr lang="es-CL" sz="1900" dirty="0" smtClean="0"/>
              <a:t>Articulo 3</a:t>
            </a:r>
            <a:r>
              <a:rPr lang="es-CL" sz="1900" dirty="0"/>
              <a:t>°, de la ley N° 18.575, Orgánica Constitucional de </a:t>
            </a:r>
            <a:endParaRPr lang="es-CL" sz="1900" dirty="0" smtClean="0"/>
          </a:p>
          <a:p>
            <a:r>
              <a:rPr lang="es-CL" sz="1900" dirty="0" smtClean="0"/>
              <a:t>Bases </a:t>
            </a:r>
            <a:r>
              <a:rPr lang="es-CL" sz="1900" dirty="0"/>
              <a:t>Generales de la Administración del </a:t>
            </a:r>
            <a:r>
              <a:rPr lang="es-CL" sz="1900" dirty="0" smtClean="0"/>
              <a:t>Estado (principios de control y responsabilidad).</a:t>
            </a:r>
          </a:p>
          <a:p>
            <a:endParaRPr lang="es-ES" sz="1900" dirty="0" smtClean="0"/>
          </a:p>
          <a:p>
            <a:r>
              <a:rPr lang="es-ES" sz="1900" dirty="0" smtClean="0"/>
              <a:t>Dictamen </a:t>
            </a:r>
            <a:r>
              <a:rPr lang="es-ES" sz="1900" dirty="0"/>
              <a:t>N° </a:t>
            </a:r>
            <a:r>
              <a:rPr lang="es-ES" sz="1900" dirty="0" smtClean="0"/>
              <a:t>45.711, </a:t>
            </a:r>
            <a:r>
              <a:rPr lang="es-ES" sz="1900" dirty="0"/>
              <a:t>de 2001; Sobre falta de especificidad de </a:t>
            </a:r>
            <a:r>
              <a:rPr lang="es-ES" sz="1900" dirty="0" smtClean="0"/>
              <a:t>los</a:t>
            </a:r>
          </a:p>
          <a:p>
            <a:r>
              <a:rPr lang="es-ES" sz="1900" dirty="0" smtClean="0"/>
              <a:t>contratos </a:t>
            </a:r>
            <a:r>
              <a:rPr lang="es-ES" sz="1900" dirty="0"/>
              <a:t>de honorarios</a:t>
            </a:r>
            <a:r>
              <a:rPr lang="es-ES" sz="1900" dirty="0" smtClean="0"/>
              <a:t>.</a:t>
            </a:r>
          </a:p>
          <a:p>
            <a:endParaRPr lang="es-ES" sz="1900" dirty="0"/>
          </a:p>
          <a:p>
            <a:r>
              <a:rPr lang="es-ES" sz="1800" dirty="0"/>
              <a:t>Dictamen N° 16.246, de 2015, de este origen.</a:t>
            </a:r>
            <a:endParaRPr lang="es-CL" sz="1800" dirty="0"/>
          </a:p>
          <a:p>
            <a:pPr fontAlgn="base"/>
            <a:r>
              <a:rPr lang="es-CL" sz="1800" dirty="0"/>
              <a:t>.</a:t>
            </a:r>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a:xfrm>
            <a:off x="181778" y="295888"/>
            <a:ext cx="6979186" cy="614362"/>
          </a:xfrm>
        </p:spPr>
        <p:txBody>
          <a:bodyPr>
            <a:normAutofit/>
          </a:bodyPr>
          <a:lstStyle/>
          <a:p>
            <a:r>
              <a:rPr lang="es-ES" dirty="0" smtClean="0"/>
              <a:t>Falta de especificidad de labores encomendadas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6" name="Imagen 5"/>
          <p:cNvPicPr>
            <a:picLocks noChangeAspect="1"/>
          </p:cNvPicPr>
          <p:nvPr/>
        </p:nvPicPr>
        <p:blipFill>
          <a:blip r:embed="rId2"/>
          <a:stretch>
            <a:fillRect/>
          </a:stretch>
        </p:blipFill>
        <p:spPr>
          <a:xfrm>
            <a:off x="6026227" y="3639686"/>
            <a:ext cx="2598620" cy="2009774"/>
          </a:xfrm>
          <a:prstGeom prst="rect">
            <a:avLst/>
          </a:prstGeom>
        </p:spPr>
      </p:pic>
    </p:spTree>
    <p:extLst>
      <p:ext uri="{BB962C8B-B14F-4D97-AF65-F5344CB8AC3E}">
        <p14:creationId xmlns:p14="http://schemas.microsoft.com/office/powerpoint/2010/main" val="3000409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a:bodyPr>
          <a:lstStyle/>
          <a:p>
            <a:pPr marL="285750" indent="-285750" algn="just">
              <a:buFont typeface="Arial" panose="020B0604020202020204" pitchFamily="34" charset="0"/>
              <a:buChar char="•"/>
            </a:pPr>
            <a:endParaRPr lang="es-CL" sz="2600" i="1" dirty="0" smtClean="0"/>
          </a:p>
          <a:p>
            <a:pPr algn="just"/>
            <a:r>
              <a:rPr lang="es-CL" sz="2400" dirty="0" smtClean="0"/>
              <a:t>Para trabajadores a honorarios que se les otorgó anticipo de honorarios, sin exigir en los respectivos contratos la </a:t>
            </a:r>
            <a:r>
              <a:rPr lang="es-CL" sz="2400" dirty="0"/>
              <a:t>constitución de la respectiva </a:t>
            </a:r>
            <a:r>
              <a:rPr lang="es-CL" sz="2400" dirty="0" smtClean="0"/>
              <a:t>caución.</a:t>
            </a:r>
          </a:p>
          <a:p>
            <a:pPr algn="just"/>
            <a:endParaRPr lang="es-CL" sz="1400" u="sng" dirty="0"/>
          </a:p>
          <a:p>
            <a:pPr algn="just"/>
            <a:endParaRPr lang="es-CL" sz="1400" u="sng" dirty="0" smtClean="0"/>
          </a:p>
          <a:p>
            <a:pPr algn="just"/>
            <a:r>
              <a:rPr lang="es-CL" sz="1400" u="sng" dirty="0" smtClean="0"/>
              <a:t>Incumplimiento</a:t>
            </a:r>
          </a:p>
          <a:p>
            <a:pPr marL="285750" indent="-285750">
              <a:buFont typeface="Arial" panose="020B0604020202020204" pitchFamily="34" charset="0"/>
              <a:buChar char="•"/>
            </a:pPr>
            <a:endParaRPr lang="es-CL" sz="1400" u="sng" dirty="0" smtClean="0"/>
          </a:p>
          <a:p>
            <a:pPr fontAlgn="base"/>
            <a:r>
              <a:rPr lang="es-CL" sz="1400" dirty="0" smtClean="0"/>
              <a:t>Dictamen </a:t>
            </a:r>
            <a:r>
              <a:rPr lang="es-CL" sz="1400" dirty="0"/>
              <a:t>N° 7.266, de </a:t>
            </a:r>
            <a:r>
              <a:rPr lang="es-CL" sz="1400" dirty="0" smtClean="0"/>
              <a:t>2005</a:t>
            </a:r>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a:xfrm>
            <a:off x="348800" y="274638"/>
            <a:ext cx="6736814" cy="614362"/>
          </a:xfrm>
        </p:spPr>
        <p:txBody>
          <a:bodyPr>
            <a:normAutofit/>
          </a:bodyPr>
          <a:lstStyle/>
          <a:p>
            <a:r>
              <a:rPr lang="es-ES" dirty="0" smtClean="0"/>
              <a:t>Beneficios no pactados en sus contratos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6" name="Imagen 5"/>
          <p:cNvPicPr>
            <a:picLocks noChangeAspect="1"/>
          </p:cNvPicPr>
          <p:nvPr/>
        </p:nvPicPr>
        <p:blipFill>
          <a:blip r:embed="rId2"/>
          <a:stretch>
            <a:fillRect/>
          </a:stretch>
        </p:blipFill>
        <p:spPr>
          <a:xfrm>
            <a:off x="4026516" y="3989917"/>
            <a:ext cx="3028950" cy="1514475"/>
          </a:xfrm>
          <a:prstGeom prst="rect">
            <a:avLst/>
          </a:prstGeom>
        </p:spPr>
      </p:pic>
    </p:spTree>
    <p:extLst>
      <p:ext uri="{BB962C8B-B14F-4D97-AF65-F5344CB8AC3E}">
        <p14:creationId xmlns:p14="http://schemas.microsoft.com/office/powerpoint/2010/main" val="593563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1685581"/>
            <a:ext cx="8358717" cy="4209336"/>
          </a:xfrm>
        </p:spPr>
        <p:txBody>
          <a:bodyPr anchor="ctr">
            <a:normAutofit fontScale="85000" lnSpcReduction="2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2600" i="1" dirty="0" smtClean="0"/>
              <a:t>Prestador de servicios en programas comunitarios que cumple un horario fijo o una jornada establecida hizo uso de feriado legal, beneficio no contemplado en su respectivo contrato, recibiendo de igual forma el pago de todo el mes</a:t>
            </a:r>
            <a:r>
              <a:rPr lang="es-CL" sz="2800" i="1" dirty="0" smtClean="0"/>
              <a:t>.</a:t>
            </a:r>
          </a:p>
          <a:p>
            <a:pPr algn="r"/>
            <a:endParaRPr lang="es-CL" sz="2600" i="1" dirty="0"/>
          </a:p>
          <a:p>
            <a:r>
              <a:rPr lang="es-CL" sz="1400" u="sng" dirty="0" smtClean="0"/>
              <a:t>Incumplimiento</a:t>
            </a:r>
          </a:p>
          <a:p>
            <a:pPr marL="285750" indent="-285750">
              <a:buFont typeface="Arial" panose="020B0604020202020204" pitchFamily="34" charset="0"/>
              <a:buChar char="•"/>
            </a:pPr>
            <a:endParaRPr lang="es-CL" sz="1400" u="sng" dirty="0" smtClean="0"/>
          </a:p>
          <a:p>
            <a:pPr fontAlgn="base"/>
            <a:r>
              <a:rPr lang="es-CL" sz="1400" dirty="0" smtClean="0"/>
              <a:t>Dictamen N° 7.266, de 2005,  Sobre normas aplicables a los </a:t>
            </a:r>
          </a:p>
          <a:p>
            <a:pPr fontAlgn="base"/>
            <a:r>
              <a:rPr lang="es-CL" sz="1400" dirty="0" smtClean="0"/>
              <a:t>contratos a honorarios.</a:t>
            </a:r>
          </a:p>
          <a:p>
            <a:pPr fontAlgn="base"/>
            <a:endParaRPr lang="es-CL" sz="1400" dirty="0" smtClean="0"/>
          </a:p>
          <a:p>
            <a:pPr fontAlgn="base"/>
            <a:r>
              <a:rPr lang="es-CL" sz="1400" dirty="0" smtClean="0"/>
              <a:t>Dictamen N° 2.288, de 2014, Las partes deben ceñirse estrictamente </a:t>
            </a:r>
          </a:p>
          <a:p>
            <a:pPr fontAlgn="base"/>
            <a:r>
              <a:rPr lang="es-CL" sz="1400" dirty="0" smtClean="0"/>
              <a:t>a los términos pactados en el respectivo contrato a honorarios.</a:t>
            </a:r>
          </a:p>
          <a:p>
            <a:pPr fontAlgn="base"/>
            <a:endParaRPr lang="es-CL" sz="1400" dirty="0" smtClean="0"/>
          </a:p>
          <a:p>
            <a:pPr fontAlgn="base"/>
            <a:r>
              <a:rPr lang="es-CL" sz="1400" dirty="0" smtClean="0"/>
              <a:t>Dictamen N° 46.558, de 2008, Sobre procedencia de pago de </a:t>
            </a:r>
          </a:p>
          <a:p>
            <a:pPr fontAlgn="base"/>
            <a:r>
              <a:rPr lang="es-CL" sz="1400" dirty="0" smtClean="0"/>
              <a:t>algunos beneficios (indemnización) a personas contratadas a honorarios.   </a:t>
            </a:r>
          </a:p>
          <a:p>
            <a:pPr fontAlgn="base"/>
            <a:r>
              <a:rPr lang="es-CL" sz="1400" dirty="0" smtClean="0"/>
              <a:t>                                                                      </a:t>
            </a:r>
            <a:r>
              <a:rPr lang="es-CL" sz="1400" dirty="0" smtClean="0">
                <a:solidFill>
                  <a:srgbClr val="FF0000"/>
                </a:solidFill>
              </a:rPr>
              <a:t> </a:t>
            </a:r>
            <a:endParaRPr lang="es-CL" sz="1400" dirty="0">
              <a:solidFill>
                <a:srgbClr val="FF0000"/>
              </a:solidFill>
            </a:endParaRPr>
          </a:p>
        </p:txBody>
      </p:sp>
      <p:sp>
        <p:nvSpPr>
          <p:cNvPr id="3" name="Título 2"/>
          <p:cNvSpPr>
            <a:spLocks noGrp="1"/>
          </p:cNvSpPr>
          <p:nvPr>
            <p:ph type="title"/>
          </p:nvPr>
        </p:nvSpPr>
        <p:spPr/>
        <p:txBody>
          <a:bodyPr>
            <a:normAutofit/>
          </a:bodyPr>
          <a:lstStyle/>
          <a:p>
            <a:r>
              <a:rPr lang="es-ES" dirty="0"/>
              <a:t>Beneficios no pactados en sus contratos</a:t>
            </a:r>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8" name="Imagen 7"/>
          <p:cNvPicPr>
            <a:picLocks noChangeAspect="1"/>
          </p:cNvPicPr>
          <p:nvPr/>
        </p:nvPicPr>
        <p:blipFill>
          <a:blip r:embed="rId2"/>
          <a:stretch>
            <a:fillRect/>
          </a:stretch>
        </p:blipFill>
        <p:spPr>
          <a:xfrm>
            <a:off x="6423554" y="3530614"/>
            <a:ext cx="2201293" cy="2438400"/>
          </a:xfrm>
          <a:prstGeom prst="rect">
            <a:avLst/>
          </a:prstGeom>
        </p:spPr>
      </p:pic>
    </p:spTree>
    <p:extLst>
      <p:ext uri="{BB962C8B-B14F-4D97-AF65-F5344CB8AC3E}">
        <p14:creationId xmlns:p14="http://schemas.microsoft.com/office/powerpoint/2010/main" val="1402125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85000" lnSpcReduction="20000"/>
          </a:bodyPr>
          <a:lstStyle/>
          <a:p>
            <a:pPr algn="just"/>
            <a:endParaRPr lang="es-CL" sz="2400" i="1" dirty="0" smtClean="0"/>
          </a:p>
          <a:p>
            <a:pPr algn="just"/>
            <a:r>
              <a:rPr lang="es-CL" sz="2800" i="1" dirty="0" smtClean="0"/>
              <a:t>El horario estipulado en el contrato a honorarios de algunos funcionarios municipales se contrapone con la jornada ordinaria de trabajo</a:t>
            </a:r>
            <a:r>
              <a:rPr lang="es-CL" sz="2800" i="1" dirty="0"/>
              <a:t> </a:t>
            </a:r>
            <a:r>
              <a:rPr lang="es-CL" sz="2800" i="1" dirty="0" smtClean="0"/>
              <a:t>o la naturaleza de los trabajos encomendados requieren que éstos se ejecuten en la jornada habitual de los funcionarios municipales.</a:t>
            </a:r>
          </a:p>
          <a:p>
            <a:pPr algn="r"/>
            <a:endParaRPr lang="es-CL" sz="2600" i="1" dirty="0"/>
          </a:p>
          <a:p>
            <a:r>
              <a:rPr lang="es-CL" sz="1400" u="sng" dirty="0" smtClean="0"/>
              <a:t>Incumplimiento</a:t>
            </a:r>
          </a:p>
          <a:p>
            <a:pPr marL="285750" indent="-285750">
              <a:buFont typeface="Arial" panose="020B0604020202020204" pitchFamily="34" charset="0"/>
              <a:buChar char="•"/>
            </a:pPr>
            <a:endParaRPr lang="es-CL" sz="1400" u="sng" dirty="0" smtClean="0"/>
          </a:p>
          <a:p>
            <a:pPr fontAlgn="base"/>
            <a:r>
              <a:rPr lang="es-CL" sz="1400" dirty="0" smtClean="0"/>
              <a:t>Articulo 85, letra b, de la Ley N° 18.883, Aprueba Estatuto </a:t>
            </a:r>
          </a:p>
          <a:p>
            <a:pPr fontAlgn="base"/>
            <a:r>
              <a:rPr lang="es-CL" sz="1400" dirty="0" smtClean="0"/>
              <a:t>Administrativo Para Funcionarios Municipales. </a:t>
            </a:r>
          </a:p>
          <a:p>
            <a:pPr fontAlgn="base"/>
            <a:endParaRPr lang="es-CL" sz="1400" dirty="0"/>
          </a:p>
          <a:p>
            <a:pPr fontAlgn="base"/>
            <a:r>
              <a:rPr lang="es-CL" sz="1400" dirty="0" smtClean="0"/>
              <a:t>Dictamen N° 3.017, de 2012. </a:t>
            </a:r>
          </a:p>
          <a:p>
            <a:pPr fontAlgn="base"/>
            <a:r>
              <a:rPr lang="es-CL" sz="1400" dirty="0" smtClean="0"/>
              <a:t>Dictamen </a:t>
            </a:r>
            <a:r>
              <a:rPr lang="es-CL" sz="1400" dirty="0"/>
              <a:t>N° 14.064, de 2013                                                                    </a:t>
            </a:r>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a:xfrm>
            <a:off x="457200" y="274638"/>
            <a:ext cx="6670713" cy="614362"/>
          </a:xfrm>
        </p:spPr>
        <p:txBody>
          <a:bodyPr>
            <a:normAutofit fontScale="90000"/>
          </a:bodyPr>
          <a:lstStyle/>
          <a:p>
            <a:r>
              <a:rPr lang="es-ES" dirty="0" smtClean="0"/>
              <a:t>Incompatibilidad horaria – funcionarios municipales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6" name="Imagen 5"/>
          <p:cNvPicPr>
            <a:picLocks noChangeAspect="1"/>
          </p:cNvPicPr>
          <p:nvPr/>
        </p:nvPicPr>
        <p:blipFill>
          <a:blip r:embed="rId2"/>
          <a:stretch>
            <a:fillRect/>
          </a:stretch>
        </p:blipFill>
        <p:spPr>
          <a:xfrm>
            <a:off x="5388724" y="4016890"/>
            <a:ext cx="3236124" cy="2143125"/>
          </a:xfrm>
          <a:prstGeom prst="rect">
            <a:avLst/>
          </a:prstGeom>
        </p:spPr>
      </p:pic>
    </p:spTree>
    <p:extLst>
      <p:ext uri="{BB962C8B-B14F-4D97-AF65-F5344CB8AC3E}">
        <p14:creationId xmlns:p14="http://schemas.microsoft.com/office/powerpoint/2010/main" val="3821044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92500" lnSpcReduction="20000"/>
          </a:bodyPr>
          <a:lstStyle/>
          <a:p>
            <a:pPr algn="just"/>
            <a:r>
              <a:rPr lang="es-CL" sz="2400" i="1" dirty="0" smtClean="0"/>
              <a:t>Contratos a honorarios  </a:t>
            </a:r>
            <a:r>
              <a:rPr lang="es-CL" sz="2400" i="1" dirty="0"/>
              <a:t>sujetos a la obligación de cumplir una </a:t>
            </a:r>
            <a:r>
              <a:rPr lang="es-CL" sz="2400" i="1" dirty="0" smtClean="0"/>
              <a:t>jornada (Ej.: 44 horas semanales), sin que </a:t>
            </a:r>
            <a:r>
              <a:rPr lang="es-CL" sz="2400" i="1" dirty="0"/>
              <a:t>el municipio </a:t>
            </a:r>
            <a:r>
              <a:rPr lang="es-CL" sz="2400" i="1" dirty="0" smtClean="0"/>
              <a:t>establezca el </a:t>
            </a:r>
            <a:r>
              <a:rPr lang="es-CL" sz="2400" i="1" dirty="0"/>
              <a:t>mecanismo de </a:t>
            </a:r>
            <a:r>
              <a:rPr lang="es-CL" sz="2400" i="1" dirty="0" smtClean="0"/>
              <a:t>control, la supervisión</a:t>
            </a:r>
            <a:r>
              <a:rPr lang="es-CL" sz="2400" i="1" dirty="0"/>
              <a:t>, y/o validación del cumplimiento de la referida obligación</a:t>
            </a:r>
            <a:r>
              <a:rPr lang="es-CL" sz="2400" i="1" dirty="0" smtClean="0"/>
              <a:t>.</a:t>
            </a:r>
          </a:p>
          <a:p>
            <a:pPr algn="just"/>
            <a:endParaRPr lang="es-CL" sz="2400" i="1" u="sng" dirty="0"/>
          </a:p>
          <a:p>
            <a:pPr algn="just"/>
            <a:r>
              <a:rPr lang="es-CL" sz="2400" i="1" dirty="0" smtClean="0"/>
              <a:t>Lo anterior impide que se pueda verificar el cumplimiento de condiciones que dan origen a otros beneficios establecidos en los respectivos contratos, tales como: otorgamiento de permisos compensados por horas trabajadas en exceso</a:t>
            </a:r>
            <a:r>
              <a:rPr lang="es-CL" sz="2400" i="1" u="sng" dirty="0" smtClean="0"/>
              <a:t>. </a:t>
            </a:r>
            <a:endParaRPr lang="es-CL" sz="1400" i="1" u="sng" dirty="0"/>
          </a:p>
          <a:p>
            <a:pPr algn="just"/>
            <a:endParaRPr lang="es-CL" sz="1400" u="sng" dirty="0" smtClean="0"/>
          </a:p>
          <a:p>
            <a:pPr algn="just"/>
            <a:r>
              <a:rPr lang="es-CL" sz="1400" u="sng" dirty="0" smtClean="0"/>
              <a:t>Incumplimiento</a:t>
            </a:r>
          </a:p>
          <a:p>
            <a:pPr marL="285750" indent="-285750">
              <a:buFont typeface="Arial" panose="020B0604020202020204" pitchFamily="34" charset="0"/>
              <a:buChar char="•"/>
            </a:pPr>
            <a:endParaRPr lang="es-CL" sz="1400" u="sng" dirty="0" smtClean="0"/>
          </a:p>
          <a:p>
            <a:pPr fontAlgn="base"/>
            <a:r>
              <a:rPr lang="es-CL" sz="1400" dirty="0" smtClean="0"/>
              <a:t>Dictamen N° 43.355, de 2012</a:t>
            </a:r>
          </a:p>
          <a:p>
            <a:pPr fontAlgn="base"/>
            <a:r>
              <a:rPr lang="es-CL" sz="1400" dirty="0" smtClean="0"/>
              <a:t>Dictamen </a:t>
            </a:r>
            <a:r>
              <a:rPr lang="es-CL" sz="1400" dirty="0"/>
              <a:t>N° 68.222, de </a:t>
            </a:r>
            <a:r>
              <a:rPr lang="es-CL" sz="1400" dirty="0" smtClean="0"/>
              <a:t>2012</a:t>
            </a:r>
          </a:p>
        </p:txBody>
      </p:sp>
      <p:sp>
        <p:nvSpPr>
          <p:cNvPr id="3" name="Título 2"/>
          <p:cNvSpPr>
            <a:spLocks noGrp="1"/>
          </p:cNvSpPr>
          <p:nvPr>
            <p:ph type="title"/>
          </p:nvPr>
        </p:nvSpPr>
        <p:spPr/>
        <p:txBody>
          <a:bodyPr>
            <a:normAutofit/>
          </a:bodyPr>
          <a:lstStyle/>
          <a:p>
            <a:r>
              <a:rPr lang="es-ES" dirty="0" smtClean="0"/>
              <a:t>Verificación de Actos Administrativos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7" name="Imagen 6"/>
          <p:cNvPicPr>
            <a:picLocks noChangeAspect="1"/>
          </p:cNvPicPr>
          <p:nvPr/>
        </p:nvPicPr>
        <p:blipFill>
          <a:blip r:embed="rId2"/>
          <a:stretch>
            <a:fillRect/>
          </a:stretch>
        </p:blipFill>
        <p:spPr>
          <a:xfrm>
            <a:off x="6213512" y="4777335"/>
            <a:ext cx="2411335" cy="1499585"/>
          </a:xfrm>
          <a:prstGeom prst="rect">
            <a:avLst/>
          </a:prstGeom>
        </p:spPr>
      </p:pic>
    </p:spTree>
    <p:extLst>
      <p:ext uri="{BB962C8B-B14F-4D97-AF65-F5344CB8AC3E}">
        <p14:creationId xmlns:p14="http://schemas.microsoft.com/office/powerpoint/2010/main" val="1734950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92500" lnSpcReduction="1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2800" i="1" dirty="0" smtClean="0"/>
              <a:t>Falta de solicitud de certificado de antecedentes por parte del servicio, para verificar que el prestador no este afecto a inhabilidades contempladas en el artículo 54, de la ley 18.575.</a:t>
            </a:r>
          </a:p>
          <a:p>
            <a:pPr indent="2686050" algn="just"/>
            <a:endParaRPr lang="es-CL" sz="2800" i="1" dirty="0" smtClean="0"/>
          </a:p>
          <a:p>
            <a:pPr indent="2686050" algn="just"/>
            <a:r>
              <a:rPr lang="es-CL" sz="1400" u="sng" dirty="0" smtClean="0"/>
              <a:t>Incumplimiento</a:t>
            </a:r>
          </a:p>
          <a:p>
            <a:pPr marL="2686050" algn="just"/>
            <a:r>
              <a:rPr lang="es-CL" sz="1400" dirty="0" smtClean="0"/>
              <a:t>Artículos 54  de </a:t>
            </a:r>
            <a:r>
              <a:rPr lang="es-CL" sz="1400" dirty="0"/>
              <a:t>la </a:t>
            </a:r>
            <a:r>
              <a:rPr lang="es-CL" sz="1400" dirty="0" smtClean="0"/>
              <a:t>Ley </a:t>
            </a:r>
            <a:r>
              <a:rPr lang="es-CL" sz="1400" dirty="0"/>
              <a:t>N° 18.575, Orgánica Constitucional  </a:t>
            </a:r>
            <a:r>
              <a:rPr lang="es-CL" sz="1400" dirty="0" smtClean="0"/>
              <a:t>                                                                               de </a:t>
            </a:r>
            <a:r>
              <a:rPr lang="es-CL" sz="1400" dirty="0"/>
              <a:t>Bases Generales de la Administración del </a:t>
            </a:r>
            <a:r>
              <a:rPr lang="es-CL" sz="1400" dirty="0" smtClean="0"/>
              <a:t>Estado.</a:t>
            </a:r>
          </a:p>
          <a:p>
            <a:pPr marL="2686050"/>
            <a:r>
              <a:rPr lang="es-CL" sz="1400" dirty="0"/>
              <a:t>Dictamen N° 5.620, de 2013, que indica que estas inhabilidades son plenamente aplicables a las personas contratadas a honorarios.</a:t>
            </a:r>
          </a:p>
          <a:p>
            <a:pPr marL="2778125" algn="just">
              <a:buFont typeface="Arial" panose="020B0604020202020204" pitchFamily="34" charset="0"/>
              <a:buChar char="•"/>
            </a:pPr>
            <a:endParaRPr lang="es-CL" sz="2600" dirty="0"/>
          </a:p>
          <a:p>
            <a:pPr marL="2686050" algn="just"/>
            <a:endParaRPr lang="es-CL" sz="1400" dirty="0" smtClean="0"/>
          </a:p>
          <a:p>
            <a:pPr marL="285750" indent="-285750" algn="just">
              <a:buFont typeface="Arial" panose="020B0604020202020204" pitchFamily="34" charset="0"/>
              <a:buChar char="•"/>
            </a:pPr>
            <a:endParaRPr lang="es-CL" sz="2600" dirty="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p:txBody>
          <a:bodyPr>
            <a:normAutofit/>
          </a:bodyPr>
          <a:lstStyle/>
          <a:p>
            <a:r>
              <a:rPr lang="es-ES" dirty="0" smtClean="0"/>
              <a:t>Inhabilidades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6" name="Imagen 5"/>
          <p:cNvPicPr>
            <a:picLocks noChangeAspect="1"/>
          </p:cNvPicPr>
          <p:nvPr/>
        </p:nvPicPr>
        <p:blipFill>
          <a:blip r:embed="rId2"/>
          <a:stretch>
            <a:fillRect/>
          </a:stretch>
        </p:blipFill>
        <p:spPr>
          <a:xfrm>
            <a:off x="266131" y="4089117"/>
            <a:ext cx="2609850" cy="1752600"/>
          </a:xfrm>
          <a:prstGeom prst="rect">
            <a:avLst/>
          </a:prstGeom>
        </p:spPr>
      </p:pic>
    </p:spTree>
    <p:extLst>
      <p:ext uri="{BB962C8B-B14F-4D97-AF65-F5344CB8AC3E}">
        <p14:creationId xmlns:p14="http://schemas.microsoft.com/office/powerpoint/2010/main" val="1304861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92500" lnSpcReduction="1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2800" i="1" dirty="0"/>
              <a:t>Falta de solicitud de </a:t>
            </a:r>
            <a:r>
              <a:rPr lang="es-CL" sz="2800" i="1" dirty="0" smtClean="0"/>
              <a:t>declaraciones juradas de probidad por </a:t>
            </a:r>
            <a:r>
              <a:rPr lang="es-CL" sz="2800" i="1" dirty="0"/>
              <a:t>parte del servicio, </a:t>
            </a:r>
            <a:r>
              <a:rPr lang="es-CL" sz="2800" i="1" dirty="0" smtClean="0"/>
              <a:t>contempladas </a:t>
            </a:r>
            <a:r>
              <a:rPr lang="es-CL" sz="2800" i="1" dirty="0"/>
              <a:t>en el artículo </a:t>
            </a:r>
            <a:r>
              <a:rPr lang="es-CL" sz="2800" i="1" dirty="0" smtClean="0"/>
              <a:t>55, </a:t>
            </a:r>
            <a:r>
              <a:rPr lang="es-CL" sz="2800" i="1" dirty="0"/>
              <a:t>de la ley 18.575</a:t>
            </a:r>
          </a:p>
          <a:p>
            <a:pPr marL="2778125" indent="-446088" algn="ctr"/>
            <a:endParaRPr lang="es-CL" sz="1400" u="sng" dirty="0" smtClean="0"/>
          </a:p>
          <a:p>
            <a:pPr marL="2778125" indent="-446088" algn="ctr"/>
            <a:endParaRPr lang="es-CL" sz="1400" u="sng" dirty="0"/>
          </a:p>
          <a:p>
            <a:pPr marL="2778125" indent="-446088" algn="ctr"/>
            <a:endParaRPr lang="es-CL" sz="1400" u="sng" dirty="0" smtClean="0"/>
          </a:p>
          <a:p>
            <a:pPr marL="2778125" indent="90488"/>
            <a:r>
              <a:rPr lang="es-CL" sz="1400" u="sng" dirty="0" smtClean="0"/>
              <a:t>Incumplimiento</a:t>
            </a:r>
          </a:p>
          <a:p>
            <a:pPr marL="2868613"/>
            <a:r>
              <a:rPr lang="es-CL" sz="1400" dirty="0" smtClean="0"/>
              <a:t>Artículo 55 de </a:t>
            </a:r>
            <a:r>
              <a:rPr lang="es-CL" sz="1400" dirty="0"/>
              <a:t>la </a:t>
            </a:r>
            <a:r>
              <a:rPr lang="es-CL" sz="1400" dirty="0" smtClean="0"/>
              <a:t>Ley </a:t>
            </a:r>
            <a:r>
              <a:rPr lang="es-CL" sz="1400" dirty="0"/>
              <a:t>N° 18.575, Orgánica Constitucional  </a:t>
            </a:r>
            <a:r>
              <a:rPr lang="es-CL" sz="1400" dirty="0" smtClean="0"/>
              <a:t>                                                                               de </a:t>
            </a:r>
            <a:r>
              <a:rPr lang="es-CL" sz="1400" dirty="0"/>
              <a:t>Bases Generales de la Administración del </a:t>
            </a:r>
            <a:r>
              <a:rPr lang="es-CL" sz="1400" dirty="0" smtClean="0"/>
              <a:t>Estado.</a:t>
            </a:r>
          </a:p>
          <a:p>
            <a:pPr marL="2868613"/>
            <a:r>
              <a:rPr lang="es-CL" sz="1400" dirty="0" smtClean="0"/>
              <a:t>Dictamen N° 5.620, de 2013, que indica que estas inhabilidades son plenamente aplicables a las personas contratadas a honorarios.</a:t>
            </a:r>
          </a:p>
          <a:p>
            <a:pPr marL="2778125" algn="just">
              <a:buFont typeface="Arial" panose="020B0604020202020204" pitchFamily="34" charset="0"/>
              <a:buChar char="•"/>
            </a:pPr>
            <a:endParaRPr lang="es-CL" sz="2600" dirty="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p:txBody>
          <a:bodyPr>
            <a:normAutofit/>
          </a:bodyPr>
          <a:lstStyle/>
          <a:p>
            <a:r>
              <a:rPr lang="es-ES" dirty="0" smtClean="0"/>
              <a:t>Inhabilidades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7" name="Imagen 6"/>
          <p:cNvPicPr>
            <a:picLocks noChangeAspect="1"/>
          </p:cNvPicPr>
          <p:nvPr/>
        </p:nvPicPr>
        <p:blipFill>
          <a:blip r:embed="rId2"/>
          <a:stretch>
            <a:fillRect/>
          </a:stretch>
        </p:blipFill>
        <p:spPr>
          <a:xfrm>
            <a:off x="861514" y="3684896"/>
            <a:ext cx="1854389" cy="1726905"/>
          </a:xfrm>
          <a:prstGeom prst="rect">
            <a:avLst/>
          </a:prstGeom>
        </p:spPr>
      </p:pic>
    </p:spTree>
    <p:extLst>
      <p:ext uri="{BB962C8B-B14F-4D97-AF65-F5344CB8AC3E}">
        <p14:creationId xmlns:p14="http://schemas.microsoft.com/office/powerpoint/2010/main" val="2196169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883231"/>
            <a:ext cx="8358717" cy="4043845"/>
          </a:xfrm>
        </p:spPr>
        <p:txBody>
          <a:bodyPr>
            <a:normAutofit/>
          </a:bodyPr>
          <a:lstStyle/>
          <a:p>
            <a:pPr marL="285750" indent="-285750" algn="just">
              <a:buFontTx/>
              <a:buChar char="-"/>
            </a:pPr>
            <a:endParaRPr lang="es-ES" sz="2300" dirty="0"/>
          </a:p>
          <a:p>
            <a:pPr marL="514350" indent="-514350" algn="just">
              <a:buFont typeface="+mj-lt"/>
              <a:buAutoNum type="alphaLcParenR"/>
            </a:pPr>
            <a:r>
              <a:rPr lang="es-ES" sz="2600" dirty="0"/>
              <a:t>El decreto del Ministerio de Hacienda N° 1.186, de 2007, que agregó al subtítulo 21 Gastos en Personal, ítem 04, Otros Gastos en Personal, la asignación 004 “Prestaciones de Servicios en Programas Comunitarios” al denominado Clasificador Presupuestario, asignación vigente desde el 1 de enero de 2008.</a:t>
            </a:r>
          </a:p>
        </p:txBody>
      </p:sp>
      <p:sp>
        <p:nvSpPr>
          <p:cNvPr id="3" name="Título 2"/>
          <p:cNvSpPr>
            <a:spLocks noGrp="1"/>
          </p:cNvSpPr>
          <p:nvPr>
            <p:ph type="title"/>
          </p:nvPr>
        </p:nvSpPr>
        <p:spPr>
          <a:xfrm>
            <a:off x="160020" y="274638"/>
            <a:ext cx="7235190" cy="614362"/>
          </a:xfrm>
        </p:spPr>
        <p:txBody>
          <a:bodyPr>
            <a:normAutofit fontScale="90000"/>
          </a:bodyPr>
          <a:lstStyle/>
          <a:p>
            <a:r>
              <a:rPr lang="es-ES" dirty="0" smtClean="0"/>
              <a:t>ANTECEDENTES DEL DICTAMEN N° 33.701, DE 2014</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ES" dirty="0"/>
          </a:p>
        </p:txBody>
      </p:sp>
      <p:sp>
        <p:nvSpPr>
          <p:cNvPr id="5" name="Marcador de texto 4"/>
          <p:cNvSpPr>
            <a:spLocks noGrp="1"/>
          </p:cNvSpPr>
          <p:nvPr>
            <p:ph type="body" sz="quarter" idx="13"/>
          </p:nvPr>
        </p:nvSpPr>
        <p:spPr/>
        <p:txBody>
          <a:bodyPr/>
          <a:lstStyle/>
          <a:p>
            <a:r>
              <a:rPr lang="es-ES" dirty="0"/>
              <a:t>Subdivisión Jurídica</a:t>
            </a:r>
          </a:p>
          <a:p>
            <a:endParaRPr lang="es-ES" dirty="0"/>
          </a:p>
        </p:txBody>
      </p:sp>
    </p:spTree>
    <p:extLst>
      <p:ext uri="{BB962C8B-B14F-4D97-AF65-F5344CB8AC3E}">
        <p14:creationId xmlns:p14="http://schemas.microsoft.com/office/powerpoint/2010/main" val="2021504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92500" lnSpcReduction="2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2800" i="1" dirty="0" smtClean="0"/>
              <a:t>Conyugue de directivo municipal (vinculo de parentesco), fue contratada mediante honorarios en programas comunitarios, desde el año 1993 hasta el 2014.</a:t>
            </a:r>
          </a:p>
          <a:p>
            <a:pPr algn="r"/>
            <a:endParaRPr lang="es-CL" sz="2600" i="1" dirty="0"/>
          </a:p>
          <a:p>
            <a:pPr marL="3051175"/>
            <a:r>
              <a:rPr lang="es-CL" sz="1400" u="sng" dirty="0" smtClean="0"/>
              <a:t>Incumplimiento</a:t>
            </a:r>
          </a:p>
          <a:p>
            <a:pPr marL="3051175">
              <a:buFont typeface="Arial" panose="020B0604020202020204" pitchFamily="34" charset="0"/>
              <a:buChar char="•"/>
            </a:pPr>
            <a:endParaRPr lang="es-CL" sz="1400" u="sng" dirty="0" smtClean="0"/>
          </a:p>
          <a:p>
            <a:pPr marL="3051175" fontAlgn="base"/>
            <a:r>
              <a:rPr lang="es-CL" sz="1400" dirty="0" smtClean="0"/>
              <a:t>Artículos 54, letra b) Ley </a:t>
            </a:r>
            <a:r>
              <a:rPr lang="es-CL" sz="1400" dirty="0"/>
              <a:t>N° 18.575, Orgánica Constitucional  </a:t>
            </a:r>
            <a:r>
              <a:rPr lang="es-CL" sz="1400" dirty="0" smtClean="0"/>
              <a:t>                                                                               de </a:t>
            </a:r>
            <a:r>
              <a:rPr lang="es-CL" sz="1400" dirty="0"/>
              <a:t>Bases Generales de la Administración del </a:t>
            </a:r>
            <a:r>
              <a:rPr lang="es-CL" sz="1400" dirty="0" smtClean="0"/>
              <a:t>Estado.</a:t>
            </a:r>
          </a:p>
          <a:p>
            <a:pPr marL="3051175" fontAlgn="base"/>
            <a:r>
              <a:rPr lang="es-CL" sz="1400" dirty="0" smtClean="0"/>
              <a:t>Dictamen N° 21.655, de 2013, indica que esta inhabilidad citada anteriormente aplica a contratados a honorarios</a:t>
            </a:r>
            <a:endParaRPr lang="es-CL" sz="1400" dirty="0"/>
          </a:p>
          <a:p>
            <a:pPr marL="3051175" fontAlgn="base"/>
            <a:r>
              <a:rPr lang="es-CL" sz="1400" dirty="0" smtClean="0"/>
              <a:t>Dictamen N° 25.332, de 2011.</a:t>
            </a:r>
          </a:p>
          <a:p>
            <a:pPr marL="3051175">
              <a:buFont typeface="Arial" panose="020B0604020202020204" pitchFamily="34" charset="0"/>
              <a:buChar char="•"/>
            </a:pPr>
            <a:endParaRPr lang="es-CL" sz="2600" dirty="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p:txBody>
          <a:bodyPr>
            <a:normAutofit/>
          </a:bodyPr>
          <a:lstStyle/>
          <a:p>
            <a:r>
              <a:rPr lang="es-ES" dirty="0" smtClean="0"/>
              <a:t>Inhabilidades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8" name="Imagen 7"/>
          <p:cNvPicPr>
            <a:picLocks noChangeAspect="1"/>
          </p:cNvPicPr>
          <p:nvPr/>
        </p:nvPicPr>
        <p:blipFill>
          <a:blip r:embed="rId2"/>
          <a:stretch>
            <a:fillRect/>
          </a:stretch>
        </p:blipFill>
        <p:spPr>
          <a:xfrm>
            <a:off x="570431" y="3811135"/>
            <a:ext cx="2691383" cy="2083782"/>
          </a:xfrm>
          <a:prstGeom prst="rect">
            <a:avLst/>
          </a:prstGeom>
        </p:spPr>
      </p:pic>
    </p:spTree>
    <p:extLst>
      <p:ext uri="{BB962C8B-B14F-4D97-AF65-F5344CB8AC3E}">
        <p14:creationId xmlns:p14="http://schemas.microsoft.com/office/powerpoint/2010/main" val="2786148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1474804"/>
            <a:ext cx="8358717" cy="4683625"/>
          </a:xfrm>
        </p:spPr>
        <p:txBody>
          <a:bodyPr anchor="ctr">
            <a:normAutofit fontScale="62500" lnSpcReduction="2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3400" i="1" dirty="0" smtClean="0"/>
              <a:t>Gastos por concepto de honorarios insuficientemente acreditados, toda vez que los informes mensuales de actividades que respaldan los respectivos pagos, señalan las labores realizadas de manera genérica e imprecisa, sin indicar fechas, horarios, lugares, nómina de beneficiarios, entre otros.</a:t>
            </a:r>
          </a:p>
          <a:p>
            <a:pPr algn="just"/>
            <a:endParaRPr lang="es-CL" sz="3400" i="1" dirty="0"/>
          </a:p>
          <a:p>
            <a:pPr algn="just"/>
            <a:r>
              <a:rPr lang="es-CL" sz="3400" i="1" dirty="0"/>
              <a:t>Inexistencia de antecedentes, que permitan acreditar las labores descritas en los informes mensuales de </a:t>
            </a:r>
            <a:r>
              <a:rPr lang="es-CL" sz="3400" i="1" dirty="0" smtClean="0"/>
              <a:t>actividades.</a:t>
            </a:r>
            <a:endParaRPr lang="es-CL" sz="3400" i="1" dirty="0"/>
          </a:p>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600" i="1" dirty="0"/>
          </a:p>
          <a:p>
            <a:pPr algn="just"/>
            <a:r>
              <a:rPr lang="es-CL" sz="1700" u="sng" dirty="0" smtClean="0"/>
              <a:t>Incumplimiento</a:t>
            </a:r>
          </a:p>
          <a:p>
            <a:pPr marL="285750" indent="-285750" algn="just">
              <a:buFont typeface="Arial" panose="020B0604020202020204" pitchFamily="34" charset="0"/>
              <a:buChar char="•"/>
            </a:pPr>
            <a:endParaRPr lang="es-CL" sz="1700" u="sng" dirty="0" smtClean="0"/>
          </a:p>
          <a:p>
            <a:pPr fontAlgn="base"/>
            <a:r>
              <a:rPr lang="es-CL" sz="1700" dirty="0" smtClean="0"/>
              <a:t>Artículos 95 y siguientes de la Ley N° 10.336, Ley de Organización</a:t>
            </a:r>
          </a:p>
          <a:p>
            <a:pPr fontAlgn="base"/>
            <a:r>
              <a:rPr lang="es-CL" sz="1700" dirty="0" smtClean="0"/>
              <a:t>Y Atribuciones de la Contraloría General de la República</a:t>
            </a:r>
            <a:endParaRPr lang="es-CL" sz="1700" dirty="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CL" sz="2600" dirty="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p:txBody>
          <a:bodyPr>
            <a:normAutofit/>
          </a:bodyPr>
          <a:lstStyle/>
          <a:p>
            <a:r>
              <a:rPr lang="es-ES" dirty="0" smtClean="0"/>
              <a:t>Gastos Insuficientemente acreditados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6" name="Imagen 5"/>
          <p:cNvPicPr>
            <a:picLocks noChangeAspect="1"/>
          </p:cNvPicPr>
          <p:nvPr/>
        </p:nvPicPr>
        <p:blipFill>
          <a:blip r:embed="rId2"/>
          <a:stretch>
            <a:fillRect/>
          </a:stretch>
        </p:blipFill>
        <p:spPr>
          <a:xfrm>
            <a:off x="6426285" y="4064185"/>
            <a:ext cx="2347416" cy="1978925"/>
          </a:xfrm>
          <a:prstGeom prst="rect">
            <a:avLst/>
          </a:prstGeom>
        </p:spPr>
      </p:pic>
    </p:spTree>
    <p:extLst>
      <p:ext uri="{BB962C8B-B14F-4D97-AF65-F5344CB8AC3E}">
        <p14:creationId xmlns:p14="http://schemas.microsoft.com/office/powerpoint/2010/main" val="42720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1554083"/>
            <a:ext cx="8358717" cy="4489027"/>
          </a:xfrm>
        </p:spPr>
        <p:txBody>
          <a:bodyPr anchor="ctr">
            <a:normAutofit fontScale="62500" lnSpcReduction="2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3400" i="1" dirty="0" smtClean="0"/>
              <a:t>Pago por concepto de honorarios, los cuales no cuentan con un contrato que indique las labores que se efectuarán, hecho que impide verificar el cumplimiento de éstas.</a:t>
            </a:r>
            <a:endParaRPr lang="es-CL" sz="2600" i="1" dirty="0" smtClean="0"/>
          </a:p>
          <a:p>
            <a:pPr marL="285750" indent="-285750" algn="just">
              <a:buFont typeface="Arial" panose="020B0604020202020204" pitchFamily="34" charset="0"/>
              <a:buChar char="•"/>
            </a:pPr>
            <a:endParaRPr lang="es-CL" sz="2600" i="1" dirty="0" smtClean="0"/>
          </a:p>
          <a:p>
            <a:pPr algn="just"/>
            <a:endParaRPr lang="es-CL" sz="2600" i="1" dirty="0" smtClean="0"/>
          </a:p>
          <a:p>
            <a:pPr algn="just"/>
            <a:endParaRPr lang="es-CL" sz="2600" i="1" dirty="0"/>
          </a:p>
          <a:p>
            <a:pPr algn="just"/>
            <a:endParaRPr lang="es-CL" sz="2600" i="1" dirty="0"/>
          </a:p>
          <a:p>
            <a:pPr algn="just"/>
            <a:endParaRPr lang="es-CL" sz="2600" i="1" dirty="0"/>
          </a:p>
          <a:p>
            <a:pPr algn="just"/>
            <a:endParaRPr lang="es-CL" sz="1700" u="sng" dirty="0" smtClean="0"/>
          </a:p>
          <a:p>
            <a:pPr algn="just"/>
            <a:endParaRPr lang="es-CL" sz="1700" u="sng" dirty="0"/>
          </a:p>
          <a:p>
            <a:pPr algn="just"/>
            <a:endParaRPr lang="es-CL" sz="1700" u="sng" dirty="0" smtClean="0"/>
          </a:p>
          <a:p>
            <a:pPr algn="just"/>
            <a:endParaRPr lang="es-CL" sz="1700" u="sng" dirty="0"/>
          </a:p>
          <a:p>
            <a:pPr algn="just"/>
            <a:r>
              <a:rPr lang="es-CL" sz="1700" u="sng" dirty="0" smtClean="0"/>
              <a:t>Incumplimiento</a:t>
            </a:r>
          </a:p>
          <a:p>
            <a:pPr marL="285750" indent="-285750" algn="just">
              <a:buFont typeface="Arial" panose="020B0604020202020204" pitchFamily="34" charset="0"/>
              <a:buChar char="•"/>
            </a:pPr>
            <a:endParaRPr lang="es-CL" sz="1700" u="sng" dirty="0" smtClean="0"/>
          </a:p>
          <a:p>
            <a:pPr fontAlgn="base"/>
            <a:r>
              <a:rPr lang="es-CL" sz="1700" dirty="0"/>
              <a:t>Artículos </a:t>
            </a:r>
            <a:r>
              <a:rPr lang="es-CL" sz="1700" dirty="0" smtClean="0"/>
              <a:t>3° y 5° de la ley N° 19.880</a:t>
            </a:r>
            <a:r>
              <a:rPr lang="es-CL" sz="1700" dirty="0"/>
              <a:t>, Sobre Bases de los Procedimientos </a:t>
            </a:r>
            <a:endParaRPr lang="es-CL" sz="1700" dirty="0" smtClean="0"/>
          </a:p>
          <a:p>
            <a:pPr fontAlgn="base"/>
            <a:r>
              <a:rPr lang="es-CL" sz="1700" dirty="0" smtClean="0"/>
              <a:t>Administrativos  </a:t>
            </a:r>
            <a:r>
              <a:rPr lang="es-CL" sz="1700" dirty="0"/>
              <a:t>que rigen los </a:t>
            </a:r>
            <a:r>
              <a:rPr lang="es-CL" sz="1700" dirty="0" smtClean="0"/>
              <a:t>actos de </a:t>
            </a:r>
            <a:r>
              <a:rPr lang="es-CL" sz="1700" dirty="0"/>
              <a:t>los </a:t>
            </a:r>
            <a:r>
              <a:rPr lang="es-CL" sz="1700" dirty="0" smtClean="0"/>
              <a:t>Órganos </a:t>
            </a:r>
            <a:r>
              <a:rPr lang="es-CL" sz="1700" dirty="0"/>
              <a:t>de la Administración </a:t>
            </a:r>
            <a:r>
              <a:rPr lang="es-CL" sz="1700" dirty="0" smtClean="0"/>
              <a:t>del Estado, en términos que las decisiones que adopten las municipalidades deben materializarse en un documento escrito y aprobarse mediante el respectivo decreto.</a:t>
            </a:r>
            <a:endParaRPr lang="es-CL" sz="2600" dirty="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p:txBody>
          <a:bodyPr>
            <a:normAutofit/>
          </a:bodyPr>
          <a:lstStyle/>
          <a:p>
            <a:r>
              <a:rPr lang="es-ES" dirty="0" smtClean="0"/>
              <a:t>Gastos Insuficientemente acreditados</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9" name="Imagen 8"/>
          <p:cNvPicPr>
            <a:picLocks noChangeAspect="1"/>
          </p:cNvPicPr>
          <p:nvPr/>
        </p:nvPicPr>
        <p:blipFill>
          <a:blip r:embed="rId2"/>
          <a:stretch>
            <a:fillRect/>
          </a:stretch>
        </p:blipFill>
        <p:spPr>
          <a:xfrm>
            <a:off x="6800850" y="3226836"/>
            <a:ext cx="1823998" cy="1526161"/>
          </a:xfrm>
          <a:prstGeom prst="rect">
            <a:avLst/>
          </a:prstGeom>
        </p:spPr>
      </p:pic>
    </p:spTree>
    <p:extLst>
      <p:ext uri="{BB962C8B-B14F-4D97-AF65-F5344CB8AC3E}">
        <p14:creationId xmlns:p14="http://schemas.microsoft.com/office/powerpoint/2010/main" val="133801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266131" y="2084917"/>
            <a:ext cx="8358717" cy="3810000"/>
          </a:xfrm>
        </p:spPr>
        <p:txBody>
          <a:bodyPr anchor="ctr">
            <a:normAutofit fontScale="77500" lnSpcReduction="20000"/>
          </a:bodyPr>
          <a:lstStyle/>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400" i="1" dirty="0" smtClean="0"/>
          </a:p>
          <a:p>
            <a:pPr algn="just"/>
            <a:r>
              <a:rPr lang="es-CL" sz="3400" i="1" dirty="0" smtClean="0"/>
              <a:t>Honorarios correspondiente a la partida 114-05-xx “Aplicación de Fondos en Administración”, erróneamente registrados en la cuenta 215-21-04-004 “ Prestación de Servicios en Programas Comunitarios”.</a:t>
            </a:r>
            <a:endParaRPr lang="es-CL" sz="3400" i="1" dirty="0"/>
          </a:p>
          <a:p>
            <a:pPr marL="285750" indent="-285750" algn="just">
              <a:buFont typeface="Arial" panose="020B0604020202020204" pitchFamily="34" charset="0"/>
              <a:buChar char="•"/>
            </a:pPr>
            <a:endParaRPr lang="es-CL" sz="2600" i="1" dirty="0" smtClean="0"/>
          </a:p>
          <a:p>
            <a:pPr marL="285750" indent="-285750" algn="just">
              <a:buFont typeface="Arial" panose="020B0604020202020204" pitchFamily="34" charset="0"/>
              <a:buChar char="•"/>
            </a:pPr>
            <a:endParaRPr lang="es-CL" sz="2600" i="1" dirty="0"/>
          </a:p>
          <a:p>
            <a:pPr algn="just"/>
            <a:r>
              <a:rPr lang="es-CL" sz="1700" u="sng" dirty="0" smtClean="0"/>
              <a:t>Incumplimiento</a:t>
            </a:r>
          </a:p>
          <a:p>
            <a:pPr marL="285750" indent="-285750" algn="just">
              <a:buFont typeface="Arial" panose="020B0604020202020204" pitchFamily="34" charset="0"/>
              <a:buChar char="•"/>
            </a:pPr>
            <a:endParaRPr lang="es-CL" sz="1700" u="sng" dirty="0" smtClean="0"/>
          </a:p>
          <a:p>
            <a:pPr fontAlgn="base"/>
            <a:r>
              <a:rPr lang="es-CL" sz="1700" dirty="0"/>
              <a:t>Oficio CGR N° 60.820, de 2005, Normativa del Sistema de Contabilidad General  </a:t>
            </a:r>
            <a:r>
              <a:rPr lang="es-CL" sz="1700" dirty="0" smtClean="0"/>
              <a:t>                                                   de </a:t>
            </a:r>
            <a:r>
              <a:rPr lang="es-CL" sz="1700" dirty="0"/>
              <a:t>la Nación.</a:t>
            </a:r>
          </a:p>
          <a:p>
            <a:pPr fontAlgn="base"/>
            <a:r>
              <a:rPr lang="es-CL" sz="1700" dirty="0" smtClean="0"/>
              <a:t>Oficio </a:t>
            </a:r>
            <a:r>
              <a:rPr lang="es-CL" sz="1700" dirty="0"/>
              <a:t>CGR Nº 36.640, de 2007, Procedimientos contables para el sector municipal</a:t>
            </a:r>
            <a:r>
              <a:rPr lang="es-CL" sz="1700" dirty="0" smtClean="0"/>
              <a:t>.</a:t>
            </a:r>
            <a:endParaRPr lang="es-CL" sz="2600" dirty="0" smtClean="0"/>
          </a:p>
          <a:p>
            <a:pPr marL="285750" indent="-285750" algn="just">
              <a:buFont typeface="Arial" panose="020B0604020202020204" pitchFamily="34" charset="0"/>
              <a:buChar char="•"/>
            </a:pPr>
            <a:endParaRPr lang="es-CL" sz="2600" dirty="0"/>
          </a:p>
          <a:p>
            <a:pPr marL="285750" indent="-285750" algn="just">
              <a:buFont typeface="Arial" panose="020B0604020202020204" pitchFamily="34" charset="0"/>
              <a:buChar char="•"/>
            </a:pPr>
            <a:endParaRPr lang="es-CL" sz="2600" dirty="0" smtClean="0"/>
          </a:p>
          <a:p>
            <a:pPr marL="285750" indent="-285750" algn="just">
              <a:buFont typeface="Arial" panose="020B0604020202020204" pitchFamily="34" charset="0"/>
              <a:buChar char="•"/>
            </a:pPr>
            <a:endParaRPr lang="es-ES" sz="2600" dirty="0"/>
          </a:p>
        </p:txBody>
      </p:sp>
      <p:sp>
        <p:nvSpPr>
          <p:cNvPr id="3" name="Título 2"/>
          <p:cNvSpPr>
            <a:spLocks noGrp="1"/>
          </p:cNvSpPr>
          <p:nvPr>
            <p:ph type="title"/>
          </p:nvPr>
        </p:nvSpPr>
        <p:spPr/>
        <p:txBody>
          <a:bodyPr>
            <a:normAutofit/>
          </a:bodyPr>
          <a:lstStyle/>
          <a:p>
            <a:r>
              <a:rPr lang="es-ES" dirty="0" smtClean="0"/>
              <a:t>Error de Imputación Contable</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smtClean="0"/>
              <a:t>DIVISIÓN DE MUNICIPALIDADES</a:t>
            </a:r>
            <a:endParaRPr lang="es-ES" dirty="0"/>
          </a:p>
        </p:txBody>
      </p:sp>
      <p:sp>
        <p:nvSpPr>
          <p:cNvPr id="5" name="Marcador de texto 4"/>
          <p:cNvSpPr>
            <a:spLocks noGrp="1"/>
          </p:cNvSpPr>
          <p:nvPr>
            <p:ph type="body" sz="quarter" idx="13"/>
          </p:nvPr>
        </p:nvSpPr>
        <p:spPr/>
        <p:txBody>
          <a:bodyPr/>
          <a:lstStyle/>
          <a:p>
            <a:endParaRPr lang="es-ES" dirty="0"/>
          </a:p>
        </p:txBody>
      </p:sp>
      <p:pic>
        <p:nvPicPr>
          <p:cNvPr id="7" name="Imagen 6"/>
          <p:cNvPicPr>
            <a:picLocks noChangeAspect="1"/>
          </p:cNvPicPr>
          <p:nvPr/>
        </p:nvPicPr>
        <p:blipFill>
          <a:blip r:embed="rId2"/>
          <a:stretch>
            <a:fillRect/>
          </a:stretch>
        </p:blipFill>
        <p:spPr>
          <a:xfrm>
            <a:off x="6858000" y="3874241"/>
            <a:ext cx="1992571" cy="2020675"/>
          </a:xfrm>
          <a:prstGeom prst="rect">
            <a:avLst/>
          </a:prstGeom>
        </p:spPr>
      </p:pic>
    </p:spTree>
    <p:extLst>
      <p:ext uri="{BB962C8B-B14F-4D97-AF65-F5344CB8AC3E}">
        <p14:creationId xmlns:p14="http://schemas.microsoft.com/office/powerpoint/2010/main" val="3129611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089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883231"/>
            <a:ext cx="8358717" cy="4043845"/>
          </a:xfrm>
        </p:spPr>
        <p:txBody>
          <a:bodyPr>
            <a:normAutofit lnSpcReduction="10000"/>
          </a:bodyPr>
          <a:lstStyle/>
          <a:p>
            <a:pPr algn="just"/>
            <a:endParaRPr lang="es-ES" sz="2300" dirty="0"/>
          </a:p>
          <a:p>
            <a:pPr marL="514350" indent="-514350" algn="just">
              <a:buFont typeface="+mj-lt"/>
              <a:buAutoNum type="alphaLcParenR" startAt="2"/>
            </a:pPr>
            <a:r>
              <a:rPr lang="es-ES" sz="2600" dirty="0">
                <a:solidFill>
                  <a:prstClr val="black">
                    <a:lumMod val="65000"/>
                    <a:lumOff val="35000"/>
                  </a:prstClr>
                </a:solidFill>
              </a:rPr>
              <a:t>La jurisprudencia </a:t>
            </a:r>
            <a:r>
              <a:rPr lang="es-ES" sz="2600" dirty="0" smtClean="0">
                <a:solidFill>
                  <a:prstClr val="black">
                    <a:lumMod val="65000"/>
                    <a:lumOff val="35000"/>
                  </a:prstClr>
                </a:solidFill>
              </a:rPr>
              <a:t>administrativa: manifestó </a:t>
            </a:r>
            <a:r>
              <a:rPr lang="es-ES" sz="2600" dirty="0">
                <a:solidFill>
                  <a:prstClr val="black">
                    <a:lumMod val="65000"/>
                    <a:lumOff val="35000"/>
                  </a:prstClr>
                </a:solidFill>
              </a:rPr>
              <a:t>reiteradamente que los</a:t>
            </a:r>
            <a:r>
              <a:rPr lang="es-ES" sz="2600" dirty="0"/>
              <a:t> contratos a honorarios correspondientes al subtítulo 21, ítem 04, asignación 004, del Clasificador Presupuestario, no se encontraban afectos al trámite de registro en la Contraloría General, por no ser de aquellos a que se refiere el artículo 4° de la </a:t>
            </a:r>
            <a:r>
              <a:rPr lang="es-ES" sz="2600"/>
              <a:t>ley </a:t>
            </a:r>
            <a:r>
              <a:rPr lang="es-ES" sz="2600" smtClean="0"/>
              <a:t>N</a:t>
            </a:r>
            <a:r>
              <a:rPr lang="es-ES" sz="2600" dirty="0"/>
              <a:t>° 18.883, por no existir una relación directa entre el municipio y el prestador de servicios.</a:t>
            </a:r>
          </a:p>
          <a:p>
            <a:pPr algn="just"/>
            <a:endParaRPr lang="es-ES" sz="2300" dirty="0"/>
          </a:p>
        </p:txBody>
      </p:sp>
      <p:sp>
        <p:nvSpPr>
          <p:cNvPr id="3" name="Título 2"/>
          <p:cNvSpPr>
            <a:spLocks noGrp="1"/>
          </p:cNvSpPr>
          <p:nvPr>
            <p:ph type="title"/>
          </p:nvPr>
        </p:nvSpPr>
        <p:spPr>
          <a:xfrm>
            <a:off x="160020" y="274638"/>
            <a:ext cx="7235190" cy="614362"/>
          </a:xfrm>
        </p:spPr>
        <p:txBody>
          <a:bodyPr>
            <a:normAutofit fontScale="90000"/>
          </a:bodyPr>
          <a:lstStyle/>
          <a:p>
            <a:r>
              <a:rPr lang="es-ES" dirty="0" smtClean="0"/>
              <a:t>ANTECEDENTES DEL DICTAMEN N° 33.701, DE 2014</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ES" dirty="0"/>
          </a:p>
        </p:txBody>
      </p:sp>
      <p:sp>
        <p:nvSpPr>
          <p:cNvPr id="5" name="Marcador de texto 4"/>
          <p:cNvSpPr>
            <a:spLocks noGrp="1"/>
          </p:cNvSpPr>
          <p:nvPr>
            <p:ph type="body" sz="quarter" idx="13"/>
          </p:nvPr>
        </p:nvSpPr>
        <p:spPr/>
        <p:txBody>
          <a:bodyPr/>
          <a:lstStyle/>
          <a:p>
            <a:r>
              <a:rPr lang="es-ES" dirty="0"/>
              <a:t>Subdivisión Jurídica</a:t>
            </a:r>
          </a:p>
          <a:p>
            <a:endParaRPr lang="es-ES" dirty="0"/>
          </a:p>
        </p:txBody>
      </p:sp>
    </p:spTree>
    <p:extLst>
      <p:ext uri="{BB962C8B-B14F-4D97-AF65-F5344CB8AC3E}">
        <p14:creationId xmlns:p14="http://schemas.microsoft.com/office/powerpoint/2010/main" val="62599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883231"/>
            <a:ext cx="8358717" cy="4159881"/>
          </a:xfrm>
        </p:spPr>
        <p:txBody>
          <a:bodyPr>
            <a:normAutofit fontScale="92500"/>
          </a:bodyPr>
          <a:lstStyle/>
          <a:p>
            <a:pPr marL="514350" indent="-514350" algn="just">
              <a:buFont typeface="+mj-lt"/>
              <a:buAutoNum type="alphaLcParenR" startAt="3"/>
            </a:pPr>
            <a:r>
              <a:rPr lang="es-ES" sz="2600" dirty="0" smtClean="0"/>
              <a:t>Lo </a:t>
            </a:r>
            <a:r>
              <a:rPr lang="es-ES" sz="2600" dirty="0"/>
              <a:t>señalado en la cuenta pública de la Contraloría General del año 2013, en lo </a:t>
            </a:r>
            <a:r>
              <a:rPr lang="es-ES" sz="2600" dirty="0" smtClean="0"/>
              <a:t>principal:</a:t>
            </a:r>
          </a:p>
          <a:p>
            <a:pPr marL="457200" indent="-457200" algn="just">
              <a:buFont typeface="Arial" panose="020B0604020202020204" pitchFamily="34" charset="0"/>
              <a:buChar char="•"/>
            </a:pPr>
            <a:endParaRPr lang="es-ES" sz="1400" dirty="0" smtClean="0"/>
          </a:p>
          <a:p>
            <a:pPr marL="457200" indent="-457200" algn="just">
              <a:buFont typeface="Wingdings" panose="05000000000000000000" pitchFamily="2" charset="2"/>
              <a:buChar char="ü"/>
            </a:pPr>
            <a:r>
              <a:rPr lang="es-ES" sz="2600" dirty="0" smtClean="0"/>
              <a:t>Falta de actualización de las plantas municipales.</a:t>
            </a:r>
          </a:p>
          <a:p>
            <a:pPr marL="457200" indent="-457200" algn="just">
              <a:buFont typeface="Wingdings" panose="05000000000000000000" pitchFamily="2" charset="2"/>
              <a:buChar char="ü"/>
            </a:pPr>
            <a:endParaRPr lang="es-ES" sz="1400" dirty="0" smtClean="0"/>
          </a:p>
          <a:p>
            <a:pPr marL="457200" indent="-457200" algn="just">
              <a:buFont typeface="Wingdings" panose="05000000000000000000" pitchFamily="2" charset="2"/>
              <a:buChar char="ü"/>
            </a:pPr>
            <a:r>
              <a:rPr lang="es-ES" sz="2600" dirty="0"/>
              <a:t>N</a:t>
            </a:r>
            <a:r>
              <a:rPr lang="es-ES" sz="2600" dirty="0" smtClean="0"/>
              <a:t>uevas funciones que se han ido incorporando paulatinamente a las entidades edilicias.</a:t>
            </a:r>
          </a:p>
          <a:p>
            <a:pPr marL="457200" indent="-457200" algn="just">
              <a:buFont typeface="Wingdings" panose="05000000000000000000" pitchFamily="2" charset="2"/>
              <a:buChar char="ü"/>
            </a:pPr>
            <a:endParaRPr lang="es-ES" sz="1400" dirty="0" smtClean="0"/>
          </a:p>
          <a:p>
            <a:pPr marL="457200" indent="-457200" algn="just">
              <a:buFont typeface="Wingdings" panose="05000000000000000000" pitchFamily="2" charset="2"/>
              <a:buChar char="ü"/>
            </a:pPr>
            <a:r>
              <a:rPr lang="es-ES" sz="2600" dirty="0" smtClean="0"/>
              <a:t>Se ha producido un aumento en la contratación de personal a honorarios para desempeñarse en programas comunitarios con cargo al </a:t>
            </a:r>
            <a:r>
              <a:rPr lang="es-ES" sz="2600" dirty="0" err="1" smtClean="0"/>
              <a:t>itém</a:t>
            </a:r>
            <a:r>
              <a:rPr lang="es-ES" sz="2600" dirty="0" smtClean="0"/>
              <a:t> 21.04.004.</a:t>
            </a:r>
            <a:endParaRPr lang="es-ES" sz="2600" dirty="0"/>
          </a:p>
          <a:p>
            <a:pPr algn="just"/>
            <a:endParaRPr lang="es-ES" sz="1400" dirty="0"/>
          </a:p>
          <a:p>
            <a:pPr marL="285750" indent="-285750">
              <a:buFontTx/>
              <a:buChar char="-"/>
            </a:pPr>
            <a:endParaRPr lang="es-ES" dirty="0"/>
          </a:p>
        </p:txBody>
      </p:sp>
      <p:sp>
        <p:nvSpPr>
          <p:cNvPr id="3" name="Título 2"/>
          <p:cNvSpPr>
            <a:spLocks noGrp="1"/>
          </p:cNvSpPr>
          <p:nvPr>
            <p:ph type="title"/>
          </p:nvPr>
        </p:nvSpPr>
        <p:spPr>
          <a:xfrm>
            <a:off x="160020" y="274638"/>
            <a:ext cx="7235190" cy="614362"/>
          </a:xfrm>
        </p:spPr>
        <p:txBody>
          <a:bodyPr>
            <a:normAutofit fontScale="90000"/>
          </a:bodyPr>
          <a:lstStyle/>
          <a:p>
            <a:r>
              <a:rPr lang="es-ES" dirty="0" smtClean="0"/>
              <a:t>ANTECEDENTES DEL DICTAMEN N° 33.701, DE 2014</a:t>
            </a:r>
            <a:endParaRPr lang="es-ES" dirty="0"/>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ES" dirty="0"/>
          </a:p>
        </p:txBody>
      </p:sp>
      <p:sp>
        <p:nvSpPr>
          <p:cNvPr id="5" name="Marcador de texto 4"/>
          <p:cNvSpPr>
            <a:spLocks noGrp="1"/>
          </p:cNvSpPr>
          <p:nvPr>
            <p:ph type="body" sz="quarter" idx="13"/>
          </p:nvPr>
        </p:nvSpPr>
        <p:spPr/>
        <p:txBody>
          <a:bodyPr/>
          <a:lstStyle/>
          <a:p>
            <a:r>
              <a:rPr lang="es-ES" dirty="0"/>
              <a:t>Subdivisión Jurídica</a:t>
            </a:r>
          </a:p>
          <a:p>
            <a:endParaRPr lang="es-ES" dirty="0"/>
          </a:p>
        </p:txBody>
      </p:sp>
    </p:spTree>
    <p:extLst>
      <p:ext uri="{BB962C8B-B14F-4D97-AF65-F5344CB8AC3E}">
        <p14:creationId xmlns:p14="http://schemas.microsoft.com/office/powerpoint/2010/main" val="23224076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908810"/>
            <a:ext cx="8358717" cy="4134300"/>
          </a:xfrm>
        </p:spPr>
        <p:txBody>
          <a:bodyPr>
            <a:noAutofit/>
          </a:bodyPr>
          <a:lstStyle/>
          <a:p>
            <a:pPr marL="514350" indent="-514350" algn="just">
              <a:buFont typeface="+mj-lt"/>
              <a:buAutoNum type="alphaLcPeriod"/>
            </a:pPr>
            <a:r>
              <a:rPr lang="es-CL" sz="2600" dirty="0"/>
              <a:t>Artículo 53 de la ley N° </a:t>
            </a:r>
            <a:r>
              <a:rPr lang="es-CL" sz="2600" dirty="0" smtClean="0"/>
              <a:t>18.695.</a:t>
            </a:r>
          </a:p>
          <a:p>
            <a:pPr marL="514350" indent="-514350" algn="just">
              <a:buFont typeface="+mj-lt"/>
              <a:buAutoNum type="alphaLcPeriod"/>
            </a:pPr>
            <a:endParaRPr lang="es-CL" sz="1400" dirty="0"/>
          </a:p>
          <a:p>
            <a:pPr marL="514350" indent="-514350" algn="just">
              <a:buFont typeface="+mj-lt"/>
              <a:buAutoNum type="alphaLcPeriod"/>
            </a:pPr>
            <a:r>
              <a:rPr lang="es-CL" sz="2600" dirty="0" smtClean="0"/>
              <a:t>Clasificador </a:t>
            </a:r>
            <a:r>
              <a:rPr lang="es-CL" sz="2600" dirty="0"/>
              <a:t>General de Ingresos y </a:t>
            </a:r>
            <a:r>
              <a:rPr lang="es-CL" sz="2600" dirty="0" smtClean="0"/>
              <a:t>Gastos -decreto </a:t>
            </a:r>
            <a:r>
              <a:rPr lang="es-CL" sz="2600" dirty="0"/>
              <a:t>N° 854, de 2004, del Ministerio de Hacienda, y sus </a:t>
            </a:r>
            <a:r>
              <a:rPr lang="es-CL" sz="2600" dirty="0" smtClean="0"/>
              <a:t>modificaciones-, </a:t>
            </a:r>
            <a:r>
              <a:rPr lang="es-CL" sz="2600" dirty="0"/>
              <a:t>particularmente el decreto del Ministerio de Hacienda N° 1.186, de </a:t>
            </a:r>
            <a:r>
              <a:rPr lang="es-CL" sz="2600" dirty="0" smtClean="0"/>
              <a:t>2007.</a:t>
            </a:r>
          </a:p>
          <a:p>
            <a:pPr marL="514350" indent="-514350" algn="just">
              <a:buFont typeface="+mj-lt"/>
              <a:buAutoNum type="alphaLcPeriod"/>
            </a:pPr>
            <a:endParaRPr lang="es-CL" sz="1400" dirty="0"/>
          </a:p>
          <a:p>
            <a:pPr marL="514350" indent="-514350" algn="just">
              <a:buFont typeface="+mj-lt"/>
              <a:buAutoNum type="alphaLcPeriod"/>
            </a:pPr>
            <a:r>
              <a:rPr lang="es-CL" sz="2600" dirty="0" smtClean="0"/>
              <a:t>Artículos </a:t>
            </a:r>
            <a:r>
              <a:rPr lang="es-CL" sz="2600" dirty="0"/>
              <a:t>15 y 16 de la Resolución N° 1.600, de 2008, de la Contraloría General.</a:t>
            </a:r>
          </a:p>
        </p:txBody>
      </p:sp>
      <p:sp>
        <p:nvSpPr>
          <p:cNvPr id="3" name="Título 2"/>
          <p:cNvSpPr>
            <a:spLocks noGrp="1"/>
          </p:cNvSpPr>
          <p:nvPr>
            <p:ph type="title"/>
          </p:nvPr>
        </p:nvSpPr>
        <p:spPr>
          <a:xfrm>
            <a:off x="194310" y="218770"/>
            <a:ext cx="7132320" cy="793998"/>
          </a:xfrm>
        </p:spPr>
        <p:txBody>
          <a:bodyPr>
            <a:normAutofit/>
          </a:bodyPr>
          <a:lstStyle/>
          <a:p>
            <a:r>
              <a:rPr lang="es-CL" dirty="0" smtClean="0"/>
              <a:t>MARCO NORMATIVO DE SU ELABORACIÓN.</a:t>
            </a:r>
            <a:endParaRPr lang="es-CL" dirty="0"/>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CL" dirty="0"/>
          </a:p>
        </p:txBody>
      </p:sp>
      <p:sp>
        <p:nvSpPr>
          <p:cNvPr id="5" name="Marcador de texto 4"/>
          <p:cNvSpPr>
            <a:spLocks noGrp="1"/>
          </p:cNvSpPr>
          <p:nvPr>
            <p:ph type="body" sz="quarter" idx="13"/>
          </p:nvPr>
        </p:nvSpPr>
        <p:spPr/>
        <p:txBody>
          <a:bodyPr/>
          <a:lstStyle/>
          <a:p>
            <a:r>
              <a:rPr lang="es-ES" dirty="0"/>
              <a:t>Subdivisión Jurídica</a:t>
            </a:r>
          </a:p>
          <a:p>
            <a:endParaRPr lang="es-CL" dirty="0"/>
          </a:p>
        </p:txBody>
      </p:sp>
    </p:spTree>
    <p:extLst>
      <p:ext uri="{BB962C8B-B14F-4D97-AF65-F5344CB8AC3E}">
        <p14:creationId xmlns:p14="http://schemas.microsoft.com/office/powerpoint/2010/main" val="434495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840230"/>
            <a:ext cx="8358717" cy="4202880"/>
          </a:xfrm>
        </p:spPr>
        <p:txBody>
          <a:bodyPr>
            <a:noAutofit/>
          </a:bodyPr>
          <a:lstStyle/>
          <a:p>
            <a:pPr algn="just"/>
            <a:r>
              <a:rPr lang="es-ES" sz="2400" dirty="0">
                <a:solidFill>
                  <a:prstClr val="black">
                    <a:lumMod val="65000"/>
                    <a:lumOff val="35000"/>
                  </a:prstClr>
                </a:solidFill>
              </a:rPr>
              <a:t>El subtítulo 21, ítem 04, asignación 004, del Clasificador Presupuestario:</a:t>
            </a:r>
          </a:p>
          <a:p>
            <a:endParaRPr lang="es-ES" sz="1400" dirty="0">
              <a:solidFill>
                <a:prstClr val="black">
                  <a:lumMod val="65000"/>
                  <a:lumOff val="35000"/>
                </a:prstClr>
              </a:solidFill>
            </a:endParaRPr>
          </a:p>
          <a:p>
            <a:pPr algn="just"/>
            <a:r>
              <a:rPr lang="es-ES" sz="2400" dirty="0">
                <a:solidFill>
                  <a:prstClr val="black">
                    <a:lumMod val="65000"/>
                    <a:lumOff val="35000"/>
                  </a:prstClr>
                </a:solidFill>
              </a:rPr>
              <a:t>“Comprende la contratación de </a:t>
            </a:r>
            <a:r>
              <a:rPr lang="es-ES" sz="2400" u="sng" dirty="0">
                <a:solidFill>
                  <a:srgbClr val="FF0000"/>
                </a:solidFill>
              </a:rPr>
              <a:t>personas naturales</a:t>
            </a:r>
            <a:r>
              <a:rPr lang="es-ES" sz="2400" dirty="0">
                <a:solidFill>
                  <a:prstClr val="black">
                    <a:lumMod val="65000"/>
                    <a:lumOff val="35000"/>
                  </a:prstClr>
                </a:solidFill>
              </a:rPr>
              <a:t> sobre la base a </a:t>
            </a:r>
            <a:r>
              <a:rPr lang="es-ES" sz="2400" u="sng" dirty="0">
                <a:solidFill>
                  <a:srgbClr val="FF0000"/>
                </a:solidFill>
              </a:rPr>
              <a:t>honorarios</a:t>
            </a:r>
            <a:r>
              <a:rPr lang="es-ES" sz="2400" dirty="0">
                <a:solidFill>
                  <a:prstClr val="black">
                    <a:lumMod val="65000"/>
                    <a:lumOff val="35000"/>
                  </a:prstClr>
                </a:solidFill>
              </a:rPr>
              <a:t>, para la prestación de </a:t>
            </a:r>
            <a:r>
              <a:rPr lang="es-ES" sz="2400" u="sng" dirty="0">
                <a:solidFill>
                  <a:prstClr val="black">
                    <a:lumMod val="65000"/>
                    <a:lumOff val="35000"/>
                  </a:prstClr>
                </a:solidFill>
              </a:rPr>
              <a:t>servicios ocasionales y/o transitorios</a:t>
            </a:r>
            <a:r>
              <a:rPr lang="es-ES" sz="2400" dirty="0">
                <a:solidFill>
                  <a:prstClr val="black">
                    <a:lumMod val="65000"/>
                    <a:lumOff val="35000"/>
                  </a:prstClr>
                </a:solidFill>
              </a:rPr>
              <a:t>, </a:t>
            </a:r>
            <a:r>
              <a:rPr lang="es-ES" sz="2400" u="sng" dirty="0">
                <a:solidFill>
                  <a:srgbClr val="FF0000"/>
                </a:solidFill>
              </a:rPr>
              <a:t>ajenos a la gestión administrativa interna</a:t>
            </a:r>
            <a:r>
              <a:rPr lang="es-ES" sz="2400" dirty="0">
                <a:solidFill>
                  <a:prstClr val="black">
                    <a:lumMod val="65000"/>
                    <a:lumOff val="35000"/>
                  </a:prstClr>
                </a:solidFill>
              </a:rPr>
              <a:t> de las respectivas municipalidades, que estén </a:t>
            </a:r>
            <a:r>
              <a:rPr lang="es-ES" sz="2400" u="sng" dirty="0">
                <a:solidFill>
                  <a:prstClr val="black">
                    <a:lumMod val="65000"/>
                    <a:lumOff val="35000"/>
                  </a:prstClr>
                </a:solidFill>
              </a:rPr>
              <a:t>directamente asociados al desarrollo de programas en beneficio de la comunidad</a:t>
            </a:r>
            <a:r>
              <a:rPr lang="es-ES" sz="2400" dirty="0">
                <a:solidFill>
                  <a:prstClr val="black">
                    <a:lumMod val="65000"/>
                    <a:lumOff val="35000"/>
                  </a:prstClr>
                </a:solidFill>
              </a:rPr>
              <a:t>, en materias de carácter </a:t>
            </a:r>
            <a:r>
              <a:rPr lang="es-ES" sz="2400" b="1" u="sng" dirty="0">
                <a:solidFill>
                  <a:srgbClr val="FF0000"/>
                </a:solidFill>
              </a:rPr>
              <a:t>social</a:t>
            </a:r>
            <a:r>
              <a:rPr lang="es-ES" sz="2400" b="1" dirty="0">
                <a:solidFill>
                  <a:srgbClr val="FF0000"/>
                </a:solidFill>
              </a:rPr>
              <a:t>, </a:t>
            </a:r>
            <a:r>
              <a:rPr lang="es-ES" sz="2400" b="1" u="sng" dirty="0">
                <a:solidFill>
                  <a:srgbClr val="FF0000"/>
                </a:solidFill>
              </a:rPr>
              <a:t>cultural</a:t>
            </a:r>
            <a:r>
              <a:rPr lang="es-ES" sz="2400" b="1" dirty="0">
                <a:solidFill>
                  <a:srgbClr val="FF0000"/>
                </a:solidFill>
              </a:rPr>
              <a:t>, </a:t>
            </a:r>
            <a:r>
              <a:rPr lang="es-ES" sz="2400" b="1" u="sng" dirty="0">
                <a:solidFill>
                  <a:srgbClr val="FF0000"/>
                </a:solidFill>
              </a:rPr>
              <a:t>deportivo</a:t>
            </a:r>
            <a:r>
              <a:rPr lang="es-ES" sz="2400" b="1" dirty="0">
                <a:solidFill>
                  <a:srgbClr val="FF0000"/>
                </a:solidFill>
              </a:rPr>
              <a:t>, de </a:t>
            </a:r>
            <a:r>
              <a:rPr lang="es-ES" sz="2400" b="1" u="sng" dirty="0">
                <a:solidFill>
                  <a:srgbClr val="FF0000"/>
                </a:solidFill>
              </a:rPr>
              <a:t>rehabilitación</a:t>
            </a:r>
            <a:r>
              <a:rPr lang="es-ES" sz="2400" b="1" dirty="0">
                <a:solidFill>
                  <a:srgbClr val="FF0000"/>
                </a:solidFill>
              </a:rPr>
              <a:t> o para enfrentar </a:t>
            </a:r>
            <a:r>
              <a:rPr lang="es-ES" sz="2400" b="1" u="sng" dirty="0">
                <a:solidFill>
                  <a:srgbClr val="FF0000"/>
                </a:solidFill>
              </a:rPr>
              <a:t>situaciones de emergencia</a:t>
            </a:r>
            <a:r>
              <a:rPr lang="es-ES" sz="2400" b="1" dirty="0">
                <a:solidFill>
                  <a:prstClr val="black">
                    <a:lumMod val="65000"/>
                    <a:lumOff val="35000"/>
                  </a:prstClr>
                </a:solidFill>
              </a:rPr>
              <a:t>”.</a:t>
            </a:r>
          </a:p>
        </p:txBody>
      </p:sp>
      <p:sp>
        <p:nvSpPr>
          <p:cNvPr id="3" name="Título 2"/>
          <p:cNvSpPr>
            <a:spLocks noGrp="1"/>
          </p:cNvSpPr>
          <p:nvPr>
            <p:ph type="title"/>
          </p:nvPr>
        </p:nvSpPr>
        <p:spPr>
          <a:xfrm>
            <a:off x="194310" y="274638"/>
            <a:ext cx="7132320" cy="614362"/>
          </a:xfrm>
        </p:spPr>
        <p:txBody>
          <a:bodyPr>
            <a:normAutofit fontScale="90000"/>
          </a:bodyPr>
          <a:lstStyle/>
          <a:p>
            <a:r>
              <a:rPr lang="es-CL" dirty="0" smtClean="0"/>
              <a:t>PRESTACIONES DE SERVICIOS EN PROGRAMAS COMUNITARIOS.</a:t>
            </a:r>
            <a:endParaRPr lang="es-CL" dirty="0"/>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CL" dirty="0"/>
          </a:p>
        </p:txBody>
      </p:sp>
      <p:sp>
        <p:nvSpPr>
          <p:cNvPr id="5" name="Marcador de texto 4"/>
          <p:cNvSpPr>
            <a:spLocks noGrp="1"/>
          </p:cNvSpPr>
          <p:nvPr>
            <p:ph type="body" sz="quarter" idx="13"/>
          </p:nvPr>
        </p:nvSpPr>
        <p:spPr/>
        <p:txBody>
          <a:bodyPr/>
          <a:lstStyle/>
          <a:p>
            <a:r>
              <a:rPr lang="es-ES" dirty="0"/>
              <a:t>Subdivisión Jurídica</a:t>
            </a:r>
          </a:p>
          <a:p>
            <a:endParaRPr lang="es-CL" dirty="0"/>
          </a:p>
        </p:txBody>
      </p:sp>
    </p:spTree>
    <p:extLst>
      <p:ext uri="{BB962C8B-B14F-4D97-AF65-F5344CB8AC3E}">
        <p14:creationId xmlns:p14="http://schemas.microsoft.com/office/powerpoint/2010/main" val="2029646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883229"/>
            <a:ext cx="8358717" cy="4011688"/>
          </a:xfrm>
        </p:spPr>
        <p:txBody>
          <a:bodyPr>
            <a:normAutofit/>
          </a:bodyPr>
          <a:lstStyle/>
          <a:p>
            <a:pPr algn="just"/>
            <a:r>
              <a:rPr lang="es-CL" sz="2600" dirty="0"/>
              <a:t>Las prestaciones que se efectúan a través de estos contratos tienen características que no coinciden con las contenidas en el artículo 4° de la ley N° 18.883:</a:t>
            </a:r>
          </a:p>
          <a:p>
            <a:pPr algn="just"/>
            <a:endParaRPr lang="es-CL" sz="1400" dirty="0"/>
          </a:p>
          <a:p>
            <a:pPr marL="514350" indent="-514350" algn="just">
              <a:buFont typeface="+mj-lt"/>
              <a:buAutoNum type="arabicPeriod"/>
            </a:pPr>
            <a:r>
              <a:rPr lang="es-CL" sz="2600" dirty="0"/>
              <a:t>Se trata de prestación de servicios por personas naturales.</a:t>
            </a:r>
          </a:p>
          <a:p>
            <a:pPr marL="342900" indent="-342900" algn="just">
              <a:buFont typeface="Arial" panose="020B0604020202020204" pitchFamily="34" charset="0"/>
              <a:buChar char="•"/>
            </a:pPr>
            <a:endParaRPr lang="es-CL" sz="1400" dirty="0"/>
          </a:p>
          <a:p>
            <a:pPr marL="514350" indent="-514350" algn="just">
              <a:buFont typeface="+mj-lt"/>
              <a:buAutoNum type="arabicPeriod" startAt="2"/>
            </a:pPr>
            <a:r>
              <a:rPr lang="es-CL" sz="2600" dirty="0"/>
              <a:t>Ajenos a la gestión administrativa interna de la municipalidad.</a:t>
            </a:r>
          </a:p>
          <a:p>
            <a:pPr algn="just"/>
            <a:endParaRPr lang="es-CL" sz="1800" dirty="0"/>
          </a:p>
          <a:p>
            <a:pPr algn="just"/>
            <a:endParaRPr lang="es-CL" sz="1800" dirty="0"/>
          </a:p>
        </p:txBody>
      </p:sp>
      <p:sp>
        <p:nvSpPr>
          <p:cNvPr id="3" name="Título 2"/>
          <p:cNvSpPr>
            <a:spLocks noGrp="1"/>
          </p:cNvSpPr>
          <p:nvPr>
            <p:ph type="title"/>
          </p:nvPr>
        </p:nvSpPr>
        <p:spPr>
          <a:xfrm>
            <a:off x="171450" y="274638"/>
            <a:ext cx="7166610" cy="614362"/>
          </a:xfrm>
        </p:spPr>
        <p:txBody>
          <a:bodyPr>
            <a:normAutofit fontScale="90000"/>
          </a:bodyPr>
          <a:lstStyle/>
          <a:p>
            <a:pPr algn="just"/>
            <a:r>
              <a:rPr lang="es-CL" dirty="0" smtClean="0"/>
              <a:t>21.04.004: </a:t>
            </a:r>
            <a:r>
              <a:rPr lang="es-CL" dirty="0" smtClean="0">
                <a:solidFill>
                  <a:schemeClr val="bg1">
                    <a:lumMod val="95000"/>
                  </a:schemeClr>
                </a:solidFill>
              </a:rPr>
              <a:t>UNA ESPECIE DE CONTRATO A HONORARIOS</a:t>
            </a:r>
            <a:endParaRPr lang="es-CL" dirty="0">
              <a:solidFill>
                <a:schemeClr val="bg1">
                  <a:lumMod val="95000"/>
                </a:schemeClr>
              </a:solidFill>
            </a:endParaRPr>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CL" dirty="0"/>
          </a:p>
        </p:txBody>
      </p:sp>
      <p:sp>
        <p:nvSpPr>
          <p:cNvPr id="5" name="Marcador de texto 4"/>
          <p:cNvSpPr>
            <a:spLocks noGrp="1"/>
          </p:cNvSpPr>
          <p:nvPr>
            <p:ph type="body" sz="quarter" idx="13"/>
          </p:nvPr>
        </p:nvSpPr>
        <p:spPr/>
        <p:txBody>
          <a:bodyPr/>
          <a:lstStyle/>
          <a:p>
            <a:r>
              <a:rPr lang="es-ES" dirty="0"/>
              <a:t>Subdivisión Jurídica</a:t>
            </a:r>
          </a:p>
          <a:p>
            <a:endParaRPr lang="es-CL" dirty="0"/>
          </a:p>
        </p:txBody>
      </p:sp>
    </p:spTree>
    <p:extLst>
      <p:ext uri="{BB962C8B-B14F-4D97-AF65-F5344CB8AC3E}">
        <p14:creationId xmlns:p14="http://schemas.microsoft.com/office/powerpoint/2010/main" val="3094105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57202" y="1883230"/>
            <a:ext cx="8358717" cy="4159881"/>
          </a:xfrm>
        </p:spPr>
        <p:txBody>
          <a:bodyPr>
            <a:normAutofit/>
          </a:bodyPr>
          <a:lstStyle/>
          <a:p>
            <a:pPr marL="342900" indent="-342900" algn="just">
              <a:buFont typeface="Arial" panose="020B0604020202020204" pitchFamily="34" charset="0"/>
              <a:buChar char="•"/>
            </a:pPr>
            <a:endParaRPr lang="es-CL" sz="2600" dirty="0"/>
          </a:p>
          <a:p>
            <a:pPr marL="514350" indent="-514350" algn="just">
              <a:buFont typeface="+mj-lt"/>
              <a:buAutoNum type="arabicPeriod" startAt="3"/>
            </a:pPr>
            <a:r>
              <a:rPr lang="es-CL" sz="2600" dirty="0"/>
              <a:t>Que se encuentren directamente asociadas al desarrollo de programas comunitarios en beneficio de la </a:t>
            </a:r>
            <a:r>
              <a:rPr lang="es-CL" sz="2600" dirty="0" smtClean="0"/>
              <a:t>comunidad.</a:t>
            </a:r>
          </a:p>
          <a:p>
            <a:pPr marL="514350" indent="-514350" algn="just">
              <a:buFont typeface="+mj-lt"/>
              <a:buAutoNum type="arabicPeriod" startAt="3"/>
            </a:pPr>
            <a:endParaRPr lang="es-CL" sz="2600" dirty="0"/>
          </a:p>
          <a:p>
            <a:pPr marL="514350" indent="-514350" algn="just">
              <a:buFont typeface="+mj-lt"/>
              <a:buAutoNum type="arabicPeriod" startAt="3"/>
            </a:pPr>
            <a:r>
              <a:rPr lang="es-CL" sz="2600" dirty="0" smtClean="0"/>
              <a:t>En </a:t>
            </a:r>
            <a:r>
              <a:rPr lang="es-CL" sz="2600" dirty="0"/>
              <a:t>materias de carácter social, cultural, de rehabilitación o para enfrentar situaciones de emergencia.</a:t>
            </a:r>
          </a:p>
          <a:p>
            <a:pPr algn="just"/>
            <a:endParaRPr lang="es-CL" sz="2600" dirty="0"/>
          </a:p>
          <a:p>
            <a:pPr algn="just"/>
            <a:endParaRPr lang="es-CL" sz="2600" dirty="0"/>
          </a:p>
          <a:p>
            <a:pPr algn="just"/>
            <a:endParaRPr lang="es-CL" sz="2600" dirty="0"/>
          </a:p>
        </p:txBody>
      </p:sp>
      <p:sp>
        <p:nvSpPr>
          <p:cNvPr id="3" name="Título 2"/>
          <p:cNvSpPr>
            <a:spLocks noGrp="1"/>
          </p:cNvSpPr>
          <p:nvPr>
            <p:ph type="title"/>
          </p:nvPr>
        </p:nvSpPr>
        <p:spPr>
          <a:xfrm>
            <a:off x="182880" y="274638"/>
            <a:ext cx="7200900" cy="614362"/>
          </a:xfrm>
        </p:spPr>
        <p:txBody>
          <a:bodyPr>
            <a:normAutofit fontScale="90000"/>
          </a:bodyPr>
          <a:lstStyle/>
          <a:p>
            <a:pPr algn="just"/>
            <a:r>
              <a:rPr lang="es-CL" dirty="0" smtClean="0"/>
              <a:t>21.04.004: </a:t>
            </a:r>
            <a:r>
              <a:rPr lang="es-CL" dirty="0" smtClean="0">
                <a:solidFill>
                  <a:schemeClr val="bg1">
                    <a:lumMod val="95000"/>
                  </a:schemeClr>
                </a:solidFill>
              </a:rPr>
              <a:t>UNA ESPECIE DE CONTRATO A HONORARIOS</a:t>
            </a:r>
            <a:endParaRPr lang="es-CL" dirty="0">
              <a:solidFill>
                <a:schemeClr val="bg1">
                  <a:lumMod val="95000"/>
                </a:schemeClr>
              </a:solidFill>
            </a:endParaRPr>
          </a:p>
        </p:txBody>
      </p:sp>
      <p:sp>
        <p:nvSpPr>
          <p:cNvPr id="4" name="Marcador de texto 3"/>
          <p:cNvSpPr>
            <a:spLocks noGrp="1"/>
          </p:cNvSpPr>
          <p:nvPr>
            <p:ph type="body" sz="quarter" idx="12"/>
          </p:nvPr>
        </p:nvSpPr>
        <p:spPr/>
        <p:txBody>
          <a:bodyPr>
            <a:normAutofit fontScale="92500" lnSpcReduction="10000"/>
          </a:bodyPr>
          <a:lstStyle/>
          <a:p>
            <a:r>
              <a:rPr lang="es-ES" dirty="0"/>
              <a:t>División de Municipalidades</a:t>
            </a:r>
          </a:p>
          <a:p>
            <a:endParaRPr lang="es-CL" dirty="0"/>
          </a:p>
        </p:txBody>
      </p:sp>
      <p:sp>
        <p:nvSpPr>
          <p:cNvPr id="5" name="Marcador de texto 4"/>
          <p:cNvSpPr>
            <a:spLocks noGrp="1"/>
          </p:cNvSpPr>
          <p:nvPr>
            <p:ph type="body" sz="quarter" idx="13"/>
          </p:nvPr>
        </p:nvSpPr>
        <p:spPr/>
        <p:txBody>
          <a:bodyPr/>
          <a:lstStyle/>
          <a:p>
            <a:r>
              <a:rPr lang="es-ES" dirty="0"/>
              <a:t>Subdivisión Jurídica</a:t>
            </a:r>
          </a:p>
          <a:p>
            <a:endParaRPr lang="es-CL" dirty="0"/>
          </a:p>
        </p:txBody>
      </p:sp>
    </p:spTree>
    <p:extLst>
      <p:ext uri="{BB962C8B-B14F-4D97-AF65-F5344CB8AC3E}">
        <p14:creationId xmlns:p14="http://schemas.microsoft.com/office/powerpoint/2010/main" val="3772146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CG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TemaCGR.thmx</Template>
  <TotalTime>4880</TotalTime>
  <Words>2193</Words>
  <Application>Microsoft Office PowerPoint</Application>
  <PresentationFormat>Presentación en pantalla (4:3)</PresentationFormat>
  <Paragraphs>322</Paragraphs>
  <Slides>34</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34</vt:i4>
      </vt:variant>
    </vt:vector>
  </HeadingPairs>
  <TitlesOfParts>
    <vt:vector size="40" baseType="lpstr">
      <vt:lpstr>Arial</vt:lpstr>
      <vt:lpstr>Calibri</vt:lpstr>
      <vt:lpstr>Helvetica</vt:lpstr>
      <vt:lpstr>Wingdings</vt:lpstr>
      <vt:lpstr>TemaCGR</vt:lpstr>
      <vt:lpstr>Diseño personalizado</vt:lpstr>
      <vt:lpstr>CONTRACIONES A HONORARIOS PARA LA PRESTACIÓN DE SERVICIOS EN PROGRAMAS COMUNITARIOS  (215.21.04.004)  </vt:lpstr>
      <vt:lpstr>Presentación de PowerPoint</vt:lpstr>
      <vt:lpstr>ANTECEDENTES DEL DICTAMEN N° 33.701, DE 2014</vt:lpstr>
      <vt:lpstr>ANTECEDENTES DEL DICTAMEN N° 33.701, DE 2014</vt:lpstr>
      <vt:lpstr>ANTECEDENTES DEL DICTAMEN N° 33.701, DE 2014</vt:lpstr>
      <vt:lpstr>MARCO NORMATIVO DE SU ELABORACIÓN.</vt:lpstr>
      <vt:lpstr>PRESTACIONES DE SERVICIOS EN PROGRAMAS COMUNITARIOS.</vt:lpstr>
      <vt:lpstr>21.04.004: UNA ESPECIE DE CONTRATO A HONORARIOS</vt:lpstr>
      <vt:lpstr>21.04.004: UNA ESPECIE DE CONTRATO A HONORARIOS</vt:lpstr>
      <vt:lpstr>EMISIÓN DEL DICTAMEN N° 33.701, DE 14 DE MAYO DE 2014</vt:lpstr>
      <vt:lpstr>EMISIÓN DEL DICTAMEN N° 33.701, DE 14 DE MAYO DE 2014</vt:lpstr>
      <vt:lpstr>Presentación de PowerPoint</vt:lpstr>
      <vt:lpstr>Falta de formalización de programas comunitarios</vt:lpstr>
      <vt:lpstr>Falta de envío de antecedentes a registro</vt:lpstr>
      <vt:lpstr>Omisión de registro en SIAPER</vt:lpstr>
      <vt:lpstr>Error de Imputación Contable</vt:lpstr>
      <vt:lpstr>Validación de programas comunitarios.</vt:lpstr>
      <vt:lpstr>Validación de contrataciones a honorarios</vt:lpstr>
      <vt:lpstr>Validación de contrataciones a honorarios </vt:lpstr>
      <vt:lpstr>Validación de contrataciones a honorarios</vt:lpstr>
      <vt:lpstr>Gastos Improcedentes</vt:lpstr>
      <vt:lpstr>Presentación de PowerPoint</vt:lpstr>
      <vt:lpstr>Falta de especificidad de labores encomendadas</vt:lpstr>
      <vt:lpstr>Beneficios no pactados en sus contratos</vt:lpstr>
      <vt:lpstr>Beneficios no pactados en sus contratos</vt:lpstr>
      <vt:lpstr>Incompatibilidad horaria – funcionarios municipales</vt:lpstr>
      <vt:lpstr>Verificación de Actos Administrativos</vt:lpstr>
      <vt:lpstr>Inhabilidades</vt:lpstr>
      <vt:lpstr>Inhabilidades</vt:lpstr>
      <vt:lpstr>Inhabilidades</vt:lpstr>
      <vt:lpstr>Gastos Insuficientemente acreditados</vt:lpstr>
      <vt:lpstr>Gastos Insuficientemente acreditados</vt:lpstr>
      <vt:lpstr>Error de Imputación Contable</vt:lpstr>
      <vt:lpstr>Presentación de PowerPoint</vt:lpstr>
    </vt:vector>
  </TitlesOfParts>
  <Company>CGR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Silva E</dc:creator>
  <cp:lastModifiedBy>JEAN PIERRE LOPEPE UHART</cp:lastModifiedBy>
  <cp:revision>233</cp:revision>
  <cp:lastPrinted>2015-09-23T17:35:50Z</cp:lastPrinted>
  <dcterms:created xsi:type="dcterms:W3CDTF">2014-08-18T19:08:29Z</dcterms:created>
  <dcterms:modified xsi:type="dcterms:W3CDTF">2015-09-29T13:37:42Z</dcterms:modified>
</cp:coreProperties>
</file>