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56" r:id="rId2"/>
  </p:sldMasterIdLst>
  <p:notesMasterIdLst>
    <p:notesMasterId r:id="rId51"/>
  </p:notesMasterIdLst>
  <p:sldIdLst>
    <p:sldId id="256" r:id="rId3"/>
    <p:sldId id="294" r:id="rId4"/>
    <p:sldId id="257" r:id="rId5"/>
    <p:sldId id="272" r:id="rId6"/>
    <p:sldId id="274" r:id="rId7"/>
    <p:sldId id="276" r:id="rId8"/>
    <p:sldId id="277" r:id="rId9"/>
    <p:sldId id="275" r:id="rId10"/>
    <p:sldId id="278" r:id="rId11"/>
    <p:sldId id="273" r:id="rId12"/>
    <p:sldId id="284" r:id="rId13"/>
    <p:sldId id="279" r:id="rId14"/>
    <p:sldId id="280" r:id="rId15"/>
    <p:sldId id="282" r:id="rId16"/>
    <p:sldId id="285" r:id="rId17"/>
    <p:sldId id="286" r:id="rId18"/>
    <p:sldId id="266" r:id="rId19"/>
    <p:sldId id="292" r:id="rId20"/>
    <p:sldId id="290" r:id="rId21"/>
    <p:sldId id="291" r:id="rId22"/>
    <p:sldId id="293" r:id="rId23"/>
    <p:sldId id="289" r:id="rId24"/>
    <p:sldId id="287" r:id="rId25"/>
    <p:sldId id="288" r:id="rId26"/>
    <p:sldId id="296" r:id="rId27"/>
    <p:sldId id="297" r:id="rId28"/>
    <p:sldId id="298" r:id="rId29"/>
    <p:sldId id="299" r:id="rId30"/>
    <p:sldId id="300" r:id="rId31"/>
    <p:sldId id="301" r:id="rId32"/>
    <p:sldId id="302" r:id="rId33"/>
    <p:sldId id="303" r:id="rId34"/>
    <p:sldId id="304" r:id="rId35"/>
    <p:sldId id="305" r:id="rId36"/>
    <p:sldId id="306" r:id="rId37"/>
    <p:sldId id="307" r:id="rId38"/>
    <p:sldId id="308" r:id="rId39"/>
    <p:sldId id="309" r:id="rId40"/>
    <p:sldId id="310" r:id="rId41"/>
    <p:sldId id="311" r:id="rId42"/>
    <p:sldId id="312" r:id="rId43"/>
    <p:sldId id="313" r:id="rId44"/>
    <p:sldId id="314" r:id="rId45"/>
    <p:sldId id="315" r:id="rId46"/>
    <p:sldId id="316" r:id="rId47"/>
    <p:sldId id="317" r:id="rId48"/>
    <p:sldId id="318" r:id="rId49"/>
    <p:sldId id="259" r:id="rId50"/>
  </p:sldIdLst>
  <p:sldSz cx="9144000" cy="6858000" type="screen4x3"/>
  <p:notesSz cx="6858000" cy="9144000"/>
  <p:defaultText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3" autoAdjust="0"/>
    <p:restoredTop sz="94671" autoAdjust="0"/>
  </p:normalViewPr>
  <p:slideViewPr>
    <p:cSldViewPr snapToGrid="0" snapToObjects="1">
      <p:cViewPr varScale="1">
        <p:scale>
          <a:sx n="87" d="100"/>
          <a:sy n="87" d="100"/>
        </p:scale>
        <p:origin x="1464"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8" Type="http://schemas.openxmlformats.org/officeDocument/2006/relationships/slide" Target="slides/slide6.xml"/><Relationship Id="rId51" Type="http://schemas.openxmlformats.org/officeDocument/2006/relationships/notesMaster" Target="notesMasters/notesMaster1.xml"/><Relationship Id="rId3" Type="http://schemas.openxmlformats.org/officeDocument/2006/relationships/slide" Target="slides/slide1.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1702352-ED18-4F09-8DEB-858E816306FA}" type="doc">
      <dgm:prSet loTypeId="urn:microsoft.com/office/officeart/2005/8/layout/venn3" loCatId="relationship" qsTypeId="urn:microsoft.com/office/officeart/2005/8/quickstyle/simple2" qsCatId="simple" csTypeId="urn:microsoft.com/office/officeart/2005/8/colors/colorful5" csCatId="colorful" phldr="1"/>
      <dgm:spPr/>
    </dgm:pt>
    <dgm:pt modelId="{7B0B813F-D259-46F3-83E6-90539A250A42}">
      <dgm:prSet phldrT="[Texto]" custT="1"/>
      <dgm:spPr/>
      <dgm:t>
        <a:bodyPr/>
        <a:lstStyle/>
        <a:p>
          <a:r>
            <a:rPr lang="es-CL" sz="1600" dirty="0" smtClean="0">
              <a:latin typeface="Arial" panose="020B0604020202020204" pitchFamily="34" charset="0"/>
              <a:cs typeface="Arial" panose="020B0604020202020204" pitchFamily="34" charset="0"/>
            </a:rPr>
            <a:t>Alcalde</a:t>
          </a:r>
          <a:endParaRPr lang="es-CL" sz="1600" dirty="0">
            <a:latin typeface="Arial" panose="020B0604020202020204" pitchFamily="34" charset="0"/>
            <a:cs typeface="Arial" panose="020B0604020202020204" pitchFamily="34" charset="0"/>
          </a:endParaRPr>
        </a:p>
      </dgm:t>
    </dgm:pt>
    <dgm:pt modelId="{0387F5AB-86CC-44B2-B675-E18F45447F45}" type="parTrans" cxnId="{9FEF0A92-D8F4-4A69-BEA2-CB7F0501C46F}">
      <dgm:prSet/>
      <dgm:spPr/>
      <dgm:t>
        <a:bodyPr/>
        <a:lstStyle/>
        <a:p>
          <a:endParaRPr lang="es-CL"/>
        </a:p>
      </dgm:t>
    </dgm:pt>
    <dgm:pt modelId="{09FE63A7-C85F-40DB-A761-ACAA4B52689C}" type="sibTrans" cxnId="{9FEF0A92-D8F4-4A69-BEA2-CB7F0501C46F}">
      <dgm:prSet/>
      <dgm:spPr/>
      <dgm:t>
        <a:bodyPr/>
        <a:lstStyle/>
        <a:p>
          <a:endParaRPr lang="es-CL"/>
        </a:p>
      </dgm:t>
    </dgm:pt>
    <dgm:pt modelId="{9A0DFC95-3FF0-4C43-98C8-BCCD4D662625}">
      <dgm:prSet phldrT="[Texto]" custT="1"/>
      <dgm:spPr/>
      <dgm:t>
        <a:bodyPr/>
        <a:lstStyle/>
        <a:p>
          <a:r>
            <a:rPr lang="es-CL" sz="1600" dirty="0" smtClean="0">
              <a:latin typeface="Arial" panose="020B0604020202020204" pitchFamily="34" charset="0"/>
              <a:cs typeface="Arial" panose="020B0604020202020204" pitchFamily="34" charset="0"/>
            </a:rPr>
            <a:t>Dirección de Administración y Finanzas</a:t>
          </a:r>
          <a:endParaRPr lang="es-CL" sz="1600" dirty="0">
            <a:latin typeface="Arial" panose="020B0604020202020204" pitchFamily="34" charset="0"/>
            <a:cs typeface="Arial" panose="020B0604020202020204" pitchFamily="34" charset="0"/>
          </a:endParaRPr>
        </a:p>
      </dgm:t>
    </dgm:pt>
    <dgm:pt modelId="{784E4297-70C3-4516-B0CB-6042A4889EEC}" type="parTrans" cxnId="{BA38A652-FF84-42AB-9184-2B9E7BAE06A1}">
      <dgm:prSet/>
      <dgm:spPr/>
      <dgm:t>
        <a:bodyPr/>
        <a:lstStyle/>
        <a:p>
          <a:endParaRPr lang="es-CL"/>
        </a:p>
      </dgm:t>
    </dgm:pt>
    <dgm:pt modelId="{14CD1340-DFA0-4115-A3C9-9BA7B3EFA615}" type="sibTrans" cxnId="{BA38A652-FF84-42AB-9184-2B9E7BAE06A1}">
      <dgm:prSet/>
      <dgm:spPr/>
      <dgm:t>
        <a:bodyPr/>
        <a:lstStyle/>
        <a:p>
          <a:endParaRPr lang="es-CL"/>
        </a:p>
      </dgm:t>
    </dgm:pt>
    <dgm:pt modelId="{5443012B-04FA-4C41-B10B-64CE27A5E3C7}">
      <dgm:prSet phldrT="[Texto]" custT="1"/>
      <dgm:spPr/>
      <dgm:t>
        <a:bodyPr/>
        <a:lstStyle/>
        <a:p>
          <a:r>
            <a:rPr lang="es-CL" sz="1600" dirty="0" smtClean="0">
              <a:latin typeface="Arial" panose="020B0604020202020204" pitchFamily="34" charset="0"/>
              <a:cs typeface="Arial" panose="020B0604020202020204" pitchFamily="34" charset="0"/>
            </a:rPr>
            <a:t>Dirección de Control</a:t>
          </a:r>
          <a:endParaRPr lang="es-CL" sz="1600" dirty="0">
            <a:latin typeface="Arial" panose="020B0604020202020204" pitchFamily="34" charset="0"/>
            <a:cs typeface="Arial" panose="020B0604020202020204" pitchFamily="34" charset="0"/>
          </a:endParaRPr>
        </a:p>
      </dgm:t>
    </dgm:pt>
    <dgm:pt modelId="{3CEF158C-0238-4344-AC26-06361A3B7CDE}" type="parTrans" cxnId="{4FFAE581-8CAD-4395-89C1-E0BF7FC91FCF}">
      <dgm:prSet/>
      <dgm:spPr/>
      <dgm:t>
        <a:bodyPr/>
        <a:lstStyle/>
        <a:p>
          <a:endParaRPr lang="es-CL"/>
        </a:p>
      </dgm:t>
    </dgm:pt>
    <dgm:pt modelId="{52D6CC00-1D30-466B-8EA8-CD2F2CC0BF50}" type="sibTrans" cxnId="{4FFAE581-8CAD-4395-89C1-E0BF7FC91FCF}">
      <dgm:prSet/>
      <dgm:spPr/>
      <dgm:t>
        <a:bodyPr/>
        <a:lstStyle/>
        <a:p>
          <a:endParaRPr lang="es-CL"/>
        </a:p>
      </dgm:t>
    </dgm:pt>
    <dgm:pt modelId="{F48720D9-216F-4334-88EE-5C990A0CD865}">
      <dgm:prSet phldrT="[Texto]" custT="1"/>
      <dgm:spPr/>
      <dgm:t>
        <a:bodyPr/>
        <a:lstStyle/>
        <a:p>
          <a:r>
            <a:rPr lang="es-CL" sz="1600" dirty="0" smtClean="0">
              <a:latin typeface="Arial" panose="020B0604020202020204" pitchFamily="34" charset="0"/>
              <a:cs typeface="Arial" panose="020B0604020202020204" pitchFamily="34" charset="0"/>
            </a:rPr>
            <a:t>Concejo Municipal</a:t>
          </a:r>
        </a:p>
      </dgm:t>
    </dgm:pt>
    <dgm:pt modelId="{1B6D23A3-91BE-495F-8DEF-6F1D80A426DD}" type="parTrans" cxnId="{CE74AB0C-BED6-421E-A3E7-ED891BB980EE}">
      <dgm:prSet/>
      <dgm:spPr/>
      <dgm:t>
        <a:bodyPr/>
        <a:lstStyle/>
        <a:p>
          <a:endParaRPr lang="es-CL"/>
        </a:p>
      </dgm:t>
    </dgm:pt>
    <dgm:pt modelId="{251C96FC-12FB-4771-8435-7B6BDC89A27C}" type="sibTrans" cxnId="{CE74AB0C-BED6-421E-A3E7-ED891BB980EE}">
      <dgm:prSet/>
      <dgm:spPr/>
      <dgm:t>
        <a:bodyPr/>
        <a:lstStyle/>
        <a:p>
          <a:endParaRPr lang="es-CL"/>
        </a:p>
      </dgm:t>
    </dgm:pt>
    <dgm:pt modelId="{71144191-B4F5-4B10-95A7-EA28240B432C}">
      <dgm:prSet phldrT="[Texto]" custT="1"/>
      <dgm:spPr/>
      <dgm:t>
        <a:bodyPr/>
        <a:lstStyle/>
        <a:p>
          <a:r>
            <a:rPr lang="es-CL" sz="1600" dirty="0" smtClean="0">
              <a:latin typeface="Arial" panose="020B0604020202020204" pitchFamily="34" charset="0"/>
              <a:cs typeface="Arial" panose="020B0604020202020204" pitchFamily="34" charset="0"/>
            </a:rPr>
            <a:t>Artículos 65 y 81 Ley N° 18.695</a:t>
          </a:r>
          <a:endParaRPr lang="es-CL" sz="1600" dirty="0">
            <a:latin typeface="Arial" panose="020B0604020202020204" pitchFamily="34" charset="0"/>
            <a:cs typeface="Arial" panose="020B0604020202020204" pitchFamily="34" charset="0"/>
          </a:endParaRPr>
        </a:p>
      </dgm:t>
    </dgm:pt>
    <dgm:pt modelId="{7763305C-38EC-4A9F-9483-CFFBB85DE82C}" type="parTrans" cxnId="{3F4CB9A6-39E3-4F77-B0EC-53464087C164}">
      <dgm:prSet/>
      <dgm:spPr/>
      <dgm:t>
        <a:bodyPr/>
        <a:lstStyle/>
        <a:p>
          <a:endParaRPr lang="es-CL"/>
        </a:p>
      </dgm:t>
    </dgm:pt>
    <dgm:pt modelId="{B783FBEA-1F62-4468-ABFC-C8A990D95B11}" type="sibTrans" cxnId="{3F4CB9A6-39E3-4F77-B0EC-53464087C164}">
      <dgm:prSet/>
      <dgm:spPr/>
      <dgm:t>
        <a:bodyPr/>
        <a:lstStyle/>
        <a:p>
          <a:endParaRPr lang="es-CL"/>
        </a:p>
      </dgm:t>
    </dgm:pt>
    <dgm:pt modelId="{4AAE9932-4740-4CC8-8A36-197AC8C4C111}">
      <dgm:prSet phldrT="[Texto]" custT="1"/>
      <dgm:spPr/>
      <dgm:t>
        <a:bodyPr/>
        <a:lstStyle/>
        <a:p>
          <a:r>
            <a:rPr lang="es-CL" sz="1600" dirty="0" smtClean="0">
              <a:latin typeface="Arial" panose="020B0604020202020204" pitchFamily="34" charset="0"/>
              <a:cs typeface="Arial" panose="020B0604020202020204" pitchFamily="34" charset="0"/>
            </a:rPr>
            <a:t>Artículo 56, 63 letra e) y 65 Ley N° 18.695</a:t>
          </a:r>
          <a:endParaRPr lang="es-CL" sz="1600" dirty="0">
            <a:latin typeface="Arial" panose="020B0604020202020204" pitchFamily="34" charset="0"/>
            <a:cs typeface="Arial" panose="020B0604020202020204" pitchFamily="34" charset="0"/>
          </a:endParaRPr>
        </a:p>
      </dgm:t>
    </dgm:pt>
    <dgm:pt modelId="{7C0CC3DB-1503-4441-9AA7-94ECA678E296}" type="parTrans" cxnId="{4BE717D5-1738-4016-82DB-35C0C51DABDD}">
      <dgm:prSet/>
      <dgm:spPr/>
      <dgm:t>
        <a:bodyPr/>
        <a:lstStyle/>
        <a:p>
          <a:endParaRPr lang="es-CL"/>
        </a:p>
      </dgm:t>
    </dgm:pt>
    <dgm:pt modelId="{1DC713E3-EC20-4670-B0BD-7861D8991B52}" type="sibTrans" cxnId="{4BE717D5-1738-4016-82DB-35C0C51DABDD}">
      <dgm:prSet/>
      <dgm:spPr/>
      <dgm:t>
        <a:bodyPr/>
        <a:lstStyle/>
        <a:p>
          <a:endParaRPr lang="es-CL"/>
        </a:p>
      </dgm:t>
    </dgm:pt>
    <dgm:pt modelId="{CA43E309-3FEA-4148-B6A9-7E8D6B9BBAF9}">
      <dgm:prSet phldrT="[Texto]" custT="1"/>
      <dgm:spPr/>
      <dgm:t>
        <a:bodyPr/>
        <a:lstStyle/>
        <a:p>
          <a:r>
            <a:rPr lang="es-CL" sz="1600" dirty="0" smtClean="0">
              <a:latin typeface="Arial" panose="020B0604020202020204" pitchFamily="34" charset="0"/>
              <a:cs typeface="Arial" panose="020B0604020202020204" pitchFamily="34" charset="0"/>
            </a:rPr>
            <a:t>Artículo 27, letra b) Ley N° 18.695</a:t>
          </a:r>
          <a:endParaRPr lang="es-CL" sz="1600" dirty="0">
            <a:latin typeface="Arial" panose="020B0604020202020204" pitchFamily="34" charset="0"/>
            <a:cs typeface="Arial" panose="020B0604020202020204" pitchFamily="34" charset="0"/>
          </a:endParaRPr>
        </a:p>
      </dgm:t>
    </dgm:pt>
    <dgm:pt modelId="{5AE66646-E8C3-4BAD-B4E3-9595D523BDE6}" type="parTrans" cxnId="{527071C3-D0CB-4CA6-AC87-D59AF80DA975}">
      <dgm:prSet/>
      <dgm:spPr/>
      <dgm:t>
        <a:bodyPr/>
        <a:lstStyle/>
        <a:p>
          <a:endParaRPr lang="es-CL"/>
        </a:p>
      </dgm:t>
    </dgm:pt>
    <dgm:pt modelId="{10507081-7425-4FBC-847B-B8895E9F55A3}" type="sibTrans" cxnId="{527071C3-D0CB-4CA6-AC87-D59AF80DA975}">
      <dgm:prSet/>
      <dgm:spPr/>
      <dgm:t>
        <a:bodyPr/>
        <a:lstStyle/>
        <a:p>
          <a:endParaRPr lang="es-CL"/>
        </a:p>
      </dgm:t>
    </dgm:pt>
    <dgm:pt modelId="{0DF6AF97-2C1E-4452-8243-4685A468913A}">
      <dgm:prSet phldrT="[Texto]" custT="1"/>
      <dgm:spPr/>
      <dgm:t>
        <a:bodyPr/>
        <a:lstStyle/>
        <a:p>
          <a:r>
            <a:rPr lang="es-CL" sz="1600" dirty="0" smtClean="0">
              <a:latin typeface="Arial" panose="020B0604020202020204" pitchFamily="34" charset="0"/>
              <a:cs typeface="Arial" panose="020B0604020202020204" pitchFamily="34" charset="0"/>
            </a:rPr>
            <a:t>Artículo 29, Ley N° 18.695</a:t>
          </a:r>
          <a:endParaRPr lang="es-CL" sz="1600" dirty="0">
            <a:latin typeface="Arial" panose="020B0604020202020204" pitchFamily="34" charset="0"/>
            <a:cs typeface="Arial" panose="020B0604020202020204" pitchFamily="34" charset="0"/>
          </a:endParaRPr>
        </a:p>
      </dgm:t>
    </dgm:pt>
    <dgm:pt modelId="{4C7D6CC8-90A7-499E-BE3A-40CB025090B9}" type="parTrans" cxnId="{1E33AF30-25F4-4E4D-898F-9FBF6D108B8D}">
      <dgm:prSet/>
      <dgm:spPr/>
      <dgm:t>
        <a:bodyPr/>
        <a:lstStyle/>
        <a:p>
          <a:endParaRPr lang="es-CL"/>
        </a:p>
      </dgm:t>
    </dgm:pt>
    <dgm:pt modelId="{B173F050-2D16-4D3D-A631-97878EDA135B}" type="sibTrans" cxnId="{1E33AF30-25F4-4E4D-898F-9FBF6D108B8D}">
      <dgm:prSet/>
      <dgm:spPr/>
      <dgm:t>
        <a:bodyPr/>
        <a:lstStyle/>
        <a:p>
          <a:endParaRPr lang="es-CL"/>
        </a:p>
      </dgm:t>
    </dgm:pt>
    <dgm:pt modelId="{3B670B5C-CB28-4993-A062-FC548E3C2884}">
      <dgm:prSet phldrT="[Texto]" custT="1"/>
      <dgm:spPr/>
      <dgm:t>
        <a:bodyPr/>
        <a:lstStyle/>
        <a:p>
          <a:r>
            <a:rPr lang="es-CL" sz="1600" dirty="0" smtClean="0">
              <a:latin typeface="Arial" panose="020B0604020202020204" pitchFamily="34" charset="0"/>
              <a:cs typeface="Arial" panose="020B0604020202020204" pitchFamily="34" charset="0"/>
            </a:rPr>
            <a:t>Secretaría Comunal de Planificación</a:t>
          </a:r>
          <a:endParaRPr lang="es-CL" sz="1600" dirty="0">
            <a:latin typeface="Arial" panose="020B0604020202020204" pitchFamily="34" charset="0"/>
            <a:cs typeface="Arial" panose="020B0604020202020204" pitchFamily="34" charset="0"/>
          </a:endParaRPr>
        </a:p>
      </dgm:t>
    </dgm:pt>
    <dgm:pt modelId="{C4B91E02-1D25-4227-AC31-35594658492F}" type="parTrans" cxnId="{72477289-C3B8-4CD9-86B4-31DFBB59FCFD}">
      <dgm:prSet/>
      <dgm:spPr/>
      <dgm:t>
        <a:bodyPr/>
        <a:lstStyle/>
        <a:p>
          <a:endParaRPr lang="es-CL"/>
        </a:p>
      </dgm:t>
    </dgm:pt>
    <dgm:pt modelId="{0E3968F8-D4AA-4804-B45D-E172784DD2D1}" type="sibTrans" cxnId="{72477289-C3B8-4CD9-86B4-31DFBB59FCFD}">
      <dgm:prSet/>
      <dgm:spPr/>
      <dgm:t>
        <a:bodyPr/>
        <a:lstStyle/>
        <a:p>
          <a:endParaRPr lang="es-CL"/>
        </a:p>
      </dgm:t>
    </dgm:pt>
    <dgm:pt modelId="{733BDBE3-0281-4DF1-91CC-7AE925E74F5C}">
      <dgm:prSet phldrT="[Texto]" custT="1"/>
      <dgm:spPr/>
      <dgm:t>
        <a:bodyPr/>
        <a:lstStyle/>
        <a:p>
          <a:r>
            <a:rPr lang="es-CL" sz="1600" dirty="0" smtClean="0">
              <a:latin typeface="Arial" panose="020B0604020202020204" pitchFamily="34" charset="0"/>
              <a:cs typeface="Arial" panose="020B0604020202020204" pitchFamily="34" charset="0"/>
            </a:rPr>
            <a:t>Artículo 21, letras b) y c), de Ley N° 18.695</a:t>
          </a:r>
          <a:endParaRPr lang="es-CL" sz="1600" dirty="0"/>
        </a:p>
      </dgm:t>
    </dgm:pt>
    <dgm:pt modelId="{FD62F314-562B-4315-ACDD-2BD70FB32FAA}" type="parTrans" cxnId="{74E2118C-8D5B-4CDF-84B7-5FBDAA6A5965}">
      <dgm:prSet/>
      <dgm:spPr/>
      <dgm:t>
        <a:bodyPr/>
        <a:lstStyle/>
        <a:p>
          <a:endParaRPr lang="es-CL"/>
        </a:p>
      </dgm:t>
    </dgm:pt>
    <dgm:pt modelId="{11A9DDDC-2CD1-44DF-B6D1-BBCBB9334094}" type="sibTrans" cxnId="{74E2118C-8D5B-4CDF-84B7-5FBDAA6A5965}">
      <dgm:prSet/>
      <dgm:spPr/>
      <dgm:t>
        <a:bodyPr/>
        <a:lstStyle/>
        <a:p>
          <a:endParaRPr lang="es-CL"/>
        </a:p>
      </dgm:t>
    </dgm:pt>
    <dgm:pt modelId="{D4C4087B-A062-487C-9AA8-260410289AF5}" type="pres">
      <dgm:prSet presAssocID="{31702352-ED18-4F09-8DEB-858E816306FA}" presName="Name0" presStyleCnt="0">
        <dgm:presLayoutVars>
          <dgm:dir/>
          <dgm:resizeHandles val="exact"/>
        </dgm:presLayoutVars>
      </dgm:prSet>
      <dgm:spPr/>
    </dgm:pt>
    <dgm:pt modelId="{03DA0C7B-6312-4F84-A923-0A7E905A1DF0}" type="pres">
      <dgm:prSet presAssocID="{F48720D9-216F-4334-88EE-5C990A0CD865}" presName="Name5" presStyleLbl="vennNode1" presStyleIdx="0" presStyleCnt="5">
        <dgm:presLayoutVars>
          <dgm:bulletEnabled val="1"/>
        </dgm:presLayoutVars>
      </dgm:prSet>
      <dgm:spPr/>
      <dgm:t>
        <a:bodyPr/>
        <a:lstStyle/>
        <a:p>
          <a:endParaRPr lang="es-CL"/>
        </a:p>
      </dgm:t>
    </dgm:pt>
    <dgm:pt modelId="{9F32FC6F-A957-432B-A53E-4B75602E7852}" type="pres">
      <dgm:prSet presAssocID="{251C96FC-12FB-4771-8435-7B6BDC89A27C}" presName="space" presStyleCnt="0"/>
      <dgm:spPr/>
    </dgm:pt>
    <dgm:pt modelId="{5DF523B4-FE8D-4796-9618-AE6C3402147D}" type="pres">
      <dgm:prSet presAssocID="{7B0B813F-D259-46F3-83E6-90539A250A42}" presName="Name5" presStyleLbl="vennNode1" presStyleIdx="1" presStyleCnt="5">
        <dgm:presLayoutVars>
          <dgm:bulletEnabled val="1"/>
        </dgm:presLayoutVars>
      </dgm:prSet>
      <dgm:spPr/>
      <dgm:t>
        <a:bodyPr/>
        <a:lstStyle/>
        <a:p>
          <a:endParaRPr lang="es-CL"/>
        </a:p>
      </dgm:t>
    </dgm:pt>
    <dgm:pt modelId="{1A9ED0CC-C96C-4766-994A-F7C1311BCB22}" type="pres">
      <dgm:prSet presAssocID="{09FE63A7-C85F-40DB-A761-ACAA4B52689C}" presName="space" presStyleCnt="0"/>
      <dgm:spPr/>
    </dgm:pt>
    <dgm:pt modelId="{53073C05-86DE-49F8-BC83-3E15996AF596}" type="pres">
      <dgm:prSet presAssocID="{3B670B5C-CB28-4993-A062-FC548E3C2884}" presName="Name5" presStyleLbl="vennNode1" presStyleIdx="2" presStyleCnt="5">
        <dgm:presLayoutVars>
          <dgm:bulletEnabled val="1"/>
        </dgm:presLayoutVars>
      </dgm:prSet>
      <dgm:spPr/>
      <dgm:t>
        <a:bodyPr/>
        <a:lstStyle/>
        <a:p>
          <a:endParaRPr lang="es-CL"/>
        </a:p>
      </dgm:t>
    </dgm:pt>
    <dgm:pt modelId="{A5301677-AC94-480A-A2E3-6CDE89C52B89}" type="pres">
      <dgm:prSet presAssocID="{0E3968F8-D4AA-4804-B45D-E172784DD2D1}" presName="space" presStyleCnt="0"/>
      <dgm:spPr/>
    </dgm:pt>
    <dgm:pt modelId="{E5FC769F-5CD3-42D5-89DC-25FDABC372CE}" type="pres">
      <dgm:prSet presAssocID="{9A0DFC95-3FF0-4C43-98C8-BCCD4D662625}" presName="Name5" presStyleLbl="vennNode1" presStyleIdx="3" presStyleCnt="5">
        <dgm:presLayoutVars>
          <dgm:bulletEnabled val="1"/>
        </dgm:presLayoutVars>
      </dgm:prSet>
      <dgm:spPr/>
      <dgm:t>
        <a:bodyPr/>
        <a:lstStyle/>
        <a:p>
          <a:endParaRPr lang="es-CL"/>
        </a:p>
      </dgm:t>
    </dgm:pt>
    <dgm:pt modelId="{6EF45EE7-2D47-42AF-A00B-17CE64388522}" type="pres">
      <dgm:prSet presAssocID="{14CD1340-DFA0-4115-A3C9-9BA7B3EFA615}" presName="space" presStyleCnt="0"/>
      <dgm:spPr/>
    </dgm:pt>
    <dgm:pt modelId="{17FD294B-A6B5-4ADB-8691-764BBB9D3E4D}" type="pres">
      <dgm:prSet presAssocID="{5443012B-04FA-4C41-B10B-64CE27A5E3C7}" presName="Name5" presStyleLbl="vennNode1" presStyleIdx="4" presStyleCnt="5">
        <dgm:presLayoutVars>
          <dgm:bulletEnabled val="1"/>
        </dgm:presLayoutVars>
      </dgm:prSet>
      <dgm:spPr/>
      <dgm:t>
        <a:bodyPr/>
        <a:lstStyle/>
        <a:p>
          <a:endParaRPr lang="es-CL"/>
        </a:p>
      </dgm:t>
    </dgm:pt>
  </dgm:ptLst>
  <dgm:cxnLst>
    <dgm:cxn modelId="{1E33AF30-25F4-4E4D-898F-9FBF6D108B8D}" srcId="{5443012B-04FA-4C41-B10B-64CE27A5E3C7}" destId="{0DF6AF97-2C1E-4452-8243-4685A468913A}" srcOrd="0" destOrd="0" parTransId="{4C7D6CC8-90A7-499E-BE3A-40CB025090B9}" sibTransId="{B173F050-2D16-4D3D-A631-97878EDA135B}"/>
    <dgm:cxn modelId="{721F8A7D-C238-416B-BE44-46088233D7EE}" type="presOf" srcId="{4AAE9932-4740-4CC8-8A36-197AC8C4C111}" destId="{5DF523B4-FE8D-4796-9618-AE6C3402147D}" srcOrd="0" destOrd="1" presId="urn:microsoft.com/office/officeart/2005/8/layout/venn3"/>
    <dgm:cxn modelId="{17378671-6809-486C-BBC4-1C2269B1AF48}" type="presOf" srcId="{CA43E309-3FEA-4148-B6A9-7E8D6B9BBAF9}" destId="{E5FC769F-5CD3-42D5-89DC-25FDABC372CE}" srcOrd="0" destOrd="1" presId="urn:microsoft.com/office/officeart/2005/8/layout/venn3"/>
    <dgm:cxn modelId="{5BB5285F-83E1-4D7F-A809-ABC7CDA5852A}" type="presOf" srcId="{0DF6AF97-2C1E-4452-8243-4685A468913A}" destId="{17FD294B-A6B5-4ADB-8691-764BBB9D3E4D}" srcOrd="0" destOrd="1" presId="urn:microsoft.com/office/officeart/2005/8/layout/venn3"/>
    <dgm:cxn modelId="{72477289-C3B8-4CD9-86B4-31DFBB59FCFD}" srcId="{31702352-ED18-4F09-8DEB-858E816306FA}" destId="{3B670B5C-CB28-4993-A062-FC548E3C2884}" srcOrd="2" destOrd="0" parTransId="{C4B91E02-1D25-4227-AC31-35594658492F}" sibTransId="{0E3968F8-D4AA-4804-B45D-E172784DD2D1}"/>
    <dgm:cxn modelId="{73B27398-B712-402F-8501-016EEAA0BC60}" type="presOf" srcId="{F48720D9-216F-4334-88EE-5C990A0CD865}" destId="{03DA0C7B-6312-4F84-A923-0A7E905A1DF0}" srcOrd="0" destOrd="0" presId="urn:microsoft.com/office/officeart/2005/8/layout/venn3"/>
    <dgm:cxn modelId="{066E0871-F23E-4DE4-A012-5386CD58C66D}" type="presOf" srcId="{3B670B5C-CB28-4993-A062-FC548E3C2884}" destId="{53073C05-86DE-49F8-BC83-3E15996AF596}" srcOrd="0" destOrd="0" presId="urn:microsoft.com/office/officeart/2005/8/layout/venn3"/>
    <dgm:cxn modelId="{4BE717D5-1738-4016-82DB-35C0C51DABDD}" srcId="{7B0B813F-D259-46F3-83E6-90539A250A42}" destId="{4AAE9932-4740-4CC8-8A36-197AC8C4C111}" srcOrd="0" destOrd="0" parTransId="{7C0CC3DB-1503-4441-9AA7-94ECA678E296}" sibTransId="{1DC713E3-EC20-4670-B0BD-7861D8991B52}"/>
    <dgm:cxn modelId="{527071C3-D0CB-4CA6-AC87-D59AF80DA975}" srcId="{9A0DFC95-3FF0-4C43-98C8-BCCD4D662625}" destId="{CA43E309-3FEA-4148-B6A9-7E8D6B9BBAF9}" srcOrd="0" destOrd="0" parTransId="{5AE66646-E8C3-4BAD-B4E3-9595D523BDE6}" sibTransId="{10507081-7425-4FBC-847B-B8895E9F55A3}"/>
    <dgm:cxn modelId="{DE842308-98AA-43F9-B028-70423035F70F}" type="presOf" srcId="{5443012B-04FA-4C41-B10B-64CE27A5E3C7}" destId="{17FD294B-A6B5-4ADB-8691-764BBB9D3E4D}" srcOrd="0" destOrd="0" presId="urn:microsoft.com/office/officeart/2005/8/layout/venn3"/>
    <dgm:cxn modelId="{8EB15034-F422-40C9-BA92-0419518CE85E}" type="presOf" srcId="{7B0B813F-D259-46F3-83E6-90539A250A42}" destId="{5DF523B4-FE8D-4796-9618-AE6C3402147D}" srcOrd="0" destOrd="0" presId="urn:microsoft.com/office/officeart/2005/8/layout/venn3"/>
    <dgm:cxn modelId="{9FEF0A92-D8F4-4A69-BEA2-CB7F0501C46F}" srcId="{31702352-ED18-4F09-8DEB-858E816306FA}" destId="{7B0B813F-D259-46F3-83E6-90539A250A42}" srcOrd="1" destOrd="0" parTransId="{0387F5AB-86CC-44B2-B675-E18F45447F45}" sibTransId="{09FE63A7-C85F-40DB-A761-ACAA4B52689C}"/>
    <dgm:cxn modelId="{3F4CB9A6-39E3-4F77-B0EC-53464087C164}" srcId="{F48720D9-216F-4334-88EE-5C990A0CD865}" destId="{71144191-B4F5-4B10-95A7-EA28240B432C}" srcOrd="0" destOrd="0" parTransId="{7763305C-38EC-4A9F-9483-CFFBB85DE82C}" sibTransId="{B783FBEA-1F62-4468-ABFC-C8A990D95B11}"/>
    <dgm:cxn modelId="{5C0E9D4C-C8ED-4406-B736-665C3E1421C9}" type="presOf" srcId="{9A0DFC95-3FF0-4C43-98C8-BCCD4D662625}" destId="{E5FC769F-5CD3-42D5-89DC-25FDABC372CE}" srcOrd="0" destOrd="0" presId="urn:microsoft.com/office/officeart/2005/8/layout/venn3"/>
    <dgm:cxn modelId="{B24E6690-FBD5-4DBB-B64E-FCBDD56222CD}" type="presOf" srcId="{31702352-ED18-4F09-8DEB-858E816306FA}" destId="{D4C4087B-A062-487C-9AA8-260410289AF5}" srcOrd="0" destOrd="0" presId="urn:microsoft.com/office/officeart/2005/8/layout/venn3"/>
    <dgm:cxn modelId="{CE74AB0C-BED6-421E-A3E7-ED891BB980EE}" srcId="{31702352-ED18-4F09-8DEB-858E816306FA}" destId="{F48720D9-216F-4334-88EE-5C990A0CD865}" srcOrd="0" destOrd="0" parTransId="{1B6D23A3-91BE-495F-8DEF-6F1D80A426DD}" sibTransId="{251C96FC-12FB-4771-8435-7B6BDC89A27C}"/>
    <dgm:cxn modelId="{BA38A652-FF84-42AB-9184-2B9E7BAE06A1}" srcId="{31702352-ED18-4F09-8DEB-858E816306FA}" destId="{9A0DFC95-3FF0-4C43-98C8-BCCD4D662625}" srcOrd="3" destOrd="0" parTransId="{784E4297-70C3-4516-B0CB-6042A4889EEC}" sibTransId="{14CD1340-DFA0-4115-A3C9-9BA7B3EFA615}"/>
    <dgm:cxn modelId="{47D7FE24-DC67-412B-9086-8B1BB230EEA6}" type="presOf" srcId="{71144191-B4F5-4B10-95A7-EA28240B432C}" destId="{03DA0C7B-6312-4F84-A923-0A7E905A1DF0}" srcOrd="0" destOrd="1" presId="urn:microsoft.com/office/officeart/2005/8/layout/venn3"/>
    <dgm:cxn modelId="{03A18341-6EF9-453D-B4E9-C09102E78E78}" type="presOf" srcId="{733BDBE3-0281-4DF1-91CC-7AE925E74F5C}" destId="{53073C05-86DE-49F8-BC83-3E15996AF596}" srcOrd="0" destOrd="1" presId="urn:microsoft.com/office/officeart/2005/8/layout/venn3"/>
    <dgm:cxn modelId="{74E2118C-8D5B-4CDF-84B7-5FBDAA6A5965}" srcId="{3B670B5C-CB28-4993-A062-FC548E3C2884}" destId="{733BDBE3-0281-4DF1-91CC-7AE925E74F5C}" srcOrd="0" destOrd="0" parTransId="{FD62F314-562B-4315-ACDD-2BD70FB32FAA}" sibTransId="{11A9DDDC-2CD1-44DF-B6D1-BBCBB9334094}"/>
    <dgm:cxn modelId="{4FFAE581-8CAD-4395-89C1-E0BF7FC91FCF}" srcId="{31702352-ED18-4F09-8DEB-858E816306FA}" destId="{5443012B-04FA-4C41-B10B-64CE27A5E3C7}" srcOrd="4" destOrd="0" parTransId="{3CEF158C-0238-4344-AC26-06361A3B7CDE}" sibTransId="{52D6CC00-1D30-466B-8EA8-CD2F2CC0BF50}"/>
    <dgm:cxn modelId="{EE99B4E9-D23C-4B75-8C9F-CD8A7C9BDBBB}" type="presParOf" srcId="{D4C4087B-A062-487C-9AA8-260410289AF5}" destId="{03DA0C7B-6312-4F84-A923-0A7E905A1DF0}" srcOrd="0" destOrd="0" presId="urn:microsoft.com/office/officeart/2005/8/layout/venn3"/>
    <dgm:cxn modelId="{892081D9-2492-498B-959F-BE6F8656307A}" type="presParOf" srcId="{D4C4087B-A062-487C-9AA8-260410289AF5}" destId="{9F32FC6F-A957-432B-A53E-4B75602E7852}" srcOrd="1" destOrd="0" presId="urn:microsoft.com/office/officeart/2005/8/layout/venn3"/>
    <dgm:cxn modelId="{382B80B1-1E6D-461A-B1AF-9E968184CDE8}" type="presParOf" srcId="{D4C4087B-A062-487C-9AA8-260410289AF5}" destId="{5DF523B4-FE8D-4796-9618-AE6C3402147D}" srcOrd="2" destOrd="0" presId="urn:microsoft.com/office/officeart/2005/8/layout/venn3"/>
    <dgm:cxn modelId="{7C4116FA-F120-4FA8-AA45-39E6536A9F94}" type="presParOf" srcId="{D4C4087B-A062-487C-9AA8-260410289AF5}" destId="{1A9ED0CC-C96C-4766-994A-F7C1311BCB22}" srcOrd="3" destOrd="0" presId="urn:microsoft.com/office/officeart/2005/8/layout/venn3"/>
    <dgm:cxn modelId="{5DD13CF1-5D84-47A2-A752-D2A08D6D33F8}" type="presParOf" srcId="{D4C4087B-A062-487C-9AA8-260410289AF5}" destId="{53073C05-86DE-49F8-BC83-3E15996AF596}" srcOrd="4" destOrd="0" presId="urn:microsoft.com/office/officeart/2005/8/layout/venn3"/>
    <dgm:cxn modelId="{CCD5AE90-4BFB-4DCF-95E1-DFFA3407FF2D}" type="presParOf" srcId="{D4C4087B-A062-487C-9AA8-260410289AF5}" destId="{A5301677-AC94-480A-A2E3-6CDE89C52B89}" srcOrd="5" destOrd="0" presId="urn:microsoft.com/office/officeart/2005/8/layout/venn3"/>
    <dgm:cxn modelId="{330EB93C-5F47-497F-9451-6B11682C38F8}" type="presParOf" srcId="{D4C4087B-A062-487C-9AA8-260410289AF5}" destId="{E5FC769F-5CD3-42D5-89DC-25FDABC372CE}" srcOrd="6" destOrd="0" presId="urn:microsoft.com/office/officeart/2005/8/layout/venn3"/>
    <dgm:cxn modelId="{9C12114F-4D80-4551-BCA0-57B3ECC69FC6}" type="presParOf" srcId="{D4C4087B-A062-487C-9AA8-260410289AF5}" destId="{6EF45EE7-2D47-42AF-A00B-17CE64388522}" srcOrd="7" destOrd="0" presId="urn:microsoft.com/office/officeart/2005/8/layout/venn3"/>
    <dgm:cxn modelId="{1954E37B-735E-4F0E-B630-7F50AD66DE2C}" type="presParOf" srcId="{D4C4087B-A062-487C-9AA8-260410289AF5}" destId="{17FD294B-A6B5-4ADB-8691-764BBB9D3E4D}" srcOrd="8" destOrd="0" presId="urn:microsoft.com/office/officeart/2005/8/layout/venn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3DA0C7B-6312-4F84-A923-0A7E905A1DF0}">
      <dsp:nvSpPr>
        <dsp:cNvPr id="0" name=""/>
        <dsp:cNvSpPr/>
      </dsp:nvSpPr>
      <dsp:spPr>
        <a:xfrm>
          <a:off x="1061" y="1170651"/>
          <a:ext cx="2070359" cy="2070359"/>
        </a:xfrm>
        <a:prstGeom prst="ellipse">
          <a:avLst/>
        </a:prstGeom>
        <a:solidFill>
          <a:schemeClr val="accent5">
            <a:alpha val="50000"/>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0">
          <a:scrgbClr r="0" g="0" b="0"/>
        </a:effectRef>
        <a:fontRef idx="minor">
          <a:schemeClr val="tx1"/>
        </a:fontRef>
      </dsp:style>
      <dsp:txBody>
        <a:bodyPr spcFirstLastPara="0" vert="horz" wrap="square" lIns="113939" tIns="20320" rIns="113939" bIns="20320" numCol="1" spcCol="1270" anchor="ctr" anchorCtr="1">
          <a:noAutofit/>
        </a:bodyPr>
        <a:lstStyle/>
        <a:p>
          <a:pPr lvl="0" algn="l" defTabSz="711200">
            <a:lnSpc>
              <a:spcPct val="90000"/>
            </a:lnSpc>
            <a:spcBef>
              <a:spcPct val="0"/>
            </a:spcBef>
            <a:spcAft>
              <a:spcPct val="35000"/>
            </a:spcAft>
          </a:pPr>
          <a:r>
            <a:rPr lang="es-CL" sz="1600" kern="1200" dirty="0" smtClean="0">
              <a:latin typeface="Arial" panose="020B0604020202020204" pitchFamily="34" charset="0"/>
              <a:cs typeface="Arial" panose="020B0604020202020204" pitchFamily="34" charset="0"/>
            </a:rPr>
            <a:t>Concejo Municipal</a:t>
          </a:r>
        </a:p>
        <a:p>
          <a:pPr marL="171450" lvl="1" indent="-171450" algn="l" defTabSz="711200">
            <a:lnSpc>
              <a:spcPct val="90000"/>
            </a:lnSpc>
            <a:spcBef>
              <a:spcPct val="0"/>
            </a:spcBef>
            <a:spcAft>
              <a:spcPct val="15000"/>
            </a:spcAft>
            <a:buChar char="••"/>
          </a:pPr>
          <a:r>
            <a:rPr lang="es-CL" sz="1600" kern="1200" dirty="0" smtClean="0">
              <a:latin typeface="Arial" panose="020B0604020202020204" pitchFamily="34" charset="0"/>
              <a:cs typeface="Arial" panose="020B0604020202020204" pitchFamily="34" charset="0"/>
            </a:rPr>
            <a:t>Artículos 65 y 81 Ley N° 18.695</a:t>
          </a:r>
          <a:endParaRPr lang="es-CL" sz="1600" kern="1200" dirty="0">
            <a:latin typeface="Arial" panose="020B0604020202020204" pitchFamily="34" charset="0"/>
            <a:cs typeface="Arial" panose="020B0604020202020204" pitchFamily="34" charset="0"/>
          </a:endParaRPr>
        </a:p>
      </dsp:txBody>
      <dsp:txXfrm>
        <a:off x="304258" y="1473848"/>
        <a:ext cx="1463965" cy="1463965"/>
      </dsp:txXfrm>
    </dsp:sp>
    <dsp:sp modelId="{5DF523B4-FE8D-4796-9618-AE6C3402147D}">
      <dsp:nvSpPr>
        <dsp:cNvPr id="0" name=""/>
        <dsp:cNvSpPr/>
      </dsp:nvSpPr>
      <dsp:spPr>
        <a:xfrm>
          <a:off x="1657349" y="1170651"/>
          <a:ext cx="2070359" cy="2070359"/>
        </a:xfrm>
        <a:prstGeom prst="ellipse">
          <a:avLst/>
        </a:prstGeom>
        <a:solidFill>
          <a:schemeClr val="accent5">
            <a:alpha val="50000"/>
            <a:hueOff val="-2483469"/>
            <a:satOff val="9953"/>
            <a:lumOff val="2157"/>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0">
          <a:scrgbClr r="0" g="0" b="0"/>
        </a:effectRef>
        <a:fontRef idx="minor">
          <a:schemeClr val="tx1"/>
        </a:fontRef>
      </dsp:style>
      <dsp:txBody>
        <a:bodyPr spcFirstLastPara="0" vert="horz" wrap="square" lIns="113939" tIns="20320" rIns="113939" bIns="20320" numCol="1" spcCol="1270" anchor="ctr" anchorCtr="1">
          <a:noAutofit/>
        </a:bodyPr>
        <a:lstStyle/>
        <a:p>
          <a:pPr lvl="0" algn="l" defTabSz="711200">
            <a:lnSpc>
              <a:spcPct val="90000"/>
            </a:lnSpc>
            <a:spcBef>
              <a:spcPct val="0"/>
            </a:spcBef>
            <a:spcAft>
              <a:spcPct val="35000"/>
            </a:spcAft>
          </a:pPr>
          <a:r>
            <a:rPr lang="es-CL" sz="1600" kern="1200" dirty="0" smtClean="0">
              <a:latin typeface="Arial" panose="020B0604020202020204" pitchFamily="34" charset="0"/>
              <a:cs typeface="Arial" panose="020B0604020202020204" pitchFamily="34" charset="0"/>
            </a:rPr>
            <a:t>Alcalde</a:t>
          </a:r>
          <a:endParaRPr lang="es-CL" sz="1600" kern="1200" dirty="0">
            <a:latin typeface="Arial" panose="020B0604020202020204" pitchFamily="34" charset="0"/>
            <a:cs typeface="Arial" panose="020B0604020202020204" pitchFamily="34" charset="0"/>
          </a:endParaRPr>
        </a:p>
        <a:p>
          <a:pPr marL="171450" lvl="1" indent="-171450" algn="l" defTabSz="711200">
            <a:lnSpc>
              <a:spcPct val="90000"/>
            </a:lnSpc>
            <a:spcBef>
              <a:spcPct val="0"/>
            </a:spcBef>
            <a:spcAft>
              <a:spcPct val="15000"/>
            </a:spcAft>
            <a:buChar char="••"/>
          </a:pPr>
          <a:r>
            <a:rPr lang="es-CL" sz="1600" kern="1200" dirty="0" smtClean="0">
              <a:latin typeface="Arial" panose="020B0604020202020204" pitchFamily="34" charset="0"/>
              <a:cs typeface="Arial" panose="020B0604020202020204" pitchFamily="34" charset="0"/>
            </a:rPr>
            <a:t>Artículo 56, 63 letra e) y 65 Ley N° 18.695</a:t>
          </a:r>
          <a:endParaRPr lang="es-CL" sz="1600" kern="1200" dirty="0">
            <a:latin typeface="Arial" panose="020B0604020202020204" pitchFamily="34" charset="0"/>
            <a:cs typeface="Arial" panose="020B0604020202020204" pitchFamily="34" charset="0"/>
          </a:endParaRPr>
        </a:p>
      </dsp:txBody>
      <dsp:txXfrm>
        <a:off x="1960546" y="1473848"/>
        <a:ext cx="1463965" cy="1463965"/>
      </dsp:txXfrm>
    </dsp:sp>
    <dsp:sp modelId="{53073C05-86DE-49F8-BC83-3E15996AF596}">
      <dsp:nvSpPr>
        <dsp:cNvPr id="0" name=""/>
        <dsp:cNvSpPr/>
      </dsp:nvSpPr>
      <dsp:spPr>
        <a:xfrm>
          <a:off x="3313636" y="1170651"/>
          <a:ext cx="2070359" cy="2070359"/>
        </a:xfrm>
        <a:prstGeom prst="ellipse">
          <a:avLst/>
        </a:prstGeom>
        <a:solidFill>
          <a:schemeClr val="accent5">
            <a:alpha val="50000"/>
            <a:hueOff val="-4966938"/>
            <a:satOff val="19906"/>
            <a:lumOff val="4314"/>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0">
          <a:scrgbClr r="0" g="0" b="0"/>
        </a:effectRef>
        <a:fontRef idx="minor">
          <a:schemeClr val="tx1"/>
        </a:fontRef>
      </dsp:style>
      <dsp:txBody>
        <a:bodyPr spcFirstLastPara="0" vert="horz" wrap="square" lIns="113939" tIns="20320" rIns="113939" bIns="20320" numCol="1" spcCol="1270" anchor="ctr" anchorCtr="1">
          <a:noAutofit/>
        </a:bodyPr>
        <a:lstStyle/>
        <a:p>
          <a:pPr lvl="0" algn="l" defTabSz="711200">
            <a:lnSpc>
              <a:spcPct val="90000"/>
            </a:lnSpc>
            <a:spcBef>
              <a:spcPct val="0"/>
            </a:spcBef>
            <a:spcAft>
              <a:spcPct val="35000"/>
            </a:spcAft>
          </a:pPr>
          <a:r>
            <a:rPr lang="es-CL" sz="1600" kern="1200" dirty="0" smtClean="0">
              <a:latin typeface="Arial" panose="020B0604020202020204" pitchFamily="34" charset="0"/>
              <a:cs typeface="Arial" panose="020B0604020202020204" pitchFamily="34" charset="0"/>
            </a:rPr>
            <a:t>Secretaría Comunal de Planificación</a:t>
          </a:r>
          <a:endParaRPr lang="es-CL" sz="1600" kern="1200" dirty="0">
            <a:latin typeface="Arial" panose="020B0604020202020204" pitchFamily="34" charset="0"/>
            <a:cs typeface="Arial" panose="020B0604020202020204" pitchFamily="34" charset="0"/>
          </a:endParaRPr>
        </a:p>
        <a:p>
          <a:pPr marL="171450" lvl="1" indent="-171450" algn="l" defTabSz="711200">
            <a:lnSpc>
              <a:spcPct val="90000"/>
            </a:lnSpc>
            <a:spcBef>
              <a:spcPct val="0"/>
            </a:spcBef>
            <a:spcAft>
              <a:spcPct val="15000"/>
            </a:spcAft>
            <a:buChar char="••"/>
          </a:pPr>
          <a:r>
            <a:rPr lang="es-CL" sz="1600" kern="1200" dirty="0" smtClean="0">
              <a:latin typeface="Arial" panose="020B0604020202020204" pitchFamily="34" charset="0"/>
              <a:cs typeface="Arial" panose="020B0604020202020204" pitchFamily="34" charset="0"/>
            </a:rPr>
            <a:t>Artículo 21, letras b) y c), de Ley N° 18.695</a:t>
          </a:r>
          <a:endParaRPr lang="es-CL" sz="1600" kern="1200" dirty="0"/>
        </a:p>
      </dsp:txBody>
      <dsp:txXfrm>
        <a:off x="3616833" y="1473848"/>
        <a:ext cx="1463965" cy="1463965"/>
      </dsp:txXfrm>
    </dsp:sp>
    <dsp:sp modelId="{E5FC769F-5CD3-42D5-89DC-25FDABC372CE}">
      <dsp:nvSpPr>
        <dsp:cNvPr id="0" name=""/>
        <dsp:cNvSpPr/>
      </dsp:nvSpPr>
      <dsp:spPr>
        <a:xfrm>
          <a:off x="4969924" y="1170651"/>
          <a:ext cx="2070359" cy="2070359"/>
        </a:xfrm>
        <a:prstGeom prst="ellipse">
          <a:avLst/>
        </a:prstGeom>
        <a:solidFill>
          <a:schemeClr val="accent5">
            <a:alpha val="50000"/>
            <a:hueOff val="-7450407"/>
            <a:satOff val="29858"/>
            <a:lumOff val="6471"/>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0">
          <a:scrgbClr r="0" g="0" b="0"/>
        </a:effectRef>
        <a:fontRef idx="minor">
          <a:schemeClr val="tx1"/>
        </a:fontRef>
      </dsp:style>
      <dsp:txBody>
        <a:bodyPr spcFirstLastPara="0" vert="horz" wrap="square" lIns="113939" tIns="20320" rIns="113939" bIns="20320" numCol="1" spcCol="1270" anchor="ctr" anchorCtr="1">
          <a:noAutofit/>
        </a:bodyPr>
        <a:lstStyle/>
        <a:p>
          <a:pPr lvl="0" algn="l" defTabSz="711200">
            <a:lnSpc>
              <a:spcPct val="90000"/>
            </a:lnSpc>
            <a:spcBef>
              <a:spcPct val="0"/>
            </a:spcBef>
            <a:spcAft>
              <a:spcPct val="35000"/>
            </a:spcAft>
          </a:pPr>
          <a:r>
            <a:rPr lang="es-CL" sz="1600" kern="1200" dirty="0" smtClean="0">
              <a:latin typeface="Arial" panose="020B0604020202020204" pitchFamily="34" charset="0"/>
              <a:cs typeface="Arial" panose="020B0604020202020204" pitchFamily="34" charset="0"/>
            </a:rPr>
            <a:t>Dirección de Administración y Finanzas</a:t>
          </a:r>
          <a:endParaRPr lang="es-CL" sz="1600" kern="1200" dirty="0">
            <a:latin typeface="Arial" panose="020B0604020202020204" pitchFamily="34" charset="0"/>
            <a:cs typeface="Arial" panose="020B0604020202020204" pitchFamily="34" charset="0"/>
          </a:endParaRPr>
        </a:p>
        <a:p>
          <a:pPr marL="171450" lvl="1" indent="-171450" algn="l" defTabSz="711200">
            <a:lnSpc>
              <a:spcPct val="90000"/>
            </a:lnSpc>
            <a:spcBef>
              <a:spcPct val="0"/>
            </a:spcBef>
            <a:spcAft>
              <a:spcPct val="15000"/>
            </a:spcAft>
            <a:buChar char="••"/>
          </a:pPr>
          <a:r>
            <a:rPr lang="es-CL" sz="1600" kern="1200" dirty="0" smtClean="0">
              <a:latin typeface="Arial" panose="020B0604020202020204" pitchFamily="34" charset="0"/>
              <a:cs typeface="Arial" panose="020B0604020202020204" pitchFamily="34" charset="0"/>
            </a:rPr>
            <a:t>Artículo 27, letra b) Ley N° 18.695</a:t>
          </a:r>
          <a:endParaRPr lang="es-CL" sz="1600" kern="1200" dirty="0">
            <a:latin typeface="Arial" panose="020B0604020202020204" pitchFamily="34" charset="0"/>
            <a:cs typeface="Arial" panose="020B0604020202020204" pitchFamily="34" charset="0"/>
          </a:endParaRPr>
        </a:p>
      </dsp:txBody>
      <dsp:txXfrm>
        <a:off x="5273121" y="1473848"/>
        <a:ext cx="1463965" cy="1463965"/>
      </dsp:txXfrm>
    </dsp:sp>
    <dsp:sp modelId="{17FD294B-A6B5-4ADB-8691-764BBB9D3E4D}">
      <dsp:nvSpPr>
        <dsp:cNvPr id="0" name=""/>
        <dsp:cNvSpPr/>
      </dsp:nvSpPr>
      <dsp:spPr>
        <a:xfrm>
          <a:off x="6626211" y="1170651"/>
          <a:ext cx="2070359" cy="2070359"/>
        </a:xfrm>
        <a:prstGeom prst="ellipse">
          <a:avLst/>
        </a:prstGeom>
        <a:solidFill>
          <a:schemeClr val="accent5">
            <a:alpha val="50000"/>
            <a:hueOff val="-9933876"/>
            <a:satOff val="39811"/>
            <a:lumOff val="8628"/>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0">
          <a:scrgbClr r="0" g="0" b="0"/>
        </a:effectRef>
        <a:fontRef idx="minor">
          <a:schemeClr val="tx1"/>
        </a:fontRef>
      </dsp:style>
      <dsp:txBody>
        <a:bodyPr spcFirstLastPara="0" vert="horz" wrap="square" lIns="113939" tIns="20320" rIns="113939" bIns="20320" numCol="1" spcCol="1270" anchor="ctr" anchorCtr="1">
          <a:noAutofit/>
        </a:bodyPr>
        <a:lstStyle/>
        <a:p>
          <a:pPr lvl="0" algn="l" defTabSz="711200">
            <a:lnSpc>
              <a:spcPct val="90000"/>
            </a:lnSpc>
            <a:spcBef>
              <a:spcPct val="0"/>
            </a:spcBef>
            <a:spcAft>
              <a:spcPct val="35000"/>
            </a:spcAft>
          </a:pPr>
          <a:r>
            <a:rPr lang="es-CL" sz="1600" kern="1200" dirty="0" smtClean="0">
              <a:latin typeface="Arial" panose="020B0604020202020204" pitchFamily="34" charset="0"/>
              <a:cs typeface="Arial" panose="020B0604020202020204" pitchFamily="34" charset="0"/>
            </a:rPr>
            <a:t>Dirección de Control</a:t>
          </a:r>
          <a:endParaRPr lang="es-CL" sz="1600" kern="1200" dirty="0">
            <a:latin typeface="Arial" panose="020B0604020202020204" pitchFamily="34" charset="0"/>
            <a:cs typeface="Arial" panose="020B0604020202020204" pitchFamily="34" charset="0"/>
          </a:endParaRPr>
        </a:p>
        <a:p>
          <a:pPr marL="171450" lvl="1" indent="-171450" algn="l" defTabSz="711200">
            <a:lnSpc>
              <a:spcPct val="90000"/>
            </a:lnSpc>
            <a:spcBef>
              <a:spcPct val="0"/>
            </a:spcBef>
            <a:spcAft>
              <a:spcPct val="15000"/>
            </a:spcAft>
            <a:buChar char="••"/>
          </a:pPr>
          <a:r>
            <a:rPr lang="es-CL" sz="1600" kern="1200" dirty="0" smtClean="0">
              <a:latin typeface="Arial" panose="020B0604020202020204" pitchFamily="34" charset="0"/>
              <a:cs typeface="Arial" panose="020B0604020202020204" pitchFamily="34" charset="0"/>
            </a:rPr>
            <a:t>Artículo 29, Ley N° 18.695</a:t>
          </a:r>
          <a:endParaRPr lang="es-CL" sz="1600" kern="1200" dirty="0">
            <a:latin typeface="Arial" panose="020B0604020202020204" pitchFamily="34" charset="0"/>
            <a:cs typeface="Arial" panose="020B0604020202020204" pitchFamily="34" charset="0"/>
          </a:endParaRPr>
        </a:p>
      </dsp:txBody>
      <dsp:txXfrm>
        <a:off x="6929408" y="1473848"/>
        <a:ext cx="1463965" cy="1463965"/>
      </dsp:txXfrm>
    </dsp:sp>
  </dsp:spTree>
</dsp:drawing>
</file>

<file path=ppt/diagrams/layout1.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L"/>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32ECF49-3344-403C-AE76-DE8B96CC5E3C}" type="datetimeFigureOut">
              <a:rPr lang="es-CL" smtClean="0"/>
              <a:pPr/>
              <a:t>29-09-2015</a:t>
            </a:fld>
            <a:endParaRPr lang="es-CL"/>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s-CL"/>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L"/>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4D53854-FC09-4F1E-9D92-9E52B58C6E18}" type="slidenum">
              <a:rPr lang="es-CL" smtClean="0"/>
              <a:pPr/>
              <a:t>‹Nº›</a:t>
            </a:fld>
            <a:endParaRPr lang="es-CL"/>
          </a:p>
        </p:txBody>
      </p:sp>
    </p:spTree>
    <p:extLst>
      <p:ext uri="{BB962C8B-B14F-4D97-AF65-F5344CB8AC3E}">
        <p14:creationId xmlns:p14="http://schemas.microsoft.com/office/powerpoint/2010/main" val="25778645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10"/>
          </p:nvPr>
        </p:nvSpPr>
        <p:spPr/>
        <p:txBody>
          <a:bodyPr/>
          <a:lstStyle/>
          <a:p>
            <a:fld id="{04D53854-FC09-4F1E-9D92-9E52B58C6E18}" type="slidenum">
              <a:rPr lang="es-CL" smtClean="0"/>
              <a:pPr/>
              <a:t>4</a:t>
            </a:fld>
            <a:endParaRPr lang="es-CL"/>
          </a:p>
        </p:txBody>
      </p:sp>
    </p:spTree>
    <p:extLst>
      <p:ext uri="{BB962C8B-B14F-4D97-AF65-F5344CB8AC3E}">
        <p14:creationId xmlns:p14="http://schemas.microsoft.com/office/powerpoint/2010/main" val="4300288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10"/>
          </p:nvPr>
        </p:nvSpPr>
        <p:spPr/>
        <p:txBody>
          <a:bodyPr/>
          <a:lstStyle/>
          <a:p>
            <a:fld id="{04D53854-FC09-4F1E-9D92-9E52B58C6E18}" type="slidenum">
              <a:rPr lang="es-CL" smtClean="0"/>
              <a:pPr/>
              <a:t>13</a:t>
            </a:fld>
            <a:endParaRPr lang="es-CL"/>
          </a:p>
        </p:txBody>
      </p:sp>
    </p:spTree>
    <p:extLst>
      <p:ext uri="{BB962C8B-B14F-4D97-AF65-F5344CB8AC3E}">
        <p14:creationId xmlns:p14="http://schemas.microsoft.com/office/powerpoint/2010/main" val="3435278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10"/>
          </p:nvPr>
        </p:nvSpPr>
        <p:spPr/>
        <p:txBody>
          <a:bodyPr/>
          <a:lstStyle/>
          <a:p>
            <a:fld id="{04D53854-FC09-4F1E-9D92-9E52B58C6E18}" type="slidenum">
              <a:rPr lang="es-CL" smtClean="0"/>
              <a:pPr/>
              <a:t>14</a:t>
            </a:fld>
            <a:endParaRPr lang="es-CL"/>
          </a:p>
        </p:txBody>
      </p:sp>
    </p:spTree>
    <p:extLst>
      <p:ext uri="{BB962C8B-B14F-4D97-AF65-F5344CB8AC3E}">
        <p14:creationId xmlns:p14="http://schemas.microsoft.com/office/powerpoint/2010/main" val="2005835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10"/>
          </p:nvPr>
        </p:nvSpPr>
        <p:spPr/>
        <p:txBody>
          <a:bodyPr/>
          <a:lstStyle/>
          <a:p>
            <a:fld id="{04D53854-FC09-4F1E-9D92-9E52B58C6E18}" type="slidenum">
              <a:rPr lang="es-CL" smtClean="0"/>
              <a:pPr/>
              <a:t>15</a:t>
            </a:fld>
            <a:endParaRPr lang="es-CL"/>
          </a:p>
        </p:txBody>
      </p:sp>
    </p:spTree>
    <p:extLst>
      <p:ext uri="{BB962C8B-B14F-4D97-AF65-F5344CB8AC3E}">
        <p14:creationId xmlns:p14="http://schemas.microsoft.com/office/powerpoint/2010/main" val="8746510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10"/>
          </p:nvPr>
        </p:nvSpPr>
        <p:spPr/>
        <p:txBody>
          <a:bodyPr/>
          <a:lstStyle/>
          <a:p>
            <a:fld id="{04D53854-FC09-4F1E-9D92-9E52B58C6E18}" type="slidenum">
              <a:rPr lang="es-CL" smtClean="0"/>
              <a:pPr/>
              <a:t>16</a:t>
            </a:fld>
            <a:endParaRPr lang="es-CL"/>
          </a:p>
        </p:txBody>
      </p:sp>
    </p:spTree>
    <p:extLst>
      <p:ext uri="{BB962C8B-B14F-4D97-AF65-F5344CB8AC3E}">
        <p14:creationId xmlns:p14="http://schemas.microsoft.com/office/powerpoint/2010/main" val="12274906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a:p>
        </p:txBody>
      </p:sp>
      <p:sp>
        <p:nvSpPr>
          <p:cNvPr id="4" name="Marcador de número de diapositiva 3"/>
          <p:cNvSpPr>
            <a:spLocks noGrp="1"/>
          </p:cNvSpPr>
          <p:nvPr>
            <p:ph type="sldNum" sz="quarter" idx="10"/>
          </p:nvPr>
        </p:nvSpPr>
        <p:spPr/>
        <p:txBody>
          <a:bodyPr/>
          <a:lstStyle/>
          <a:p>
            <a:fld id="{9CC9D683-C16A-4CB8-BA83-98E537513CCA}" type="slidenum">
              <a:rPr lang="es-CL" smtClean="0"/>
              <a:pPr/>
              <a:t>25</a:t>
            </a:fld>
            <a:endParaRPr lang="es-CL"/>
          </a:p>
        </p:txBody>
      </p:sp>
    </p:spTree>
    <p:extLst>
      <p:ext uri="{BB962C8B-B14F-4D97-AF65-F5344CB8AC3E}">
        <p14:creationId xmlns:p14="http://schemas.microsoft.com/office/powerpoint/2010/main" val="169818861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a:p>
        </p:txBody>
      </p:sp>
      <p:sp>
        <p:nvSpPr>
          <p:cNvPr id="4" name="Marcador de número de diapositiva 3"/>
          <p:cNvSpPr>
            <a:spLocks noGrp="1"/>
          </p:cNvSpPr>
          <p:nvPr>
            <p:ph type="sldNum" sz="quarter" idx="10"/>
          </p:nvPr>
        </p:nvSpPr>
        <p:spPr/>
        <p:txBody>
          <a:bodyPr/>
          <a:lstStyle/>
          <a:p>
            <a:fld id="{9CC9D683-C16A-4CB8-BA83-98E537513CCA}" type="slidenum">
              <a:rPr lang="es-CL" smtClean="0"/>
              <a:pPr/>
              <a:t>26</a:t>
            </a:fld>
            <a:endParaRPr lang="es-CL"/>
          </a:p>
        </p:txBody>
      </p:sp>
    </p:spTree>
    <p:extLst>
      <p:ext uri="{BB962C8B-B14F-4D97-AF65-F5344CB8AC3E}">
        <p14:creationId xmlns:p14="http://schemas.microsoft.com/office/powerpoint/2010/main" val="239037976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a:p>
        </p:txBody>
      </p:sp>
      <p:sp>
        <p:nvSpPr>
          <p:cNvPr id="4" name="Marcador de número de diapositiva 3"/>
          <p:cNvSpPr>
            <a:spLocks noGrp="1"/>
          </p:cNvSpPr>
          <p:nvPr>
            <p:ph type="sldNum" sz="quarter" idx="10"/>
          </p:nvPr>
        </p:nvSpPr>
        <p:spPr/>
        <p:txBody>
          <a:bodyPr/>
          <a:lstStyle/>
          <a:p>
            <a:fld id="{9CC9D683-C16A-4CB8-BA83-98E537513CCA}" type="slidenum">
              <a:rPr lang="es-CL" smtClean="0"/>
              <a:pPr/>
              <a:t>27</a:t>
            </a:fld>
            <a:endParaRPr lang="es-CL"/>
          </a:p>
        </p:txBody>
      </p:sp>
    </p:spTree>
    <p:extLst>
      <p:ext uri="{BB962C8B-B14F-4D97-AF65-F5344CB8AC3E}">
        <p14:creationId xmlns:p14="http://schemas.microsoft.com/office/powerpoint/2010/main" val="424378670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a:p>
        </p:txBody>
      </p:sp>
      <p:sp>
        <p:nvSpPr>
          <p:cNvPr id="4" name="Marcador de número de diapositiva 3"/>
          <p:cNvSpPr>
            <a:spLocks noGrp="1"/>
          </p:cNvSpPr>
          <p:nvPr>
            <p:ph type="sldNum" sz="quarter" idx="10"/>
          </p:nvPr>
        </p:nvSpPr>
        <p:spPr/>
        <p:txBody>
          <a:bodyPr/>
          <a:lstStyle/>
          <a:p>
            <a:fld id="{9CC9D683-C16A-4CB8-BA83-98E537513CCA}" type="slidenum">
              <a:rPr lang="es-CL" smtClean="0"/>
              <a:pPr/>
              <a:t>28</a:t>
            </a:fld>
            <a:endParaRPr lang="es-CL"/>
          </a:p>
        </p:txBody>
      </p:sp>
    </p:spTree>
    <p:extLst>
      <p:ext uri="{BB962C8B-B14F-4D97-AF65-F5344CB8AC3E}">
        <p14:creationId xmlns:p14="http://schemas.microsoft.com/office/powerpoint/2010/main" val="31375335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a:p>
        </p:txBody>
      </p:sp>
      <p:sp>
        <p:nvSpPr>
          <p:cNvPr id="4" name="Marcador de número de diapositiva 3"/>
          <p:cNvSpPr>
            <a:spLocks noGrp="1"/>
          </p:cNvSpPr>
          <p:nvPr>
            <p:ph type="sldNum" sz="quarter" idx="10"/>
          </p:nvPr>
        </p:nvSpPr>
        <p:spPr/>
        <p:txBody>
          <a:bodyPr/>
          <a:lstStyle/>
          <a:p>
            <a:fld id="{9CC9D683-C16A-4CB8-BA83-98E537513CCA}" type="slidenum">
              <a:rPr lang="es-CL" smtClean="0"/>
              <a:pPr/>
              <a:t>29</a:t>
            </a:fld>
            <a:endParaRPr lang="es-CL"/>
          </a:p>
        </p:txBody>
      </p:sp>
    </p:spTree>
    <p:extLst>
      <p:ext uri="{BB962C8B-B14F-4D97-AF65-F5344CB8AC3E}">
        <p14:creationId xmlns:p14="http://schemas.microsoft.com/office/powerpoint/2010/main" val="246232349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a:p>
        </p:txBody>
      </p:sp>
      <p:sp>
        <p:nvSpPr>
          <p:cNvPr id="4" name="Marcador de número de diapositiva 3"/>
          <p:cNvSpPr>
            <a:spLocks noGrp="1"/>
          </p:cNvSpPr>
          <p:nvPr>
            <p:ph type="sldNum" sz="quarter" idx="10"/>
          </p:nvPr>
        </p:nvSpPr>
        <p:spPr/>
        <p:txBody>
          <a:bodyPr/>
          <a:lstStyle/>
          <a:p>
            <a:fld id="{9CC9D683-C16A-4CB8-BA83-98E537513CCA}" type="slidenum">
              <a:rPr lang="es-CL" smtClean="0"/>
              <a:pPr/>
              <a:t>30</a:t>
            </a:fld>
            <a:endParaRPr lang="es-CL"/>
          </a:p>
        </p:txBody>
      </p:sp>
    </p:spTree>
    <p:extLst>
      <p:ext uri="{BB962C8B-B14F-4D97-AF65-F5344CB8AC3E}">
        <p14:creationId xmlns:p14="http://schemas.microsoft.com/office/powerpoint/2010/main" val="31164115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10"/>
          </p:nvPr>
        </p:nvSpPr>
        <p:spPr/>
        <p:txBody>
          <a:bodyPr/>
          <a:lstStyle/>
          <a:p>
            <a:fld id="{04D53854-FC09-4F1E-9D92-9E52B58C6E18}" type="slidenum">
              <a:rPr lang="es-CL" smtClean="0"/>
              <a:pPr/>
              <a:t>5</a:t>
            </a:fld>
            <a:endParaRPr lang="es-CL"/>
          </a:p>
        </p:txBody>
      </p:sp>
    </p:spTree>
    <p:extLst>
      <p:ext uri="{BB962C8B-B14F-4D97-AF65-F5344CB8AC3E}">
        <p14:creationId xmlns:p14="http://schemas.microsoft.com/office/powerpoint/2010/main" val="384060198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a:p>
        </p:txBody>
      </p:sp>
      <p:sp>
        <p:nvSpPr>
          <p:cNvPr id="4" name="Marcador de número de diapositiva 3"/>
          <p:cNvSpPr>
            <a:spLocks noGrp="1"/>
          </p:cNvSpPr>
          <p:nvPr>
            <p:ph type="sldNum" sz="quarter" idx="10"/>
          </p:nvPr>
        </p:nvSpPr>
        <p:spPr/>
        <p:txBody>
          <a:bodyPr/>
          <a:lstStyle/>
          <a:p>
            <a:fld id="{9CC9D683-C16A-4CB8-BA83-98E537513CCA}" type="slidenum">
              <a:rPr lang="es-CL" smtClean="0"/>
              <a:pPr/>
              <a:t>31</a:t>
            </a:fld>
            <a:endParaRPr lang="es-CL"/>
          </a:p>
        </p:txBody>
      </p:sp>
    </p:spTree>
    <p:extLst>
      <p:ext uri="{BB962C8B-B14F-4D97-AF65-F5344CB8AC3E}">
        <p14:creationId xmlns:p14="http://schemas.microsoft.com/office/powerpoint/2010/main" val="205309290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a:p>
        </p:txBody>
      </p:sp>
      <p:sp>
        <p:nvSpPr>
          <p:cNvPr id="4" name="Marcador de número de diapositiva 3"/>
          <p:cNvSpPr>
            <a:spLocks noGrp="1"/>
          </p:cNvSpPr>
          <p:nvPr>
            <p:ph type="sldNum" sz="quarter" idx="10"/>
          </p:nvPr>
        </p:nvSpPr>
        <p:spPr/>
        <p:txBody>
          <a:bodyPr/>
          <a:lstStyle/>
          <a:p>
            <a:fld id="{9CC9D683-C16A-4CB8-BA83-98E537513CCA}" type="slidenum">
              <a:rPr lang="es-CL" smtClean="0"/>
              <a:pPr/>
              <a:t>32</a:t>
            </a:fld>
            <a:endParaRPr lang="es-CL"/>
          </a:p>
        </p:txBody>
      </p:sp>
    </p:spTree>
    <p:extLst>
      <p:ext uri="{BB962C8B-B14F-4D97-AF65-F5344CB8AC3E}">
        <p14:creationId xmlns:p14="http://schemas.microsoft.com/office/powerpoint/2010/main" val="307325223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a:p>
        </p:txBody>
      </p:sp>
      <p:sp>
        <p:nvSpPr>
          <p:cNvPr id="4" name="Marcador de número de diapositiva 3"/>
          <p:cNvSpPr>
            <a:spLocks noGrp="1"/>
          </p:cNvSpPr>
          <p:nvPr>
            <p:ph type="sldNum" sz="quarter" idx="10"/>
          </p:nvPr>
        </p:nvSpPr>
        <p:spPr/>
        <p:txBody>
          <a:bodyPr/>
          <a:lstStyle/>
          <a:p>
            <a:fld id="{9CC9D683-C16A-4CB8-BA83-98E537513CCA}" type="slidenum">
              <a:rPr lang="es-CL" smtClean="0"/>
              <a:pPr/>
              <a:t>33</a:t>
            </a:fld>
            <a:endParaRPr lang="es-CL"/>
          </a:p>
        </p:txBody>
      </p:sp>
    </p:spTree>
    <p:extLst>
      <p:ext uri="{BB962C8B-B14F-4D97-AF65-F5344CB8AC3E}">
        <p14:creationId xmlns:p14="http://schemas.microsoft.com/office/powerpoint/2010/main" val="9148603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a:p>
        </p:txBody>
      </p:sp>
      <p:sp>
        <p:nvSpPr>
          <p:cNvPr id="4" name="Marcador de número de diapositiva 3"/>
          <p:cNvSpPr>
            <a:spLocks noGrp="1"/>
          </p:cNvSpPr>
          <p:nvPr>
            <p:ph type="sldNum" sz="quarter" idx="10"/>
          </p:nvPr>
        </p:nvSpPr>
        <p:spPr/>
        <p:txBody>
          <a:bodyPr/>
          <a:lstStyle/>
          <a:p>
            <a:fld id="{9CC9D683-C16A-4CB8-BA83-98E537513CCA}" type="slidenum">
              <a:rPr lang="es-CL" smtClean="0"/>
              <a:pPr/>
              <a:t>34</a:t>
            </a:fld>
            <a:endParaRPr lang="es-CL"/>
          </a:p>
        </p:txBody>
      </p:sp>
    </p:spTree>
    <p:extLst>
      <p:ext uri="{BB962C8B-B14F-4D97-AF65-F5344CB8AC3E}">
        <p14:creationId xmlns:p14="http://schemas.microsoft.com/office/powerpoint/2010/main" val="416962965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a:p>
        </p:txBody>
      </p:sp>
      <p:sp>
        <p:nvSpPr>
          <p:cNvPr id="4" name="Marcador de número de diapositiva 3"/>
          <p:cNvSpPr>
            <a:spLocks noGrp="1"/>
          </p:cNvSpPr>
          <p:nvPr>
            <p:ph type="sldNum" sz="quarter" idx="10"/>
          </p:nvPr>
        </p:nvSpPr>
        <p:spPr/>
        <p:txBody>
          <a:bodyPr/>
          <a:lstStyle/>
          <a:p>
            <a:fld id="{9CC9D683-C16A-4CB8-BA83-98E537513CCA}" type="slidenum">
              <a:rPr lang="es-CL" smtClean="0"/>
              <a:pPr/>
              <a:t>35</a:t>
            </a:fld>
            <a:endParaRPr lang="es-CL"/>
          </a:p>
        </p:txBody>
      </p:sp>
    </p:spTree>
    <p:extLst>
      <p:ext uri="{BB962C8B-B14F-4D97-AF65-F5344CB8AC3E}">
        <p14:creationId xmlns:p14="http://schemas.microsoft.com/office/powerpoint/2010/main" val="293111289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a:p>
        </p:txBody>
      </p:sp>
      <p:sp>
        <p:nvSpPr>
          <p:cNvPr id="4" name="Marcador de número de diapositiva 3"/>
          <p:cNvSpPr>
            <a:spLocks noGrp="1"/>
          </p:cNvSpPr>
          <p:nvPr>
            <p:ph type="sldNum" sz="quarter" idx="10"/>
          </p:nvPr>
        </p:nvSpPr>
        <p:spPr/>
        <p:txBody>
          <a:bodyPr/>
          <a:lstStyle/>
          <a:p>
            <a:fld id="{9CC9D683-C16A-4CB8-BA83-98E537513CCA}" type="slidenum">
              <a:rPr lang="es-CL" smtClean="0"/>
              <a:pPr/>
              <a:t>36</a:t>
            </a:fld>
            <a:endParaRPr lang="es-CL"/>
          </a:p>
        </p:txBody>
      </p:sp>
    </p:spTree>
    <p:extLst>
      <p:ext uri="{BB962C8B-B14F-4D97-AF65-F5344CB8AC3E}">
        <p14:creationId xmlns:p14="http://schemas.microsoft.com/office/powerpoint/2010/main" val="239200270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a:p>
        </p:txBody>
      </p:sp>
      <p:sp>
        <p:nvSpPr>
          <p:cNvPr id="4" name="Marcador de número de diapositiva 3"/>
          <p:cNvSpPr>
            <a:spLocks noGrp="1"/>
          </p:cNvSpPr>
          <p:nvPr>
            <p:ph type="sldNum" sz="quarter" idx="10"/>
          </p:nvPr>
        </p:nvSpPr>
        <p:spPr/>
        <p:txBody>
          <a:bodyPr/>
          <a:lstStyle/>
          <a:p>
            <a:fld id="{9CC9D683-C16A-4CB8-BA83-98E537513CCA}" type="slidenum">
              <a:rPr lang="es-CL" smtClean="0"/>
              <a:pPr/>
              <a:t>37</a:t>
            </a:fld>
            <a:endParaRPr lang="es-CL"/>
          </a:p>
        </p:txBody>
      </p:sp>
    </p:spTree>
    <p:extLst>
      <p:ext uri="{BB962C8B-B14F-4D97-AF65-F5344CB8AC3E}">
        <p14:creationId xmlns:p14="http://schemas.microsoft.com/office/powerpoint/2010/main" val="347364120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a:p>
        </p:txBody>
      </p:sp>
      <p:sp>
        <p:nvSpPr>
          <p:cNvPr id="4" name="Marcador de número de diapositiva 3"/>
          <p:cNvSpPr>
            <a:spLocks noGrp="1"/>
          </p:cNvSpPr>
          <p:nvPr>
            <p:ph type="sldNum" sz="quarter" idx="10"/>
          </p:nvPr>
        </p:nvSpPr>
        <p:spPr/>
        <p:txBody>
          <a:bodyPr/>
          <a:lstStyle/>
          <a:p>
            <a:fld id="{9CC9D683-C16A-4CB8-BA83-98E537513CCA}" type="slidenum">
              <a:rPr lang="es-CL" smtClean="0"/>
              <a:pPr/>
              <a:t>38</a:t>
            </a:fld>
            <a:endParaRPr lang="es-CL"/>
          </a:p>
        </p:txBody>
      </p:sp>
    </p:spTree>
    <p:extLst>
      <p:ext uri="{BB962C8B-B14F-4D97-AF65-F5344CB8AC3E}">
        <p14:creationId xmlns:p14="http://schemas.microsoft.com/office/powerpoint/2010/main" val="422016819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a:p>
        </p:txBody>
      </p:sp>
      <p:sp>
        <p:nvSpPr>
          <p:cNvPr id="4" name="Marcador de número de diapositiva 3"/>
          <p:cNvSpPr>
            <a:spLocks noGrp="1"/>
          </p:cNvSpPr>
          <p:nvPr>
            <p:ph type="sldNum" sz="quarter" idx="10"/>
          </p:nvPr>
        </p:nvSpPr>
        <p:spPr/>
        <p:txBody>
          <a:bodyPr/>
          <a:lstStyle/>
          <a:p>
            <a:fld id="{9CC9D683-C16A-4CB8-BA83-98E537513CCA}" type="slidenum">
              <a:rPr lang="es-CL" smtClean="0"/>
              <a:pPr/>
              <a:t>39</a:t>
            </a:fld>
            <a:endParaRPr lang="es-CL"/>
          </a:p>
        </p:txBody>
      </p:sp>
    </p:spTree>
    <p:extLst>
      <p:ext uri="{BB962C8B-B14F-4D97-AF65-F5344CB8AC3E}">
        <p14:creationId xmlns:p14="http://schemas.microsoft.com/office/powerpoint/2010/main" val="45271498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a:p>
        </p:txBody>
      </p:sp>
      <p:sp>
        <p:nvSpPr>
          <p:cNvPr id="4" name="Marcador de número de diapositiva 3"/>
          <p:cNvSpPr>
            <a:spLocks noGrp="1"/>
          </p:cNvSpPr>
          <p:nvPr>
            <p:ph type="sldNum" sz="quarter" idx="10"/>
          </p:nvPr>
        </p:nvSpPr>
        <p:spPr/>
        <p:txBody>
          <a:bodyPr/>
          <a:lstStyle/>
          <a:p>
            <a:fld id="{9CC9D683-C16A-4CB8-BA83-98E537513CCA}" type="slidenum">
              <a:rPr lang="es-CL" smtClean="0"/>
              <a:pPr/>
              <a:t>40</a:t>
            </a:fld>
            <a:endParaRPr lang="es-CL"/>
          </a:p>
        </p:txBody>
      </p:sp>
    </p:spTree>
    <p:extLst>
      <p:ext uri="{BB962C8B-B14F-4D97-AF65-F5344CB8AC3E}">
        <p14:creationId xmlns:p14="http://schemas.microsoft.com/office/powerpoint/2010/main" val="24887974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10"/>
          </p:nvPr>
        </p:nvSpPr>
        <p:spPr/>
        <p:txBody>
          <a:bodyPr/>
          <a:lstStyle/>
          <a:p>
            <a:fld id="{04D53854-FC09-4F1E-9D92-9E52B58C6E18}" type="slidenum">
              <a:rPr lang="es-CL" smtClean="0"/>
              <a:pPr/>
              <a:t>6</a:t>
            </a:fld>
            <a:endParaRPr lang="es-CL"/>
          </a:p>
        </p:txBody>
      </p:sp>
    </p:spTree>
    <p:extLst>
      <p:ext uri="{BB962C8B-B14F-4D97-AF65-F5344CB8AC3E}">
        <p14:creationId xmlns:p14="http://schemas.microsoft.com/office/powerpoint/2010/main" val="422777090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a:p>
        </p:txBody>
      </p:sp>
      <p:sp>
        <p:nvSpPr>
          <p:cNvPr id="4" name="Marcador de número de diapositiva 3"/>
          <p:cNvSpPr>
            <a:spLocks noGrp="1"/>
          </p:cNvSpPr>
          <p:nvPr>
            <p:ph type="sldNum" sz="quarter" idx="10"/>
          </p:nvPr>
        </p:nvSpPr>
        <p:spPr/>
        <p:txBody>
          <a:bodyPr/>
          <a:lstStyle/>
          <a:p>
            <a:fld id="{9CC9D683-C16A-4CB8-BA83-98E537513CCA}" type="slidenum">
              <a:rPr lang="es-CL" smtClean="0"/>
              <a:pPr/>
              <a:t>41</a:t>
            </a:fld>
            <a:endParaRPr lang="es-CL"/>
          </a:p>
        </p:txBody>
      </p:sp>
    </p:spTree>
    <p:extLst>
      <p:ext uri="{BB962C8B-B14F-4D97-AF65-F5344CB8AC3E}">
        <p14:creationId xmlns:p14="http://schemas.microsoft.com/office/powerpoint/2010/main" val="223781698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L"/>
          </a:p>
        </p:txBody>
      </p:sp>
      <p:sp>
        <p:nvSpPr>
          <p:cNvPr id="4" name="3 Marcador de número de diapositiva"/>
          <p:cNvSpPr>
            <a:spLocks noGrp="1"/>
          </p:cNvSpPr>
          <p:nvPr>
            <p:ph type="sldNum" sz="quarter" idx="10"/>
          </p:nvPr>
        </p:nvSpPr>
        <p:spPr/>
        <p:txBody>
          <a:bodyPr/>
          <a:lstStyle/>
          <a:p>
            <a:fld id="{D928ACAD-78CB-4F28-986E-9D5C0308F9F0}" type="slidenum">
              <a:rPr lang="es-CL" smtClean="0"/>
              <a:pPr/>
              <a:t>42</a:t>
            </a:fld>
            <a:endParaRPr lang="es-CL"/>
          </a:p>
        </p:txBody>
      </p:sp>
    </p:spTree>
    <p:extLst>
      <p:ext uri="{BB962C8B-B14F-4D97-AF65-F5344CB8AC3E}">
        <p14:creationId xmlns:p14="http://schemas.microsoft.com/office/powerpoint/2010/main" val="126726485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a:p>
        </p:txBody>
      </p:sp>
      <p:sp>
        <p:nvSpPr>
          <p:cNvPr id="4" name="Marcador de número de diapositiva 3"/>
          <p:cNvSpPr>
            <a:spLocks noGrp="1"/>
          </p:cNvSpPr>
          <p:nvPr>
            <p:ph type="sldNum" sz="quarter" idx="10"/>
          </p:nvPr>
        </p:nvSpPr>
        <p:spPr/>
        <p:txBody>
          <a:bodyPr/>
          <a:lstStyle/>
          <a:p>
            <a:fld id="{9CC9D683-C16A-4CB8-BA83-98E537513CCA}" type="slidenum">
              <a:rPr lang="es-CL" smtClean="0"/>
              <a:pPr/>
              <a:t>43</a:t>
            </a:fld>
            <a:endParaRPr lang="es-CL"/>
          </a:p>
        </p:txBody>
      </p:sp>
    </p:spTree>
    <p:extLst>
      <p:ext uri="{BB962C8B-B14F-4D97-AF65-F5344CB8AC3E}">
        <p14:creationId xmlns:p14="http://schemas.microsoft.com/office/powerpoint/2010/main" val="9911703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a:p>
        </p:txBody>
      </p:sp>
      <p:sp>
        <p:nvSpPr>
          <p:cNvPr id="4" name="Marcador de número de diapositiva 3"/>
          <p:cNvSpPr>
            <a:spLocks noGrp="1"/>
          </p:cNvSpPr>
          <p:nvPr>
            <p:ph type="sldNum" sz="quarter" idx="10"/>
          </p:nvPr>
        </p:nvSpPr>
        <p:spPr/>
        <p:txBody>
          <a:bodyPr/>
          <a:lstStyle/>
          <a:p>
            <a:fld id="{9CC9D683-C16A-4CB8-BA83-98E537513CCA}" type="slidenum">
              <a:rPr lang="es-CL" smtClean="0"/>
              <a:pPr/>
              <a:t>44</a:t>
            </a:fld>
            <a:endParaRPr lang="es-CL"/>
          </a:p>
        </p:txBody>
      </p:sp>
    </p:spTree>
    <p:extLst>
      <p:ext uri="{BB962C8B-B14F-4D97-AF65-F5344CB8AC3E}">
        <p14:creationId xmlns:p14="http://schemas.microsoft.com/office/powerpoint/2010/main" val="69972869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a:p>
        </p:txBody>
      </p:sp>
      <p:sp>
        <p:nvSpPr>
          <p:cNvPr id="4" name="Marcador de número de diapositiva 3"/>
          <p:cNvSpPr>
            <a:spLocks noGrp="1"/>
          </p:cNvSpPr>
          <p:nvPr>
            <p:ph type="sldNum" sz="quarter" idx="10"/>
          </p:nvPr>
        </p:nvSpPr>
        <p:spPr/>
        <p:txBody>
          <a:bodyPr/>
          <a:lstStyle/>
          <a:p>
            <a:fld id="{9CC9D683-C16A-4CB8-BA83-98E537513CCA}" type="slidenum">
              <a:rPr lang="es-CL" smtClean="0"/>
              <a:pPr/>
              <a:t>45</a:t>
            </a:fld>
            <a:endParaRPr lang="es-CL"/>
          </a:p>
        </p:txBody>
      </p:sp>
    </p:spTree>
    <p:extLst>
      <p:ext uri="{BB962C8B-B14F-4D97-AF65-F5344CB8AC3E}">
        <p14:creationId xmlns:p14="http://schemas.microsoft.com/office/powerpoint/2010/main" val="371518536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a:p>
        </p:txBody>
      </p:sp>
      <p:sp>
        <p:nvSpPr>
          <p:cNvPr id="4" name="Marcador de número de diapositiva 3"/>
          <p:cNvSpPr>
            <a:spLocks noGrp="1"/>
          </p:cNvSpPr>
          <p:nvPr>
            <p:ph type="sldNum" sz="quarter" idx="10"/>
          </p:nvPr>
        </p:nvSpPr>
        <p:spPr/>
        <p:txBody>
          <a:bodyPr/>
          <a:lstStyle/>
          <a:p>
            <a:fld id="{9CC9D683-C16A-4CB8-BA83-98E537513CCA}" type="slidenum">
              <a:rPr lang="es-CL" smtClean="0"/>
              <a:pPr/>
              <a:t>46</a:t>
            </a:fld>
            <a:endParaRPr lang="es-CL"/>
          </a:p>
        </p:txBody>
      </p:sp>
    </p:spTree>
    <p:extLst>
      <p:ext uri="{BB962C8B-B14F-4D97-AF65-F5344CB8AC3E}">
        <p14:creationId xmlns:p14="http://schemas.microsoft.com/office/powerpoint/2010/main" val="69397369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a:p>
        </p:txBody>
      </p:sp>
      <p:sp>
        <p:nvSpPr>
          <p:cNvPr id="4" name="Marcador de número de diapositiva 3"/>
          <p:cNvSpPr>
            <a:spLocks noGrp="1"/>
          </p:cNvSpPr>
          <p:nvPr>
            <p:ph type="sldNum" sz="quarter" idx="10"/>
          </p:nvPr>
        </p:nvSpPr>
        <p:spPr/>
        <p:txBody>
          <a:bodyPr/>
          <a:lstStyle/>
          <a:p>
            <a:fld id="{9CC9D683-C16A-4CB8-BA83-98E537513CCA}" type="slidenum">
              <a:rPr lang="es-CL" smtClean="0"/>
              <a:pPr/>
              <a:t>47</a:t>
            </a:fld>
            <a:endParaRPr lang="es-CL"/>
          </a:p>
        </p:txBody>
      </p:sp>
    </p:spTree>
    <p:extLst>
      <p:ext uri="{BB962C8B-B14F-4D97-AF65-F5344CB8AC3E}">
        <p14:creationId xmlns:p14="http://schemas.microsoft.com/office/powerpoint/2010/main" val="34963987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10"/>
          </p:nvPr>
        </p:nvSpPr>
        <p:spPr/>
        <p:txBody>
          <a:bodyPr/>
          <a:lstStyle/>
          <a:p>
            <a:fld id="{04D53854-FC09-4F1E-9D92-9E52B58C6E18}" type="slidenum">
              <a:rPr lang="es-CL" smtClean="0"/>
              <a:pPr/>
              <a:t>7</a:t>
            </a:fld>
            <a:endParaRPr lang="es-CL"/>
          </a:p>
        </p:txBody>
      </p:sp>
    </p:spTree>
    <p:extLst>
      <p:ext uri="{BB962C8B-B14F-4D97-AF65-F5344CB8AC3E}">
        <p14:creationId xmlns:p14="http://schemas.microsoft.com/office/powerpoint/2010/main" val="377799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10"/>
          </p:nvPr>
        </p:nvSpPr>
        <p:spPr/>
        <p:txBody>
          <a:bodyPr/>
          <a:lstStyle/>
          <a:p>
            <a:fld id="{04D53854-FC09-4F1E-9D92-9E52B58C6E18}" type="slidenum">
              <a:rPr lang="es-CL" smtClean="0"/>
              <a:pPr/>
              <a:t>8</a:t>
            </a:fld>
            <a:endParaRPr lang="es-CL"/>
          </a:p>
        </p:txBody>
      </p:sp>
    </p:spTree>
    <p:extLst>
      <p:ext uri="{BB962C8B-B14F-4D97-AF65-F5344CB8AC3E}">
        <p14:creationId xmlns:p14="http://schemas.microsoft.com/office/powerpoint/2010/main" val="4004052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10"/>
          </p:nvPr>
        </p:nvSpPr>
        <p:spPr/>
        <p:txBody>
          <a:bodyPr/>
          <a:lstStyle/>
          <a:p>
            <a:fld id="{04D53854-FC09-4F1E-9D92-9E52B58C6E18}" type="slidenum">
              <a:rPr lang="es-CL" smtClean="0"/>
              <a:pPr/>
              <a:t>9</a:t>
            </a:fld>
            <a:endParaRPr lang="es-CL"/>
          </a:p>
        </p:txBody>
      </p:sp>
    </p:spTree>
    <p:extLst>
      <p:ext uri="{BB962C8B-B14F-4D97-AF65-F5344CB8AC3E}">
        <p14:creationId xmlns:p14="http://schemas.microsoft.com/office/powerpoint/2010/main" val="15661000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10"/>
          </p:nvPr>
        </p:nvSpPr>
        <p:spPr/>
        <p:txBody>
          <a:bodyPr/>
          <a:lstStyle/>
          <a:p>
            <a:fld id="{04D53854-FC09-4F1E-9D92-9E52B58C6E18}" type="slidenum">
              <a:rPr lang="es-CL" smtClean="0"/>
              <a:pPr/>
              <a:t>10</a:t>
            </a:fld>
            <a:endParaRPr lang="es-CL"/>
          </a:p>
        </p:txBody>
      </p:sp>
    </p:spTree>
    <p:extLst>
      <p:ext uri="{BB962C8B-B14F-4D97-AF65-F5344CB8AC3E}">
        <p14:creationId xmlns:p14="http://schemas.microsoft.com/office/powerpoint/2010/main" val="18101841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10"/>
          </p:nvPr>
        </p:nvSpPr>
        <p:spPr/>
        <p:txBody>
          <a:bodyPr/>
          <a:lstStyle/>
          <a:p>
            <a:fld id="{04D53854-FC09-4F1E-9D92-9E52B58C6E18}" type="slidenum">
              <a:rPr lang="es-CL" smtClean="0"/>
              <a:pPr/>
              <a:t>11</a:t>
            </a:fld>
            <a:endParaRPr lang="es-CL"/>
          </a:p>
        </p:txBody>
      </p:sp>
    </p:spTree>
    <p:extLst>
      <p:ext uri="{BB962C8B-B14F-4D97-AF65-F5344CB8AC3E}">
        <p14:creationId xmlns:p14="http://schemas.microsoft.com/office/powerpoint/2010/main" val="483687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10"/>
          </p:nvPr>
        </p:nvSpPr>
        <p:spPr/>
        <p:txBody>
          <a:bodyPr/>
          <a:lstStyle/>
          <a:p>
            <a:fld id="{04D53854-FC09-4F1E-9D92-9E52B58C6E18}" type="slidenum">
              <a:rPr lang="es-CL" smtClean="0"/>
              <a:pPr/>
              <a:t>12</a:t>
            </a:fld>
            <a:endParaRPr lang="es-CL"/>
          </a:p>
        </p:txBody>
      </p:sp>
    </p:spTree>
    <p:extLst>
      <p:ext uri="{BB962C8B-B14F-4D97-AF65-F5344CB8AC3E}">
        <p14:creationId xmlns:p14="http://schemas.microsoft.com/office/powerpoint/2010/main" val="347075906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s://www.facebook.com/contraloriachile" TargetMode="External"/><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hyperlink" Target="http://www.youtube.com/user/CONTRALORIACHILE" TargetMode="External"/><Relationship Id="rId4" Type="http://schemas.openxmlformats.org/officeDocument/2006/relationships/hyperlink" Target="http://twitter.com/Contraloriacl" TargetMode="Externa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hyperlink" Target="https://www.facebook.com/contraloriachile" TargetMode="External"/><Relationship Id="rId2" Type="http://schemas.openxmlformats.org/officeDocument/2006/relationships/image" Target="../media/image4.png"/><Relationship Id="rId1" Type="http://schemas.openxmlformats.org/officeDocument/2006/relationships/slideMaster" Target="../slideMasters/slideMaster1.xml"/><Relationship Id="rId6" Type="http://schemas.openxmlformats.org/officeDocument/2006/relationships/hyperlink" Target="http://www.contraloria.cl" TargetMode="External"/><Relationship Id="rId5" Type="http://schemas.openxmlformats.org/officeDocument/2006/relationships/hyperlink" Target="http://www.youtube.com/user/CONTRALORIACHILE" TargetMode="External"/><Relationship Id="rId4" Type="http://schemas.openxmlformats.org/officeDocument/2006/relationships/hyperlink" Target="http://twitter.com/Contraloriacl" TargetMode="Externa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ítulo 1"/>
          <p:cNvSpPr>
            <a:spLocks noGrp="1"/>
          </p:cNvSpPr>
          <p:nvPr>
            <p:ph type="ctrTitle"/>
          </p:nvPr>
        </p:nvSpPr>
        <p:spPr>
          <a:xfrm>
            <a:off x="325978" y="2130425"/>
            <a:ext cx="8468772" cy="1470025"/>
          </a:xfrm>
        </p:spPr>
        <p:txBody>
          <a:bodyPr>
            <a:normAutofit/>
          </a:bodyPr>
          <a:lstStyle>
            <a:lvl1pPr algn="l">
              <a:defRPr sz="3200" b="1">
                <a:solidFill>
                  <a:srgbClr val="005CBF"/>
                </a:solidFill>
                <a:latin typeface="Arial"/>
                <a:cs typeface="Arial"/>
              </a:defRPr>
            </a:lvl1pPr>
          </a:lstStyle>
          <a:p>
            <a:r>
              <a:rPr lang="es-ES_tradnl" smtClean="0"/>
              <a:t>Clic para editar título</a:t>
            </a:r>
            <a:endParaRPr lang="es-ES" dirty="0"/>
          </a:p>
        </p:txBody>
      </p:sp>
      <p:sp>
        <p:nvSpPr>
          <p:cNvPr id="4" name="Rectángulo 3">
            <a:hlinkClick r:id="rId3"/>
          </p:cNvPr>
          <p:cNvSpPr/>
          <p:nvPr userDrawn="1"/>
        </p:nvSpPr>
        <p:spPr>
          <a:xfrm>
            <a:off x="7694083" y="6392333"/>
            <a:ext cx="264584" cy="275167"/>
          </a:xfrm>
          <a:prstGeom prst="rect">
            <a:avLst/>
          </a:prstGeom>
          <a:solidFill>
            <a:schemeClr val="tx1">
              <a:alpha val="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5" name="Rectángulo 4">
            <a:hlinkClick r:id="rId4"/>
          </p:cNvPr>
          <p:cNvSpPr/>
          <p:nvPr userDrawn="1"/>
        </p:nvSpPr>
        <p:spPr>
          <a:xfrm>
            <a:off x="8015820" y="6381750"/>
            <a:ext cx="264584" cy="285750"/>
          </a:xfrm>
          <a:prstGeom prst="rect">
            <a:avLst/>
          </a:prstGeom>
          <a:solidFill>
            <a:schemeClr val="tx1">
              <a:alpha val="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6" name="Rectángulo 5">
            <a:hlinkClick r:id="rId5"/>
          </p:cNvPr>
          <p:cNvSpPr/>
          <p:nvPr userDrawn="1"/>
        </p:nvSpPr>
        <p:spPr>
          <a:xfrm>
            <a:off x="8326965" y="6407154"/>
            <a:ext cx="264584" cy="285750"/>
          </a:xfrm>
          <a:prstGeom prst="rect">
            <a:avLst/>
          </a:prstGeom>
          <a:solidFill>
            <a:schemeClr val="tx1">
              <a:alpha val="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11" name="Marcador de texto 10"/>
          <p:cNvSpPr>
            <a:spLocks noGrp="1"/>
          </p:cNvSpPr>
          <p:nvPr>
            <p:ph type="body" sz="quarter" idx="10" hasCustomPrompt="1"/>
          </p:nvPr>
        </p:nvSpPr>
        <p:spPr>
          <a:xfrm>
            <a:off x="1291182" y="5485337"/>
            <a:ext cx="6180387" cy="244665"/>
          </a:xfrm>
        </p:spPr>
        <p:txBody>
          <a:bodyPr>
            <a:normAutofit/>
          </a:bodyPr>
          <a:lstStyle>
            <a:lvl1pPr marL="0" indent="0">
              <a:buFontTx/>
              <a:buNone/>
              <a:defRPr sz="1200">
                <a:solidFill>
                  <a:srgbClr val="9B9B9B"/>
                </a:solidFill>
              </a:defRPr>
            </a:lvl1pPr>
          </a:lstStyle>
          <a:p>
            <a:pPr lvl="0"/>
            <a:r>
              <a:rPr lang="es-ES_tradnl" dirty="0" smtClean="0"/>
              <a:t>Haga clic para editar División</a:t>
            </a:r>
          </a:p>
        </p:txBody>
      </p:sp>
      <p:sp>
        <p:nvSpPr>
          <p:cNvPr id="14" name="Marcador de texto 10"/>
          <p:cNvSpPr>
            <a:spLocks noGrp="1"/>
          </p:cNvSpPr>
          <p:nvPr>
            <p:ph type="body" sz="quarter" idx="11" hasCustomPrompt="1"/>
          </p:nvPr>
        </p:nvSpPr>
        <p:spPr>
          <a:xfrm>
            <a:off x="1294160" y="5659081"/>
            <a:ext cx="6180387" cy="244665"/>
          </a:xfrm>
        </p:spPr>
        <p:txBody>
          <a:bodyPr>
            <a:noAutofit/>
          </a:bodyPr>
          <a:lstStyle>
            <a:lvl1pPr marL="0" indent="0">
              <a:buFontTx/>
              <a:buNone/>
              <a:defRPr sz="1050">
                <a:solidFill>
                  <a:srgbClr val="9B9B9B"/>
                </a:solidFill>
              </a:defRPr>
            </a:lvl1pPr>
          </a:lstStyle>
          <a:p>
            <a:pPr lvl="0"/>
            <a:r>
              <a:rPr lang="es-ES_tradnl" dirty="0" smtClean="0"/>
              <a:t>Haga clic para editar Unidad</a:t>
            </a:r>
          </a:p>
        </p:txBody>
      </p:sp>
    </p:spTree>
    <p:extLst>
      <p:ext uri="{BB962C8B-B14F-4D97-AF65-F5344CB8AC3E}">
        <p14:creationId xmlns:p14="http://schemas.microsoft.com/office/powerpoint/2010/main" val="37384607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s-ES_tradnl" smtClean="0"/>
              <a:t>Clic para editar título</a:t>
            </a:r>
            <a:endParaRPr lang="es-ES"/>
          </a:p>
        </p:txBody>
      </p:sp>
      <p:sp>
        <p:nvSpPr>
          <p:cNvPr id="3" name="Marcador de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4" name="Marcador de conteni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5" name="Marcador de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6" name="Marcador de conteni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7" name="Marcador de fecha 6"/>
          <p:cNvSpPr>
            <a:spLocks noGrp="1"/>
          </p:cNvSpPr>
          <p:nvPr>
            <p:ph type="dt" sz="half" idx="10"/>
          </p:nvPr>
        </p:nvSpPr>
        <p:spPr/>
        <p:txBody>
          <a:bodyPr/>
          <a:lstStyle/>
          <a:p>
            <a:fld id="{43FD156D-FC9C-6545-8EC9-B8CD3E00ED72}" type="datetimeFigureOut">
              <a:rPr lang="es-ES" smtClean="0"/>
              <a:pPr/>
              <a:t>29/09/2015</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9FFCE907-C684-3240-AE5F-DD1FAE788FC8}" type="slidenum">
              <a:rPr lang="es-ES" smtClean="0"/>
              <a:pPr/>
              <a:t>‹Nº›</a:t>
            </a:fld>
            <a:endParaRPr lang="es-ES"/>
          </a:p>
        </p:txBody>
      </p:sp>
    </p:spTree>
    <p:extLst>
      <p:ext uri="{BB962C8B-B14F-4D97-AF65-F5344CB8AC3E}">
        <p14:creationId xmlns:p14="http://schemas.microsoft.com/office/powerpoint/2010/main" val="22432718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fecha 2"/>
          <p:cNvSpPr>
            <a:spLocks noGrp="1"/>
          </p:cNvSpPr>
          <p:nvPr>
            <p:ph type="dt" sz="half" idx="10"/>
          </p:nvPr>
        </p:nvSpPr>
        <p:spPr/>
        <p:txBody>
          <a:bodyPr/>
          <a:lstStyle/>
          <a:p>
            <a:fld id="{43FD156D-FC9C-6545-8EC9-B8CD3E00ED72}" type="datetimeFigureOut">
              <a:rPr lang="es-ES" smtClean="0"/>
              <a:pPr/>
              <a:t>29/09/2015</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9FFCE907-C684-3240-AE5F-DD1FAE788FC8}" type="slidenum">
              <a:rPr lang="es-ES" smtClean="0"/>
              <a:pPr/>
              <a:t>‹Nº›</a:t>
            </a:fld>
            <a:endParaRPr lang="es-ES"/>
          </a:p>
        </p:txBody>
      </p:sp>
    </p:spTree>
    <p:extLst>
      <p:ext uri="{BB962C8B-B14F-4D97-AF65-F5344CB8AC3E}">
        <p14:creationId xmlns:p14="http://schemas.microsoft.com/office/powerpoint/2010/main" val="3857429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43FD156D-FC9C-6545-8EC9-B8CD3E00ED72}" type="datetimeFigureOut">
              <a:rPr lang="es-ES" smtClean="0"/>
              <a:pPr/>
              <a:t>29/09/2015</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9FFCE907-C684-3240-AE5F-DD1FAE788FC8}" type="slidenum">
              <a:rPr lang="es-ES" smtClean="0"/>
              <a:pPr/>
              <a:t>‹Nº›</a:t>
            </a:fld>
            <a:endParaRPr lang="es-ES"/>
          </a:p>
        </p:txBody>
      </p:sp>
    </p:spTree>
    <p:extLst>
      <p:ext uri="{BB962C8B-B14F-4D97-AF65-F5344CB8AC3E}">
        <p14:creationId xmlns:p14="http://schemas.microsoft.com/office/powerpoint/2010/main" val="7594869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es-ES_tradnl" smtClean="0"/>
              <a:t>Clic para editar título</a:t>
            </a:r>
            <a:endParaRPr lang="es-ES"/>
          </a:p>
        </p:txBody>
      </p:sp>
      <p:sp>
        <p:nvSpPr>
          <p:cNvPr id="3" name="Marcador de conteni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Marcador de fecha 4"/>
          <p:cNvSpPr>
            <a:spLocks noGrp="1"/>
          </p:cNvSpPr>
          <p:nvPr>
            <p:ph type="dt" sz="half" idx="10"/>
          </p:nvPr>
        </p:nvSpPr>
        <p:spPr/>
        <p:txBody>
          <a:bodyPr/>
          <a:lstStyle/>
          <a:p>
            <a:fld id="{43FD156D-FC9C-6545-8EC9-B8CD3E00ED72}" type="datetimeFigureOut">
              <a:rPr lang="es-ES" smtClean="0"/>
              <a:pPr/>
              <a:t>29/09/2015</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9FFCE907-C684-3240-AE5F-DD1FAE788FC8}" type="slidenum">
              <a:rPr lang="es-ES" smtClean="0"/>
              <a:pPr/>
              <a:t>‹Nº›</a:t>
            </a:fld>
            <a:endParaRPr lang="es-ES"/>
          </a:p>
        </p:txBody>
      </p:sp>
    </p:spTree>
    <p:extLst>
      <p:ext uri="{BB962C8B-B14F-4D97-AF65-F5344CB8AC3E}">
        <p14:creationId xmlns:p14="http://schemas.microsoft.com/office/powerpoint/2010/main" val="7011763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es-ES_tradnl" smtClean="0"/>
              <a:t>Clic para editar título</a:t>
            </a:r>
            <a:endParaRPr lang="es-ES"/>
          </a:p>
        </p:txBody>
      </p:sp>
      <p:sp>
        <p:nvSpPr>
          <p:cNvPr id="3" name="Marcador de posición de imagen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Marcador de fecha 4"/>
          <p:cNvSpPr>
            <a:spLocks noGrp="1"/>
          </p:cNvSpPr>
          <p:nvPr>
            <p:ph type="dt" sz="half" idx="10"/>
          </p:nvPr>
        </p:nvSpPr>
        <p:spPr/>
        <p:txBody>
          <a:bodyPr/>
          <a:lstStyle/>
          <a:p>
            <a:fld id="{43FD156D-FC9C-6545-8EC9-B8CD3E00ED72}" type="datetimeFigureOut">
              <a:rPr lang="es-ES" smtClean="0"/>
              <a:pPr/>
              <a:t>29/09/2015</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9FFCE907-C684-3240-AE5F-DD1FAE788FC8}" type="slidenum">
              <a:rPr lang="es-ES" smtClean="0"/>
              <a:pPr/>
              <a:t>‹Nº›</a:t>
            </a:fld>
            <a:endParaRPr lang="es-ES"/>
          </a:p>
        </p:txBody>
      </p:sp>
    </p:spTree>
    <p:extLst>
      <p:ext uri="{BB962C8B-B14F-4D97-AF65-F5344CB8AC3E}">
        <p14:creationId xmlns:p14="http://schemas.microsoft.com/office/powerpoint/2010/main" val="30045346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texto vertical 2"/>
          <p:cNvSpPr>
            <a:spLocks noGrp="1"/>
          </p:cNvSpPr>
          <p:nvPr>
            <p:ph type="body" orient="vert" idx="1"/>
          </p:nvPr>
        </p:nvSpPr>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p>
            <a:fld id="{43FD156D-FC9C-6545-8EC9-B8CD3E00ED72}" type="datetimeFigureOut">
              <a:rPr lang="es-ES" smtClean="0"/>
              <a:pPr/>
              <a:t>29/09/2015</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9FFCE907-C684-3240-AE5F-DD1FAE788FC8}" type="slidenum">
              <a:rPr lang="es-ES" smtClean="0"/>
              <a:pPr/>
              <a:t>‹Nº›</a:t>
            </a:fld>
            <a:endParaRPr lang="es-ES"/>
          </a:p>
        </p:txBody>
      </p:sp>
    </p:spTree>
    <p:extLst>
      <p:ext uri="{BB962C8B-B14F-4D97-AF65-F5344CB8AC3E}">
        <p14:creationId xmlns:p14="http://schemas.microsoft.com/office/powerpoint/2010/main" val="12665042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es-ES_tradnl" smtClean="0"/>
              <a:t>Clic para editar título</a:t>
            </a:r>
            <a:endParaRPr lang="es-ES"/>
          </a:p>
        </p:txBody>
      </p:sp>
      <p:sp>
        <p:nvSpPr>
          <p:cNvPr id="3" name="Marcador de texto vertical 2"/>
          <p:cNvSpPr>
            <a:spLocks noGrp="1"/>
          </p:cNvSpPr>
          <p:nvPr>
            <p:ph type="body" orient="vert" idx="1"/>
          </p:nvPr>
        </p:nvSpPr>
        <p:spPr>
          <a:xfrm>
            <a:off x="457200" y="274638"/>
            <a:ext cx="6019800" cy="5851525"/>
          </a:xfrm>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p>
            <a:fld id="{43FD156D-FC9C-6545-8EC9-B8CD3E00ED72}" type="datetimeFigureOut">
              <a:rPr lang="es-ES" smtClean="0"/>
              <a:pPr/>
              <a:t>29/09/2015</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9FFCE907-C684-3240-AE5F-DD1FAE788FC8}" type="slidenum">
              <a:rPr lang="es-ES" smtClean="0"/>
              <a:pPr/>
              <a:t>‹Nº›</a:t>
            </a:fld>
            <a:endParaRPr lang="es-ES"/>
          </a:p>
        </p:txBody>
      </p:sp>
    </p:spTree>
    <p:extLst>
      <p:ext uri="{BB962C8B-B14F-4D97-AF65-F5344CB8AC3E}">
        <p14:creationId xmlns:p14="http://schemas.microsoft.com/office/powerpoint/2010/main" val="24792757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Encabezado de sección">
    <p:bg>
      <p:bgPr>
        <a:blipFill rotWithShape="1">
          <a:blip r:embed="rId2"/>
          <a:stretch>
            <a:fillRect/>
          </a:stretch>
        </a:blipFill>
        <a:effectLst/>
      </p:bgPr>
    </p:bg>
    <p:spTree>
      <p:nvGrpSpPr>
        <p:cNvPr id="1" name=""/>
        <p:cNvGrpSpPr/>
        <p:nvPr/>
      </p:nvGrpSpPr>
      <p:grpSpPr>
        <a:xfrm>
          <a:off x="0" y="0"/>
          <a:ext cx="0" cy="0"/>
          <a:chOff x="0" y="0"/>
          <a:chExt cx="0" cy="0"/>
        </a:xfrm>
      </p:grpSpPr>
      <p:sp>
        <p:nvSpPr>
          <p:cNvPr id="8" name="Marcador de texto 3"/>
          <p:cNvSpPr>
            <a:spLocks noGrp="1"/>
          </p:cNvSpPr>
          <p:nvPr>
            <p:ph type="body" sz="half" idx="2"/>
          </p:nvPr>
        </p:nvSpPr>
        <p:spPr>
          <a:xfrm>
            <a:off x="457200" y="2084917"/>
            <a:ext cx="8358717" cy="3810000"/>
          </a:xfrm>
        </p:spPr>
        <p:txBody>
          <a:bodyPr/>
          <a:lstStyle>
            <a:lvl1pPr marL="0" indent="0">
              <a:buNone/>
              <a:defRPr sz="1600">
                <a:solidFill>
                  <a:schemeClr val="tx1">
                    <a:lumMod val="65000"/>
                    <a:lumOff val="35000"/>
                  </a:schemeClr>
                </a:solidFill>
                <a:latin typeface="Arial"/>
                <a:cs typeface="Aria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6" name="Marcador de título 1"/>
          <p:cNvSpPr>
            <a:spLocks noGrp="1"/>
          </p:cNvSpPr>
          <p:nvPr>
            <p:ph type="title"/>
          </p:nvPr>
        </p:nvSpPr>
        <p:spPr>
          <a:xfrm>
            <a:off x="457200" y="274638"/>
            <a:ext cx="6231467" cy="614362"/>
          </a:xfrm>
          <a:prstGeom prst="rect">
            <a:avLst/>
          </a:prstGeom>
        </p:spPr>
        <p:txBody>
          <a:bodyPr vert="horz" lIns="91440" tIns="45720" rIns="91440" bIns="45720" rtlCol="0" anchor="ctr">
            <a:normAutofit/>
          </a:bodyPr>
          <a:lstStyle/>
          <a:p>
            <a:r>
              <a:rPr lang="es-ES_tradnl" smtClean="0"/>
              <a:t>Clic para editar título</a:t>
            </a:r>
            <a:endParaRPr lang="es-ES" dirty="0"/>
          </a:p>
        </p:txBody>
      </p:sp>
      <p:sp>
        <p:nvSpPr>
          <p:cNvPr id="12" name="Marcador de texto 11"/>
          <p:cNvSpPr>
            <a:spLocks noGrp="1"/>
          </p:cNvSpPr>
          <p:nvPr>
            <p:ph type="body" sz="quarter" idx="12" hasCustomPrompt="1"/>
          </p:nvPr>
        </p:nvSpPr>
        <p:spPr>
          <a:xfrm>
            <a:off x="1774245" y="6276920"/>
            <a:ext cx="6472248" cy="260522"/>
          </a:xfrm>
        </p:spPr>
        <p:txBody>
          <a:bodyPr>
            <a:normAutofit/>
          </a:bodyPr>
          <a:lstStyle>
            <a:lvl1pPr marL="0" indent="0" algn="r">
              <a:buNone/>
              <a:defRPr sz="1300" baseline="0">
                <a:solidFill>
                  <a:srgbClr val="BFBFBF"/>
                </a:solidFill>
                <a:latin typeface="Helvetica"/>
                <a:cs typeface="Helvetica"/>
              </a:defRPr>
            </a:lvl1pPr>
          </a:lstStyle>
          <a:p>
            <a:pPr lvl="0"/>
            <a:r>
              <a:rPr lang="es-ES" dirty="0" smtClean="0"/>
              <a:t>Haga clic para editar División</a:t>
            </a:r>
            <a:endParaRPr lang="es-ES" dirty="0"/>
          </a:p>
        </p:txBody>
      </p:sp>
      <p:sp>
        <p:nvSpPr>
          <p:cNvPr id="13" name="Marcador de texto 11"/>
          <p:cNvSpPr>
            <a:spLocks noGrp="1"/>
          </p:cNvSpPr>
          <p:nvPr>
            <p:ph type="body" sz="quarter" idx="13" hasCustomPrompt="1"/>
          </p:nvPr>
        </p:nvSpPr>
        <p:spPr>
          <a:xfrm>
            <a:off x="1780107" y="6510730"/>
            <a:ext cx="6472248" cy="260522"/>
          </a:xfrm>
        </p:spPr>
        <p:txBody>
          <a:bodyPr>
            <a:noAutofit/>
          </a:bodyPr>
          <a:lstStyle>
            <a:lvl1pPr marL="0" indent="0" algn="r">
              <a:buNone/>
              <a:defRPr sz="1100" baseline="0">
                <a:solidFill>
                  <a:srgbClr val="BFBFBF"/>
                </a:solidFill>
                <a:latin typeface="Helvetica"/>
                <a:cs typeface="Helvetica"/>
              </a:defRPr>
            </a:lvl1pPr>
          </a:lstStyle>
          <a:p>
            <a:pPr lvl="0"/>
            <a:r>
              <a:rPr lang="es-ES" dirty="0" smtClean="0"/>
              <a:t>Haga clic para editar División</a:t>
            </a:r>
            <a:endParaRPr lang="es-ES" dirty="0"/>
          </a:p>
        </p:txBody>
      </p:sp>
    </p:spTree>
    <p:extLst>
      <p:ext uri="{BB962C8B-B14F-4D97-AF65-F5344CB8AC3E}">
        <p14:creationId xmlns:p14="http://schemas.microsoft.com/office/powerpoint/2010/main" val="9445499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seño personalizado">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texto 11"/>
          <p:cNvSpPr>
            <a:spLocks noGrp="1"/>
          </p:cNvSpPr>
          <p:nvPr>
            <p:ph type="body" sz="quarter" idx="12" hasCustomPrompt="1"/>
          </p:nvPr>
        </p:nvSpPr>
        <p:spPr>
          <a:xfrm>
            <a:off x="1774245" y="6276920"/>
            <a:ext cx="6472248" cy="260522"/>
          </a:xfrm>
        </p:spPr>
        <p:txBody>
          <a:bodyPr>
            <a:normAutofit/>
          </a:bodyPr>
          <a:lstStyle>
            <a:lvl1pPr marL="0" indent="0" algn="r">
              <a:buNone/>
              <a:defRPr sz="1300" baseline="0">
                <a:solidFill>
                  <a:srgbClr val="BFBFBF"/>
                </a:solidFill>
                <a:latin typeface="Helvetica"/>
                <a:cs typeface="Helvetica"/>
              </a:defRPr>
            </a:lvl1pPr>
          </a:lstStyle>
          <a:p>
            <a:pPr lvl="0"/>
            <a:r>
              <a:rPr lang="es-ES" dirty="0" smtClean="0"/>
              <a:t>Haga clic para editar División</a:t>
            </a:r>
            <a:endParaRPr lang="es-ES" dirty="0"/>
          </a:p>
        </p:txBody>
      </p:sp>
      <p:sp>
        <p:nvSpPr>
          <p:cNvPr id="4" name="Marcador de texto 11"/>
          <p:cNvSpPr>
            <a:spLocks noGrp="1"/>
          </p:cNvSpPr>
          <p:nvPr>
            <p:ph type="body" sz="quarter" idx="13" hasCustomPrompt="1"/>
          </p:nvPr>
        </p:nvSpPr>
        <p:spPr>
          <a:xfrm>
            <a:off x="1780107" y="6510730"/>
            <a:ext cx="6472248" cy="260522"/>
          </a:xfrm>
        </p:spPr>
        <p:txBody>
          <a:bodyPr>
            <a:noAutofit/>
          </a:bodyPr>
          <a:lstStyle>
            <a:lvl1pPr marL="0" indent="0" algn="r">
              <a:buNone/>
              <a:defRPr sz="1100" baseline="0">
                <a:solidFill>
                  <a:srgbClr val="BFBFBF"/>
                </a:solidFill>
                <a:latin typeface="Helvetica"/>
                <a:cs typeface="Helvetica"/>
              </a:defRPr>
            </a:lvl1pPr>
          </a:lstStyle>
          <a:p>
            <a:pPr lvl="0"/>
            <a:r>
              <a:rPr lang="es-ES" dirty="0" smtClean="0"/>
              <a:t>Haga clic para editar División</a:t>
            </a:r>
            <a:endParaRPr lang="es-ES" dirty="0"/>
          </a:p>
        </p:txBody>
      </p:sp>
      <p:sp>
        <p:nvSpPr>
          <p:cNvPr id="5" name="Marcador de texto 3"/>
          <p:cNvSpPr>
            <a:spLocks noGrp="1"/>
          </p:cNvSpPr>
          <p:nvPr>
            <p:ph type="body" sz="half" idx="2"/>
          </p:nvPr>
        </p:nvSpPr>
        <p:spPr>
          <a:xfrm>
            <a:off x="457201" y="2084917"/>
            <a:ext cx="3816648" cy="3810000"/>
          </a:xfrm>
        </p:spPr>
        <p:txBody>
          <a:bodyPr/>
          <a:lstStyle>
            <a:lvl1pPr marL="0" indent="0">
              <a:buNone/>
              <a:defRPr sz="1600">
                <a:solidFill>
                  <a:schemeClr val="tx1">
                    <a:lumMod val="65000"/>
                    <a:lumOff val="35000"/>
                  </a:schemeClr>
                </a:solidFill>
                <a:latin typeface="Arial"/>
                <a:cs typeface="Aria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6" name="Marcador de texto 3"/>
          <p:cNvSpPr>
            <a:spLocks noGrp="1"/>
          </p:cNvSpPr>
          <p:nvPr>
            <p:ph type="body" sz="half" idx="14"/>
          </p:nvPr>
        </p:nvSpPr>
        <p:spPr>
          <a:xfrm>
            <a:off x="4908819" y="2084917"/>
            <a:ext cx="3907097" cy="3810000"/>
          </a:xfrm>
        </p:spPr>
        <p:txBody>
          <a:bodyPr/>
          <a:lstStyle>
            <a:lvl1pPr marL="0" indent="0">
              <a:buNone/>
              <a:defRPr sz="1600">
                <a:solidFill>
                  <a:schemeClr val="tx1">
                    <a:lumMod val="65000"/>
                    <a:lumOff val="35000"/>
                  </a:schemeClr>
                </a:solidFill>
                <a:latin typeface="Arial"/>
                <a:cs typeface="Aria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Tree>
    <p:extLst>
      <p:ext uri="{BB962C8B-B14F-4D97-AF65-F5344CB8AC3E}">
        <p14:creationId xmlns:p14="http://schemas.microsoft.com/office/powerpoint/2010/main" val="10972138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En blanco">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Rectángulo 1">
            <a:hlinkClick r:id="rId3"/>
          </p:cNvPr>
          <p:cNvSpPr/>
          <p:nvPr userDrawn="1"/>
        </p:nvSpPr>
        <p:spPr>
          <a:xfrm>
            <a:off x="7683500" y="6339418"/>
            <a:ext cx="264584" cy="275167"/>
          </a:xfrm>
          <a:prstGeom prst="rect">
            <a:avLst/>
          </a:prstGeom>
          <a:solidFill>
            <a:schemeClr val="tx1">
              <a:alpha val="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3" name="Rectángulo 2">
            <a:hlinkClick r:id="rId4"/>
          </p:cNvPr>
          <p:cNvSpPr/>
          <p:nvPr userDrawn="1"/>
        </p:nvSpPr>
        <p:spPr>
          <a:xfrm>
            <a:off x="8005237" y="6328835"/>
            <a:ext cx="264584" cy="285750"/>
          </a:xfrm>
          <a:prstGeom prst="rect">
            <a:avLst/>
          </a:prstGeom>
          <a:solidFill>
            <a:schemeClr val="tx1">
              <a:alpha val="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4" name="Rectángulo 3">
            <a:hlinkClick r:id="rId5"/>
          </p:cNvPr>
          <p:cNvSpPr/>
          <p:nvPr userDrawn="1"/>
        </p:nvSpPr>
        <p:spPr>
          <a:xfrm>
            <a:off x="8316382" y="6354239"/>
            <a:ext cx="264584" cy="285750"/>
          </a:xfrm>
          <a:prstGeom prst="rect">
            <a:avLst/>
          </a:prstGeom>
          <a:solidFill>
            <a:schemeClr val="tx1">
              <a:alpha val="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5" name="Rectángulo 4">
            <a:hlinkClick r:id="rId6"/>
          </p:cNvPr>
          <p:cNvSpPr/>
          <p:nvPr userDrawn="1"/>
        </p:nvSpPr>
        <p:spPr>
          <a:xfrm>
            <a:off x="533399" y="6375402"/>
            <a:ext cx="1551517" cy="275167"/>
          </a:xfrm>
          <a:prstGeom prst="rect">
            <a:avLst/>
          </a:prstGeom>
          <a:solidFill>
            <a:schemeClr val="tx1">
              <a:alpha val="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40237583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1_Diapositiva de título">
    <p:spTree>
      <p:nvGrpSpPr>
        <p:cNvPr id="1" name=""/>
        <p:cNvGrpSpPr/>
        <p:nvPr/>
      </p:nvGrpSpPr>
      <p:grpSpPr>
        <a:xfrm>
          <a:off x="0" y="0"/>
          <a:ext cx="0" cy="0"/>
          <a:chOff x="0" y="0"/>
          <a:chExt cx="0" cy="0"/>
        </a:xfrm>
      </p:grpSpPr>
      <p:sp>
        <p:nvSpPr>
          <p:cNvPr id="6" name="Título 5"/>
          <p:cNvSpPr>
            <a:spLocks noGrp="1"/>
          </p:cNvSpPr>
          <p:nvPr>
            <p:ph type="title"/>
          </p:nvPr>
        </p:nvSpPr>
        <p:spPr/>
        <p:txBody>
          <a:bodyPr/>
          <a:lstStyle/>
          <a:p>
            <a:r>
              <a:rPr lang="es-ES_tradnl" smtClean="0"/>
              <a:t>Clic para editar título</a:t>
            </a:r>
            <a:endParaRPr lang="es-ES"/>
          </a:p>
        </p:txBody>
      </p:sp>
      <p:sp>
        <p:nvSpPr>
          <p:cNvPr id="10" name="Marcador de contenido 9"/>
          <p:cNvSpPr>
            <a:spLocks noGrp="1"/>
          </p:cNvSpPr>
          <p:nvPr>
            <p:ph sz="quarter" idx="12"/>
          </p:nvPr>
        </p:nvSpPr>
        <p:spPr>
          <a:xfrm>
            <a:off x="849313" y="1317625"/>
            <a:ext cx="7539037" cy="4787900"/>
          </a:xfrm>
        </p:spPr>
        <p:txBody>
          <a:bodyPr/>
          <a:lstStyle/>
          <a:p>
            <a:pPr lvl="0"/>
            <a:r>
              <a:rPr lang="es-ES_tradnl" dirty="0" smtClean="0"/>
              <a:t>Haga clic para modificar el estilo de texto del patrón</a:t>
            </a:r>
          </a:p>
        </p:txBody>
      </p:sp>
      <p:sp>
        <p:nvSpPr>
          <p:cNvPr id="4" name="Marcador de fecha 6"/>
          <p:cNvSpPr>
            <a:spLocks noGrp="1"/>
          </p:cNvSpPr>
          <p:nvPr>
            <p:ph type="dt" sz="half" idx="13"/>
          </p:nvPr>
        </p:nvSpPr>
        <p:spPr>
          <a:xfrm>
            <a:off x="6486525" y="120650"/>
            <a:ext cx="2057400" cy="365125"/>
          </a:xfrm>
          <a:prstGeom prst="rect">
            <a:avLst/>
          </a:prstGeom>
        </p:spPr>
        <p:txBody>
          <a:bodyPr/>
          <a:lstStyle>
            <a:lvl1pPr>
              <a:defRPr/>
            </a:lvl1pPr>
          </a:lstStyle>
          <a:p>
            <a:pPr>
              <a:defRPr/>
            </a:pPr>
            <a:r>
              <a:rPr lang="es-ES"/>
              <a:t>TITULO PRESENTADOR</a:t>
            </a:r>
            <a:endParaRPr lang="es-ES" dirty="0"/>
          </a:p>
        </p:txBody>
      </p:sp>
      <p:sp>
        <p:nvSpPr>
          <p:cNvPr id="5" name="Marcador de pie de página 7"/>
          <p:cNvSpPr>
            <a:spLocks noGrp="1"/>
          </p:cNvSpPr>
          <p:nvPr>
            <p:ph type="ftr" sz="quarter" idx="14"/>
          </p:nvPr>
        </p:nvSpPr>
        <p:spPr>
          <a:xfrm>
            <a:off x="584200" y="6484938"/>
            <a:ext cx="2895600" cy="365125"/>
          </a:xfrm>
          <a:prstGeom prst="rect">
            <a:avLst/>
          </a:prstGeom>
        </p:spPr>
        <p:txBody>
          <a:bodyPr wrap="square" numCol="1" anchorCtr="0" compatLnSpc="1">
            <a:prstTxWarp prst="textNoShape">
              <a:avLst/>
            </a:prstTxWarp>
          </a:bodyPr>
          <a:lstStyle>
            <a:lvl1pPr>
              <a:defRPr sz="1000" smtClean="0">
                <a:latin typeface="Arial" panose="020B0604020202020204" pitchFamily="34" charset="0"/>
                <a:ea typeface="MS PGothic" panose="020B0600070205080204" pitchFamily="34" charset="-128"/>
                <a:cs typeface="Arial" panose="020B0604020202020204" pitchFamily="34" charset="0"/>
              </a:defRPr>
            </a:lvl1pPr>
          </a:lstStyle>
          <a:p>
            <a:r>
              <a:rPr lang="es-ES"/>
              <a:t>Presentador - Divisón</a:t>
            </a:r>
          </a:p>
        </p:txBody>
      </p:sp>
    </p:spTree>
    <p:extLst>
      <p:ext uri="{BB962C8B-B14F-4D97-AF65-F5344CB8AC3E}">
        <p14:creationId xmlns:p14="http://schemas.microsoft.com/office/powerpoint/2010/main" val="3599011735"/>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allOver"/>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es-ES_tradnl" smtClean="0"/>
              <a:t>Clic para editar título</a:t>
            </a:r>
            <a:endParaRPr lang="es-ES"/>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smtClean="0"/>
              <a:t>Haga clic para modificar el estilo de subtítulo del patrón</a:t>
            </a:r>
            <a:endParaRPr lang="es-ES"/>
          </a:p>
        </p:txBody>
      </p:sp>
      <p:sp>
        <p:nvSpPr>
          <p:cNvPr id="4" name="Marcador de fecha 3"/>
          <p:cNvSpPr>
            <a:spLocks noGrp="1"/>
          </p:cNvSpPr>
          <p:nvPr>
            <p:ph type="dt" sz="half" idx="10"/>
          </p:nvPr>
        </p:nvSpPr>
        <p:spPr/>
        <p:txBody>
          <a:bodyPr/>
          <a:lstStyle/>
          <a:p>
            <a:fld id="{43FD156D-FC9C-6545-8EC9-B8CD3E00ED72}" type="datetimeFigureOut">
              <a:rPr lang="es-ES" smtClean="0"/>
              <a:pPr/>
              <a:t>29/09/2015</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9FFCE907-C684-3240-AE5F-DD1FAE788FC8}" type="slidenum">
              <a:rPr lang="es-ES" smtClean="0"/>
              <a:pPr/>
              <a:t>‹Nº›</a:t>
            </a:fld>
            <a:endParaRPr lang="es-ES"/>
          </a:p>
        </p:txBody>
      </p:sp>
    </p:spTree>
    <p:extLst>
      <p:ext uri="{BB962C8B-B14F-4D97-AF65-F5344CB8AC3E}">
        <p14:creationId xmlns:p14="http://schemas.microsoft.com/office/powerpoint/2010/main" val="27995300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contenido 2"/>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p>
            <a:fld id="{43FD156D-FC9C-6545-8EC9-B8CD3E00ED72}" type="datetimeFigureOut">
              <a:rPr lang="es-ES" smtClean="0"/>
              <a:pPr/>
              <a:t>29/09/2015</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9FFCE907-C684-3240-AE5F-DD1FAE788FC8}" type="slidenum">
              <a:rPr lang="es-ES" smtClean="0"/>
              <a:pPr/>
              <a:t>‹Nº›</a:t>
            </a:fld>
            <a:endParaRPr lang="es-ES"/>
          </a:p>
        </p:txBody>
      </p:sp>
    </p:spTree>
    <p:extLst>
      <p:ext uri="{BB962C8B-B14F-4D97-AF65-F5344CB8AC3E}">
        <p14:creationId xmlns:p14="http://schemas.microsoft.com/office/powerpoint/2010/main" val="24849864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es-ES_tradnl" smtClean="0"/>
              <a:t>Clic para editar título</a:t>
            </a:r>
            <a:endParaRPr lang="es-ES"/>
          </a:p>
        </p:txBody>
      </p:sp>
      <p:sp>
        <p:nvSpPr>
          <p:cNvPr id="3" name="Marcador de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smtClean="0"/>
              <a:t>Haga clic para modificar el estilo de texto del patrón</a:t>
            </a:r>
          </a:p>
        </p:txBody>
      </p:sp>
      <p:sp>
        <p:nvSpPr>
          <p:cNvPr id="4" name="Marcador de fecha 3"/>
          <p:cNvSpPr>
            <a:spLocks noGrp="1"/>
          </p:cNvSpPr>
          <p:nvPr>
            <p:ph type="dt" sz="half" idx="10"/>
          </p:nvPr>
        </p:nvSpPr>
        <p:spPr/>
        <p:txBody>
          <a:bodyPr/>
          <a:lstStyle/>
          <a:p>
            <a:fld id="{43FD156D-FC9C-6545-8EC9-B8CD3E00ED72}" type="datetimeFigureOut">
              <a:rPr lang="es-ES" smtClean="0"/>
              <a:pPr/>
              <a:t>29/09/2015</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9FFCE907-C684-3240-AE5F-DD1FAE788FC8}" type="slidenum">
              <a:rPr lang="es-ES" smtClean="0"/>
              <a:pPr/>
              <a:t>‹Nº›</a:t>
            </a:fld>
            <a:endParaRPr lang="es-ES"/>
          </a:p>
        </p:txBody>
      </p:sp>
    </p:spTree>
    <p:extLst>
      <p:ext uri="{BB962C8B-B14F-4D97-AF65-F5344CB8AC3E}">
        <p14:creationId xmlns:p14="http://schemas.microsoft.com/office/powerpoint/2010/main" val="1303173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conteni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conteni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5" name="Marcador de fecha 4"/>
          <p:cNvSpPr>
            <a:spLocks noGrp="1"/>
          </p:cNvSpPr>
          <p:nvPr>
            <p:ph type="dt" sz="half" idx="10"/>
          </p:nvPr>
        </p:nvSpPr>
        <p:spPr/>
        <p:txBody>
          <a:bodyPr/>
          <a:lstStyle/>
          <a:p>
            <a:fld id="{43FD156D-FC9C-6545-8EC9-B8CD3E00ED72}" type="datetimeFigureOut">
              <a:rPr lang="es-ES" smtClean="0"/>
              <a:pPr/>
              <a:t>29/09/2015</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9FFCE907-C684-3240-AE5F-DD1FAE788FC8}" type="slidenum">
              <a:rPr lang="es-ES" smtClean="0"/>
              <a:pPr/>
              <a:t>‹Nº›</a:t>
            </a:fld>
            <a:endParaRPr lang="es-ES"/>
          </a:p>
        </p:txBody>
      </p:sp>
    </p:spTree>
    <p:extLst>
      <p:ext uri="{BB962C8B-B14F-4D97-AF65-F5344CB8AC3E}">
        <p14:creationId xmlns:p14="http://schemas.microsoft.com/office/powerpoint/2010/main" val="357307867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3.xml"/><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theme" Target="../theme/theme2.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7"/>
          <a:stretch>
            <a:fillRect/>
          </a:stretch>
        </a:blipFill>
        <a:effectLst/>
      </p:bgPr>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74638"/>
            <a:ext cx="6231467" cy="614362"/>
          </a:xfrm>
          <a:prstGeom prst="rect">
            <a:avLst/>
          </a:prstGeom>
        </p:spPr>
        <p:txBody>
          <a:bodyPr vert="horz" lIns="91440" tIns="45720" rIns="91440" bIns="45720" rtlCol="0" anchor="ctr">
            <a:normAutofit/>
          </a:bodyPr>
          <a:lstStyle/>
          <a:p>
            <a:r>
              <a:rPr lang="es-ES_tradnl" dirty="0" smtClean="0"/>
              <a:t>Clic para editar título</a:t>
            </a:r>
            <a:endParaRPr lang="es-ES" dirty="0"/>
          </a:p>
        </p:txBody>
      </p:sp>
      <p:sp>
        <p:nvSpPr>
          <p:cNvPr id="3" name="Marcador de texto 2"/>
          <p:cNvSpPr>
            <a:spLocks noGrp="1"/>
          </p:cNvSpPr>
          <p:nvPr>
            <p:ph type="body" idx="1"/>
          </p:nvPr>
        </p:nvSpPr>
        <p:spPr>
          <a:xfrm>
            <a:off x="457200" y="2055284"/>
            <a:ext cx="8229600" cy="3913716"/>
          </a:xfrm>
          <a:prstGeom prst="rect">
            <a:avLst/>
          </a:prstGeom>
        </p:spPr>
        <p:txBody>
          <a:bodyPr vert="horz" lIns="91440" tIns="45720" rIns="91440" bIns="45720" rtlCol="0">
            <a:normAutofit/>
          </a:bodyPr>
          <a:lstStyle/>
          <a:p>
            <a:pPr lvl="0"/>
            <a:r>
              <a:rPr lang="es-ES_tradnl" dirty="0" smtClean="0"/>
              <a:t>Haga clic para modificar el estilo de texto del patrón</a:t>
            </a:r>
          </a:p>
          <a:p>
            <a:pPr lvl="1"/>
            <a:r>
              <a:rPr lang="es-ES_tradnl" dirty="0" smtClean="0"/>
              <a:t>Segundo nivel</a:t>
            </a:r>
          </a:p>
          <a:p>
            <a:pPr lvl="2"/>
            <a:r>
              <a:rPr lang="es-ES_tradnl" dirty="0" smtClean="0"/>
              <a:t>Tercer nivel</a:t>
            </a:r>
          </a:p>
          <a:p>
            <a:pPr lvl="3"/>
            <a:r>
              <a:rPr lang="es-ES_tradnl" dirty="0" smtClean="0"/>
              <a:t>Cuarto nivel</a:t>
            </a:r>
          </a:p>
          <a:p>
            <a:pPr lvl="4"/>
            <a:r>
              <a:rPr lang="es-ES_tradnl" dirty="0" smtClean="0"/>
              <a:t>Quinto nivel</a:t>
            </a:r>
            <a:endParaRPr lang="es-ES" dirty="0"/>
          </a:p>
        </p:txBody>
      </p:sp>
    </p:spTree>
    <p:extLst>
      <p:ext uri="{BB962C8B-B14F-4D97-AF65-F5344CB8AC3E}">
        <p14:creationId xmlns:p14="http://schemas.microsoft.com/office/powerpoint/2010/main" val="3159011494"/>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68" r:id="rId3"/>
    <p:sldLayoutId id="2147483655" r:id="rId4"/>
    <p:sldLayoutId id="2147483669" r:id="rId5"/>
  </p:sldLayoutIdLst>
  <p:txStyles>
    <p:titleStyle>
      <a:lvl1pPr algn="l" defTabSz="457200" rtl="0" eaLnBrk="1" latinLnBrk="0" hangingPunct="1">
        <a:spcBef>
          <a:spcPct val="0"/>
        </a:spcBef>
        <a:buNone/>
        <a:defRPr sz="2400" kern="1200">
          <a:solidFill>
            <a:schemeClr val="bg1"/>
          </a:solidFill>
          <a:latin typeface="Arial"/>
          <a:ea typeface="+mj-ea"/>
          <a:cs typeface="Arial"/>
        </a:defRPr>
      </a:lvl1pPr>
    </p:titleStyle>
    <p:bodyStyle>
      <a:lvl1pPr marL="342900" indent="-342900" algn="l" defTabSz="457200" rtl="0" eaLnBrk="1" latinLnBrk="0" hangingPunct="1">
        <a:spcBef>
          <a:spcPct val="20000"/>
        </a:spcBef>
        <a:buFont typeface="Arial"/>
        <a:buChar char="•"/>
        <a:defRPr sz="1600" b="0" kern="1200">
          <a:solidFill>
            <a:schemeClr val="tx1">
              <a:lumMod val="75000"/>
              <a:lumOff val="25000"/>
            </a:schemeClr>
          </a:solidFill>
          <a:latin typeface="Arial"/>
          <a:ea typeface="+mn-ea"/>
          <a:cs typeface="Arial"/>
        </a:defRPr>
      </a:lvl1pPr>
      <a:lvl2pPr marL="742950" indent="-285750" algn="l" defTabSz="457200" rtl="0" eaLnBrk="1" latinLnBrk="0" hangingPunct="1">
        <a:spcBef>
          <a:spcPct val="20000"/>
        </a:spcBef>
        <a:buFont typeface="Arial"/>
        <a:buChar char="–"/>
        <a:defRPr sz="1400" kern="1200">
          <a:solidFill>
            <a:schemeClr val="tx1">
              <a:lumMod val="75000"/>
              <a:lumOff val="25000"/>
            </a:schemeClr>
          </a:solidFill>
          <a:latin typeface="Arial"/>
          <a:ea typeface="+mn-ea"/>
          <a:cs typeface="Arial"/>
        </a:defRPr>
      </a:lvl2pPr>
      <a:lvl3pPr marL="1143000" indent="-228600" algn="l" defTabSz="457200" rtl="0" eaLnBrk="1" latinLnBrk="0" hangingPunct="1">
        <a:spcBef>
          <a:spcPct val="20000"/>
        </a:spcBef>
        <a:buFont typeface="Arial"/>
        <a:buChar char="•"/>
        <a:defRPr sz="1400" kern="1200">
          <a:solidFill>
            <a:schemeClr val="tx1">
              <a:lumMod val="75000"/>
              <a:lumOff val="25000"/>
            </a:schemeClr>
          </a:solidFill>
          <a:latin typeface="Arial"/>
          <a:ea typeface="+mn-ea"/>
          <a:cs typeface="Arial"/>
        </a:defRPr>
      </a:lvl3pPr>
      <a:lvl4pPr marL="1600200" indent="-228600" algn="l" defTabSz="457200" rtl="0" eaLnBrk="1" latinLnBrk="0" hangingPunct="1">
        <a:spcBef>
          <a:spcPct val="20000"/>
        </a:spcBef>
        <a:buFont typeface="Arial"/>
        <a:buChar char="–"/>
        <a:defRPr sz="1400" kern="1200">
          <a:solidFill>
            <a:schemeClr val="tx1">
              <a:lumMod val="75000"/>
              <a:lumOff val="25000"/>
            </a:schemeClr>
          </a:solidFill>
          <a:latin typeface="Arial"/>
          <a:ea typeface="+mn-ea"/>
          <a:cs typeface="Arial"/>
        </a:defRPr>
      </a:lvl4pPr>
      <a:lvl5pPr marL="2057400" indent="-228600" algn="l" defTabSz="457200" rtl="0" eaLnBrk="1" latinLnBrk="0" hangingPunct="1">
        <a:spcBef>
          <a:spcPct val="20000"/>
        </a:spcBef>
        <a:buFont typeface="Arial"/>
        <a:buChar char="»"/>
        <a:defRPr sz="1400" kern="1200">
          <a:solidFill>
            <a:schemeClr val="tx1">
              <a:lumMod val="75000"/>
              <a:lumOff val="25000"/>
            </a:schemeClr>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_tradnl" smtClean="0"/>
              <a:t>Clic para editar título</a:t>
            </a:r>
            <a:endParaRPr lang="es-ES"/>
          </a:p>
        </p:txBody>
      </p:sp>
      <p:sp>
        <p:nvSpPr>
          <p:cNvPr id="3" name="Marcador de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FD156D-FC9C-6545-8EC9-B8CD3E00ED72}" type="datetimeFigureOut">
              <a:rPr lang="es-ES" smtClean="0"/>
              <a:pPr/>
              <a:t>29/09/2015</a:t>
            </a:fld>
            <a:endParaRPr lang="es-ES"/>
          </a:p>
        </p:txBody>
      </p:sp>
      <p:sp>
        <p:nvSpPr>
          <p:cNvPr id="5" name="Marcador de pie de pá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FCE907-C684-3240-AE5F-DD1FAE788FC8}" type="slidenum">
              <a:rPr lang="es-ES" smtClean="0"/>
              <a:pPr/>
              <a:t>‹Nº›</a:t>
            </a:fld>
            <a:endParaRPr lang="es-ES"/>
          </a:p>
        </p:txBody>
      </p:sp>
    </p:spTree>
    <p:extLst>
      <p:ext uri="{BB962C8B-B14F-4D97-AF65-F5344CB8AC3E}">
        <p14:creationId xmlns:p14="http://schemas.microsoft.com/office/powerpoint/2010/main" val="1887665118"/>
      </p:ext>
    </p:extLst>
  </p:cSld>
  <p:clrMap bg1="lt1" tx1="dk1" bg2="lt2" tx2="dk2" accent1="accent1" accent2="accent2" accent3="accent3" accent4="accent4" accent5="accent5" accent6="accent6" hlink="hlink" folHlink="folHlink"/>
  <p:sldLayoutIdLst>
    <p:sldLayoutId id="2147483657" r:id="rId1"/>
    <p:sldLayoutId id="2147483658" r:id="rId2"/>
    <p:sldLayoutId id="2147483659" r:id="rId3"/>
    <p:sldLayoutId id="2147483660" r:id="rId4"/>
    <p:sldLayoutId id="2147483661" r:id="rId5"/>
    <p:sldLayoutId id="2147483662" r:id="rId6"/>
    <p:sldLayoutId id="2147483663" r:id="rId7"/>
    <p:sldLayoutId id="2147483664" r:id="rId8"/>
    <p:sldLayoutId id="2147483665" r:id="rId9"/>
    <p:sldLayoutId id="2147483666" r:id="rId10"/>
    <p:sldLayoutId id="2147483667"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1.xml"/><Relationship Id="rId1" Type="http://schemas.openxmlformats.org/officeDocument/2006/relationships/slideLayout" Target="../slideLayouts/slideLayout5.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33.xml"/><Relationship Id="rId1" Type="http://schemas.openxmlformats.org/officeDocument/2006/relationships/slideLayout" Target="../slideLayouts/slideLayout2.xml"/><Relationship Id="rId6" Type="http://schemas.openxmlformats.org/officeDocument/2006/relationships/image" Target="../media/image11.jpeg"/><Relationship Id="rId5" Type="http://schemas.openxmlformats.org/officeDocument/2006/relationships/image" Target="../media/image10.jpeg"/><Relationship Id="rId4" Type="http://schemas.openxmlformats.org/officeDocument/2006/relationships/image" Target="../media/image9.jpeg"/></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325978" y="2146300"/>
            <a:ext cx="8468772" cy="1751330"/>
          </a:xfrm>
        </p:spPr>
        <p:txBody>
          <a:bodyPr>
            <a:normAutofit/>
          </a:bodyPr>
          <a:lstStyle/>
          <a:p>
            <a:pPr algn="ctr"/>
            <a:r>
              <a:rPr lang="es-ES" dirty="0" smtClean="0"/>
              <a:t>DIRECTORES DE CONTROL</a:t>
            </a:r>
            <a:br>
              <a:rPr lang="es-ES" dirty="0" smtClean="0"/>
            </a:br>
            <a:r>
              <a:rPr lang="es-ES" sz="800" dirty="0" smtClean="0"/>
              <a:t/>
            </a:r>
            <a:br>
              <a:rPr lang="es-ES" sz="800" dirty="0" smtClean="0"/>
            </a:br>
            <a:r>
              <a:rPr lang="es-ES" sz="2000" dirty="0" smtClean="0"/>
              <a:t>LABOR FISCALIZADORA Y RELACIÓN CON EL CONCEJO MUNICIPAL</a:t>
            </a:r>
            <a:endParaRPr lang="es-ES" sz="2000" dirty="0"/>
          </a:p>
        </p:txBody>
      </p:sp>
      <p:sp>
        <p:nvSpPr>
          <p:cNvPr id="3" name="Marcador de texto 2"/>
          <p:cNvSpPr>
            <a:spLocks noGrp="1"/>
          </p:cNvSpPr>
          <p:nvPr>
            <p:ph type="body" sz="quarter" idx="10"/>
          </p:nvPr>
        </p:nvSpPr>
        <p:spPr>
          <a:xfrm>
            <a:off x="1291182" y="5541423"/>
            <a:ext cx="6180387" cy="244665"/>
          </a:xfrm>
        </p:spPr>
        <p:txBody>
          <a:bodyPr>
            <a:normAutofit fontScale="92500" lnSpcReduction="10000"/>
          </a:bodyPr>
          <a:lstStyle/>
          <a:p>
            <a:r>
              <a:rPr lang="es-ES" dirty="0"/>
              <a:t>División de Municipalidades</a:t>
            </a:r>
          </a:p>
          <a:p>
            <a:endParaRPr lang="es-ES" dirty="0"/>
          </a:p>
        </p:txBody>
      </p:sp>
      <p:sp>
        <p:nvSpPr>
          <p:cNvPr id="4" name="Marcador de texto 3"/>
          <p:cNvSpPr>
            <a:spLocks noGrp="1"/>
          </p:cNvSpPr>
          <p:nvPr>
            <p:ph type="body" sz="quarter" idx="11"/>
          </p:nvPr>
        </p:nvSpPr>
        <p:spPr>
          <a:xfrm>
            <a:off x="1291182" y="5678757"/>
            <a:ext cx="6183365" cy="214661"/>
          </a:xfrm>
        </p:spPr>
        <p:txBody>
          <a:bodyPr/>
          <a:lstStyle/>
          <a:p>
            <a:r>
              <a:rPr lang="es-ES" dirty="0"/>
              <a:t>Subdivisión Jurídica</a:t>
            </a:r>
          </a:p>
          <a:p>
            <a:endParaRPr lang="es-ES" dirty="0"/>
          </a:p>
        </p:txBody>
      </p:sp>
    </p:spTree>
    <p:extLst>
      <p:ext uri="{BB962C8B-B14F-4D97-AF65-F5344CB8AC3E}">
        <p14:creationId xmlns:p14="http://schemas.microsoft.com/office/powerpoint/2010/main" val="743337481"/>
      </p:ext>
    </p:extLst>
  </p:cSld>
  <p:clrMapOvr>
    <a:masterClrMapping/>
  </p:clrMapOvr>
  <p:transition spd="slow">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sz="half" idx="2"/>
          </p:nvPr>
        </p:nvSpPr>
        <p:spPr>
          <a:xfrm>
            <a:off x="457200" y="1840230"/>
            <a:ext cx="8358717" cy="4202880"/>
          </a:xfrm>
        </p:spPr>
        <p:txBody>
          <a:bodyPr>
            <a:noAutofit/>
          </a:bodyPr>
          <a:lstStyle/>
          <a:p>
            <a:pPr marL="342900" indent="-342900" algn="just">
              <a:buFont typeface="Arial" panose="020B0604020202020204" pitchFamily="34" charset="0"/>
              <a:buChar char="•"/>
            </a:pPr>
            <a:r>
              <a:rPr lang="es-CL" sz="2400" dirty="0" smtClean="0"/>
              <a:t>Este Órgano </a:t>
            </a:r>
            <a:r>
              <a:rPr lang="es-CL" sz="2400" dirty="0"/>
              <a:t>de Control ponderará en cada caso la entidad de las infracciones representadas, así como las circunstancias particulares del acto de que se trate, definiendo las acciones que </a:t>
            </a:r>
            <a:r>
              <a:rPr lang="es-CL" sz="2400" dirty="0" smtClean="0"/>
              <a:t>adoptará.</a:t>
            </a:r>
          </a:p>
          <a:p>
            <a:pPr marL="342900" indent="-342900" algn="just">
              <a:buFont typeface="Arial" panose="020B0604020202020204" pitchFamily="34" charset="0"/>
              <a:buChar char="•"/>
            </a:pPr>
            <a:endParaRPr lang="es-CL" sz="2400" dirty="0" smtClean="0"/>
          </a:p>
          <a:p>
            <a:pPr marL="342900" indent="-342900" algn="just">
              <a:buFont typeface="Arial" panose="020B0604020202020204" pitchFamily="34" charset="0"/>
              <a:buChar char="•"/>
            </a:pPr>
            <a:r>
              <a:rPr lang="es-CL" sz="2400" dirty="0" smtClean="0"/>
              <a:t>La </a:t>
            </a:r>
            <a:r>
              <a:rPr lang="es-CL" sz="2400" dirty="0"/>
              <a:t>determinación que comunicará por escrito tanto a la unidad de control, como al alcalde y al respectivo concejo </a:t>
            </a:r>
            <a:r>
              <a:rPr lang="es-CL" sz="2400" dirty="0" smtClean="0"/>
              <a:t>municipal.</a:t>
            </a:r>
          </a:p>
        </p:txBody>
      </p:sp>
      <p:sp>
        <p:nvSpPr>
          <p:cNvPr id="3" name="Título 2"/>
          <p:cNvSpPr>
            <a:spLocks noGrp="1"/>
          </p:cNvSpPr>
          <p:nvPr>
            <p:ph type="title"/>
          </p:nvPr>
        </p:nvSpPr>
        <p:spPr>
          <a:xfrm>
            <a:off x="194310" y="274638"/>
            <a:ext cx="7132320" cy="614362"/>
          </a:xfrm>
        </p:spPr>
        <p:txBody>
          <a:bodyPr>
            <a:normAutofit fontScale="90000"/>
          </a:bodyPr>
          <a:lstStyle/>
          <a:p>
            <a:r>
              <a:rPr lang="es-CL" b="1" dirty="0" smtClean="0"/>
              <a:t>b.- Actuación de la CGR respecto a la información remitida</a:t>
            </a:r>
            <a:endParaRPr lang="es-CL" dirty="0"/>
          </a:p>
        </p:txBody>
      </p:sp>
      <p:sp>
        <p:nvSpPr>
          <p:cNvPr id="4" name="Marcador de texto 3"/>
          <p:cNvSpPr>
            <a:spLocks noGrp="1"/>
          </p:cNvSpPr>
          <p:nvPr>
            <p:ph type="body" sz="quarter" idx="12"/>
          </p:nvPr>
        </p:nvSpPr>
        <p:spPr/>
        <p:txBody>
          <a:bodyPr>
            <a:normAutofit fontScale="92500" lnSpcReduction="10000"/>
          </a:bodyPr>
          <a:lstStyle/>
          <a:p>
            <a:r>
              <a:rPr lang="es-ES" dirty="0"/>
              <a:t>División de Municipalidades</a:t>
            </a:r>
          </a:p>
          <a:p>
            <a:endParaRPr lang="es-CL" dirty="0"/>
          </a:p>
        </p:txBody>
      </p:sp>
      <p:sp>
        <p:nvSpPr>
          <p:cNvPr id="5" name="Marcador de texto 4"/>
          <p:cNvSpPr>
            <a:spLocks noGrp="1"/>
          </p:cNvSpPr>
          <p:nvPr>
            <p:ph type="body" sz="quarter" idx="13"/>
          </p:nvPr>
        </p:nvSpPr>
        <p:spPr/>
        <p:txBody>
          <a:bodyPr/>
          <a:lstStyle/>
          <a:p>
            <a:r>
              <a:rPr lang="es-ES" dirty="0"/>
              <a:t>Subdivisión Jurídica</a:t>
            </a:r>
          </a:p>
          <a:p>
            <a:endParaRPr lang="es-CL" dirty="0"/>
          </a:p>
        </p:txBody>
      </p:sp>
    </p:spTree>
    <p:extLst>
      <p:ext uri="{BB962C8B-B14F-4D97-AF65-F5344CB8AC3E}">
        <p14:creationId xmlns:p14="http://schemas.microsoft.com/office/powerpoint/2010/main" val="844606489"/>
      </p:ext>
    </p:extLst>
  </p:cSld>
  <p:clrMapOvr>
    <a:masterClrMapping/>
  </p:clrMapOvr>
  <p:transition spd="slow">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sz="half" idx="2"/>
          </p:nvPr>
        </p:nvSpPr>
        <p:spPr>
          <a:xfrm>
            <a:off x="457200" y="1840230"/>
            <a:ext cx="8358717" cy="4202880"/>
          </a:xfrm>
        </p:spPr>
        <p:txBody>
          <a:bodyPr>
            <a:noAutofit/>
          </a:bodyPr>
          <a:lstStyle/>
          <a:p>
            <a:pPr algn="ctr"/>
            <a:endParaRPr lang="es-CL" sz="2400" dirty="0" smtClean="0"/>
          </a:p>
          <a:p>
            <a:pPr algn="ctr"/>
            <a:endParaRPr lang="es-CL" sz="2000" dirty="0" smtClean="0"/>
          </a:p>
          <a:p>
            <a:pPr algn="ctr"/>
            <a:endParaRPr lang="es-CL" sz="800" dirty="0"/>
          </a:p>
          <a:p>
            <a:pPr algn="ctr"/>
            <a:endParaRPr lang="es-CL" sz="2000" dirty="0" smtClean="0"/>
          </a:p>
          <a:p>
            <a:pPr algn="ctr"/>
            <a:endParaRPr lang="es-CL" sz="2000" dirty="0" smtClean="0"/>
          </a:p>
          <a:p>
            <a:pPr algn="ctr"/>
            <a:endParaRPr lang="es-CL" sz="2000" dirty="0"/>
          </a:p>
          <a:p>
            <a:pPr algn="ctr"/>
            <a:endParaRPr lang="es-CL" sz="2000" dirty="0" smtClean="0"/>
          </a:p>
        </p:txBody>
      </p:sp>
      <p:sp>
        <p:nvSpPr>
          <p:cNvPr id="3" name="Título 2"/>
          <p:cNvSpPr>
            <a:spLocks noGrp="1"/>
          </p:cNvSpPr>
          <p:nvPr>
            <p:ph type="title"/>
          </p:nvPr>
        </p:nvSpPr>
        <p:spPr>
          <a:xfrm>
            <a:off x="194310" y="274638"/>
            <a:ext cx="7132320" cy="614362"/>
          </a:xfrm>
        </p:spPr>
        <p:txBody>
          <a:bodyPr>
            <a:normAutofit fontScale="90000"/>
          </a:bodyPr>
          <a:lstStyle/>
          <a:p>
            <a:r>
              <a:rPr lang="es-CL" b="1" dirty="0"/>
              <a:t>b.- Actuación de la CGR respecto a la información remitida</a:t>
            </a:r>
            <a:endParaRPr lang="es-CL" dirty="0"/>
          </a:p>
        </p:txBody>
      </p:sp>
      <p:sp>
        <p:nvSpPr>
          <p:cNvPr id="4" name="Marcador de texto 3"/>
          <p:cNvSpPr>
            <a:spLocks noGrp="1"/>
          </p:cNvSpPr>
          <p:nvPr>
            <p:ph type="body" sz="quarter" idx="12"/>
          </p:nvPr>
        </p:nvSpPr>
        <p:spPr/>
        <p:txBody>
          <a:bodyPr>
            <a:normAutofit fontScale="92500" lnSpcReduction="10000"/>
          </a:bodyPr>
          <a:lstStyle/>
          <a:p>
            <a:r>
              <a:rPr lang="es-ES" dirty="0"/>
              <a:t>División de Municipalidades</a:t>
            </a:r>
          </a:p>
          <a:p>
            <a:endParaRPr lang="es-CL" dirty="0"/>
          </a:p>
        </p:txBody>
      </p:sp>
      <p:sp>
        <p:nvSpPr>
          <p:cNvPr id="5" name="Marcador de texto 4"/>
          <p:cNvSpPr>
            <a:spLocks noGrp="1"/>
          </p:cNvSpPr>
          <p:nvPr>
            <p:ph type="body" sz="quarter" idx="13"/>
          </p:nvPr>
        </p:nvSpPr>
        <p:spPr/>
        <p:txBody>
          <a:bodyPr/>
          <a:lstStyle/>
          <a:p>
            <a:r>
              <a:rPr lang="es-ES" dirty="0"/>
              <a:t>Subdivisión Jurídica</a:t>
            </a:r>
          </a:p>
          <a:p>
            <a:endParaRPr lang="es-CL" dirty="0"/>
          </a:p>
        </p:txBody>
      </p:sp>
      <p:sp>
        <p:nvSpPr>
          <p:cNvPr id="7" name="Rectángulo 6"/>
          <p:cNvSpPr/>
          <p:nvPr/>
        </p:nvSpPr>
        <p:spPr>
          <a:xfrm>
            <a:off x="320040" y="2382604"/>
            <a:ext cx="1783080" cy="70866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s-CL" sz="2000" dirty="0" smtClean="0"/>
              <a:t>CGR recibe información</a:t>
            </a:r>
            <a:endParaRPr lang="es-CL" sz="2000" dirty="0"/>
          </a:p>
        </p:txBody>
      </p:sp>
      <p:sp>
        <p:nvSpPr>
          <p:cNvPr id="9" name="Elipse 8"/>
          <p:cNvSpPr/>
          <p:nvPr/>
        </p:nvSpPr>
        <p:spPr>
          <a:xfrm>
            <a:off x="687495" y="4220547"/>
            <a:ext cx="2533530" cy="115443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s-CL" dirty="0" smtClean="0"/>
              <a:t>Emite un pronunciamiento</a:t>
            </a:r>
          </a:p>
          <a:p>
            <a:pPr algn="ctr"/>
            <a:endParaRPr lang="es-CL" dirty="0"/>
          </a:p>
        </p:txBody>
      </p:sp>
      <p:sp>
        <p:nvSpPr>
          <p:cNvPr id="10" name="Elipse 9"/>
          <p:cNvSpPr/>
          <p:nvPr/>
        </p:nvSpPr>
        <p:spPr>
          <a:xfrm>
            <a:off x="3451320" y="2228494"/>
            <a:ext cx="2300859" cy="101688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s-CL" dirty="0" smtClean="0"/>
              <a:t>Pondera</a:t>
            </a:r>
            <a:endParaRPr lang="es-CL" dirty="0"/>
          </a:p>
        </p:txBody>
      </p:sp>
      <p:sp>
        <p:nvSpPr>
          <p:cNvPr id="13" name="Flecha derecha 12"/>
          <p:cNvSpPr/>
          <p:nvPr/>
        </p:nvSpPr>
        <p:spPr>
          <a:xfrm>
            <a:off x="2293444" y="2494618"/>
            <a:ext cx="708661" cy="484632"/>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s-CL" sz="1400" dirty="0"/>
          </a:p>
        </p:txBody>
      </p:sp>
      <p:sp>
        <p:nvSpPr>
          <p:cNvPr id="11" name="Flecha izquierda, derecha y arriba 10"/>
          <p:cNvSpPr/>
          <p:nvPr/>
        </p:nvSpPr>
        <p:spPr>
          <a:xfrm>
            <a:off x="3451319" y="3605680"/>
            <a:ext cx="2300859" cy="1629260"/>
          </a:xfrm>
          <a:prstGeom prst="leftRightUp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s-CL"/>
          </a:p>
        </p:txBody>
      </p:sp>
      <p:sp>
        <p:nvSpPr>
          <p:cNvPr id="16" name="Elipse 15"/>
          <p:cNvSpPr/>
          <p:nvPr/>
        </p:nvSpPr>
        <p:spPr>
          <a:xfrm>
            <a:off x="5992447" y="4215317"/>
            <a:ext cx="2583201" cy="115443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s-CL" dirty="0"/>
              <a:t>P</a:t>
            </a:r>
            <a:r>
              <a:rPr lang="es-CL" dirty="0" smtClean="0"/>
              <a:t>lanificación de auditorías</a:t>
            </a:r>
            <a:endParaRPr lang="es-CL" dirty="0"/>
          </a:p>
        </p:txBody>
      </p:sp>
    </p:spTree>
    <p:extLst>
      <p:ext uri="{BB962C8B-B14F-4D97-AF65-F5344CB8AC3E}">
        <p14:creationId xmlns:p14="http://schemas.microsoft.com/office/powerpoint/2010/main" val="3998050400"/>
      </p:ext>
    </p:extLst>
  </p:cSld>
  <p:clrMapOvr>
    <a:masterClrMapping/>
  </p:clrMapOvr>
  <p:transition spd="slow">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sz="half" idx="2"/>
          </p:nvPr>
        </p:nvSpPr>
        <p:spPr>
          <a:xfrm>
            <a:off x="457200" y="1840230"/>
            <a:ext cx="8358717" cy="4202880"/>
          </a:xfrm>
        </p:spPr>
        <p:txBody>
          <a:bodyPr>
            <a:noAutofit/>
          </a:bodyPr>
          <a:lstStyle/>
          <a:p>
            <a:pPr algn="just"/>
            <a:r>
              <a:rPr lang="es-CL" sz="2400" dirty="0" smtClean="0"/>
              <a:t>I.- La </a:t>
            </a:r>
            <a:r>
              <a:rPr lang="es-CL" sz="2400" dirty="0"/>
              <a:t>Entidad </a:t>
            </a:r>
            <a:r>
              <a:rPr lang="es-CL" sz="2400" dirty="0" smtClean="0"/>
              <a:t>Fiscalizadora se pronuncia. Para </a:t>
            </a:r>
            <a:r>
              <a:rPr lang="es-CL" sz="2400" dirty="0"/>
              <a:t>lo cual tendrá especialmente en </a:t>
            </a:r>
            <a:r>
              <a:rPr lang="es-CL" sz="2400" dirty="0" smtClean="0"/>
              <a:t>consideración:</a:t>
            </a:r>
          </a:p>
          <a:p>
            <a:pPr algn="just"/>
            <a:endParaRPr lang="es-CL" sz="2400" dirty="0" smtClean="0"/>
          </a:p>
          <a:p>
            <a:pPr marL="342900" indent="-342900" algn="just">
              <a:buFont typeface="Arial" panose="020B0604020202020204" pitchFamily="34" charset="0"/>
              <a:buChar char="•"/>
            </a:pPr>
            <a:r>
              <a:rPr lang="es-CL" sz="2400" dirty="0"/>
              <a:t>E</a:t>
            </a:r>
            <a:r>
              <a:rPr lang="es-CL" sz="2400" dirty="0" smtClean="0"/>
              <a:t>l </a:t>
            </a:r>
            <a:r>
              <a:rPr lang="es-CL" sz="2400" dirty="0"/>
              <a:t>monto de los recursos </a:t>
            </a:r>
            <a:r>
              <a:rPr lang="es-CL" sz="2400" dirty="0" smtClean="0"/>
              <a:t>involucrados.</a:t>
            </a:r>
          </a:p>
          <a:p>
            <a:pPr marL="342900" indent="-342900" algn="just">
              <a:buFont typeface="Arial" panose="020B0604020202020204" pitchFamily="34" charset="0"/>
              <a:buChar char="•"/>
            </a:pPr>
            <a:endParaRPr lang="es-CL" sz="2400" dirty="0" smtClean="0"/>
          </a:p>
          <a:p>
            <a:pPr marL="342900" indent="-342900" algn="just">
              <a:buFont typeface="Arial" panose="020B0604020202020204" pitchFamily="34" charset="0"/>
              <a:buChar char="•"/>
            </a:pPr>
            <a:r>
              <a:rPr lang="es-CL" sz="2400" dirty="0"/>
              <a:t>S</a:t>
            </a:r>
            <a:r>
              <a:rPr lang="es-CL" sz="2400" dirty="0" smtClean="0"/>
              <a:t>i recae </a:t>
            </a:r>
            <a:r>
              <a:rPr lang="es-CL" sz="2400" dirty="0"/>
              <a:t>en un acto asociado a un hecho que produce conmoción </a:t>
            </a:r>
            <a:r>
              <a:rPr lang="es-CL" sz="2400" dirty="0" smtClean="0"/>
              <a:t>pública.</a:t>
            </a:r>
          </a:p>
        </p:txBody>
      </p:sp>
      <p:sp>
        <p:nvSpPr>
          <p:cNvPr id="3" name="Título 2"/>
          <p:cNvSpPr>
            <a:spLocks noGrp="1"/>
          </p:cNvSpPr>
          <p:nvPr>
            <p:ph type="title"/>
          </p:nvPr>
        </p:nvSpPr>
        <p:spPr>
          <a:xfrm>
            <a:off x="194310" y="274638"/>
            <a:ext cx="7132320" cy="614362"/>
          </a:xfrm>
        </p:spPr>
        <p:txBody>
          <a:bodyPr>
            <a:normAutofit fontScale="90000"/>
          </a:bodyPr>
          <a:lstStyle/>
          <a:p>
            <a:r>
              <a:rPr lang="es-CL" b="1" dirty="0" smtClean="0"/>
              <a:t>b.- Actuación de la CGR respecto a la información remitida</a:t>
            </a:r>
            <a:endParaRPr lang="es-CL" dirty="0"/>
          </a:p>
        </p:txBody>
      </p:sp>
      <p:sp>
        <p:nvSpPr>
          <p:cNvPr id="4" name="Marcador de texto 3"/>
          <p:cNvSpPr>
            <a:spLocks noGrp="1"/>
          </p:cNvSpPr>
          <p:nvPr>
            <p:ph type="body" sz="quarter" idx="12"/>
          </p:nvPr>
        </p:nvSpPr>
        <p:spPr/>
        <p:txBody>
          <a:bodyPr>
            <a:normAutofit fontScale="92500" lnSpcReduction="10000"/>
          </a:bodyPr>
          <a:lstStyle/>
          <a:p>
            <a:r>
              <a:rPr lang="es-ES" dirty="0"/>
              <a:t>División de Municipalidades</a:t>
            </a:r>
          </a:p>
          <a:p>
            <a:endParaRPr lang="es-CL" dirty="0"/>
          </a:p>
        </p:txBody>
      </p:sp>
      <p:sp>
        <p:nvSpPr>
          <p:cNvPr id="5" name="Marcador de texto 4"/>
          <p:cNvSpPr>
            <a:spLocks noGrp="1"/>
          </p:cNvSpPr>
          <p:nvPr>
            <p:ph type="body" sz="quarter" idx="13"/>
          </p:nvPr>
        </p:nvSpPr>
        <p:spPr/>
        <p:txBody>
          <a:bodyPr/>
          <a:lstStyle/>
          <a:p>
            <a:r>
              <a:rPr lang="es-ES" dirty="0"/>
              <a:t>Subdivisión Jurídica</a:t>
            </a:r>
          </a:p>
          <a:p>
            <a:endParaRPr lang="es-CL" dirty="0"/>
          </a:p>
        </p:txBody>
      </p:sp>
    </p:spTree>
    <p:extLst>
      <p:ext uri="{BB962C8B-B14F-4D97-AF65-F5344CB8AC3E}">
        <p14:creationId xmlns:p14="http://schemas.microsoft.com/office/powerpoint/2010/main" val="4252420406"/>
      </p:ext>
    </p:extLst>
  </p:cSld>
  <p:clrMapOvr>
    <a:masterClrMapping/>
  </p:clrMapOvr>
  <p:transition spd="slow">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sz="half" idx="2"/>
          </p:nvPr>
        </p:nvSpPr>
        <p:spPr>
          <a:xfrm>
            <a:off x="457200" y="1840230"/>
            <a:ext cx="8358717" cy="4202880"/>
          </a:xfrm>
        </p:spPr>
        <p:txBody>
          <a:bodyPr>
            <a:noAutofit/>
          </a:bodyPr>
          <a:lstStyle/>
          <a:p>
            <a:pPr marL="342900" indent="-342900" algn="just">
              <a:buFont typeface="Arial" panose="020B0604020202020204" pitchFamily="34" charset="0"/>
              <a:buChar char="•"/>
            </a:pPr>
            <a:r>
              <a:rPr lang="es-CL" sz="2400" dirty="0" smtClean="0"/>
              <a:t>Si </a:t>
            </a:r>
            <a:r>
              <a:rPr lang="es-CL" sz="2400" dirty="0"/>
              <a:t>ésta se ha realizado por estimarse que la actuación podría revestir caracteres de delito, </a:t>
            </a:r>
            <a:r>
              <a:rPr lang="es-CL" sz="2400" dirty="0" smtClean="0"/>
              <a:t>una </a:t>
            </a:r>
            <a:r>
              <a:rPr lang="es-CL" sz="2400" dirty="0"/>
              <a:t>infracción grave al principio de probidad administrativa; </a:t>
            </a:r>
            <a:r>
              <a:rPr lang="es-CL" sz="2400" dirty="0" smtClean="0"/>
              <a:t>o, incumplimiento </a:t>
            </a:r>
            <a:r>
              <a:rPr lang="es-CL" sz="2400" dirty="0"/>
              <a:t>de disposiciones constitucionales o de instrucciones o dictámenes de esta Contraloría General</a:t>
            </a:r>
            <a:r>
              <a:rPr lang="es-CL" sz="2400" dirty="0" smtClean="0"/>
              <a:t>.</a:t>
            </a:r>
          </a:p>
          <a:p>
            <a:pPr marL="342900" indent="-342900" algn="just">
              <a:buFont typeface="Arial" panose="020B0604020202020204" pitchFamily="34" charset="0"/>
              <a:buChar char="•"/>
            </a:pPr>
            <a:endParaRPr lang="es-CL" sz="1400" dirty="0" smtClean="0"/>
          </a:p>
          <a:p>
            <a:pPr marL="342900" indent="-342900" algn="just">
              <a:buFont typeface="Arial" panose="020B0604020202020204" pitchFamily="34" charset="0"/>
              <a:buChar char="•"/>
            </a:pPr>
            <a:r>
              <a:rPr lang="es-CL" sz="2400" dirty="0"/>
              <a:t>En tal evento, si estima necesario, requerirá </a:t>
            </a:r>
            <a:r>
              <a:rPr lang="es-CL" sz="2400" dirty="0">
                <a:solidFill>
                  <a:srgbClr val="FF0000"/>
                </a:solidFill>
              </a:rPr>
              <a:t>directamente</a:t>
            </a:r>
            <a:r>
              <a:rPr lang="es-CL" sz="2400" dirty="0"/>
              <a:t> a la unidad de </a:t>
            </a:r>
            <a:r>
              <a:rPr lang="es-CL" sz="2400" dirty="0" smtClean="0"/>
              <a:t>control </a:t>
            </a:r>
            <a:r>
              <a:rPr lang="es-CL" sz="2400" dirty="0"/>
              <a:t>y a cualquier autoridad o funcionario que estime pertinentes, en el plazo que determine, la información y antecedentes complementarios.</a:t>
            </a:r>
          </a:p>
          <a:p>
            <a:pPr marL="342900" indent="-342900" algn="just">
              <a:buFont typeface="Arial" panose="020B0604020202020204" pitchFamily="34" charset="0"/>
              <a:buChar char="•"/>
            </a:pPr>
            <a:endParaRPr lang="es-CL" sz="2400" dirty="0"/>
          </a:p>
        </p:txBody>
      </p:sp>
      <p:sp>
        <p:nvSpPr>
          <p:cNvPr id="3" name="Título 2"/>
          <p:cNvSpPr>
            <a:spLocks noGrp="1"/>
          </p:cNvSpPr>
          <p:nvPr>
            <p:ph type="title"/>
          </p:nvPr>
        </p:nvSpPr>
        <p:spPr>
          <a:xfrm>
            <a:off x="194310" y="274638"/>
            <a:ext cx="7132320" cy="614362"/>
          </a:xfrm>
        </p:spPr>
        <p:txBody>
          <a:bodyPr>
            <a:normAutofit fontScale="90000"/>
          </a:bodyPr>
          <a:lstStyle/>
          <a:p>
            <a:r>
              <a:rPr lang="es-CL" b="1" dirty="0" smtClean="0"/>
              <a:t>b.- Actuación de la CGR respecto a la información remitida</a:t>
            </a:r>
            <a:endParaRPr lang="es-CL" dirty="0"/>
          </a:p>
        </p:txBody>
      </p:sp>
      <p:sp>
        <p:nvSpPr>
          <p:cNvPr id="4" name="Marcador de texto 3"/>
          <p:cNvSpPr>
            <a:spLocks noGrp="1"/>
          </p:cNvSpPr>
          <p:nvPr>
            <p:ph type="body" sz="quarter" idx="12"/>
          </p:nvPr>
        </p:nvSpPr>
        <p:spPr/>
        <p:txBody>
          <a:bodyPr>
            <a:normAutofit fontScale="92500" lnSpcReduction="10000"/>
          </a:bodyPr>
          <a:lstStyle/>
          <a:p>
            <a:r>
              <a:rPr lang="es-ES" dirty="0"/>
              <a:t>División de Municipalidades</a:t>
            </a:r>
          </a:p>
          <a:p>
            <a:endParaRPr lang="es-CL" dirty="0"/>
          </a:p>
        </p:txBody>
      </p:sp>
      <p:sp>
        <p:nvSpPr>
          <p:cNvPr id="5" name="Marcador de texto 4"/>
          <p:cNvSpPr>
            <a:spLocks noGrp="1"/>
          </p:cNvSpPr>
          <p:nvPr>
            <p:ph type="body" sz="quarter" idx="13"/>
          </p:nvPr>
        </p:nvSpPr>
        <p:spPr/>
        <p:txBody>
          <a:bodyPr/>
          <a:lstStyle/>
          <a:p>
            <a:r>
              <a:rPr lang="es-ES" dirty="0"/>
              <a:t>Subdivisión Jurídica</a:t>
            </a:r>
          </a:p>
          <a:p>
            <a:endParaRPr lang="es-CL" dirty="0"/>
          </a:p>
        </p:txBody>
      </p:sp>
    </p:spTree>
    <p:extLst>
      <p:ext uri="{BB962C8B-B14F-4D97-AF65-F5344CB8AC3E}">
        <p14:creationId xmlns:p14="http://schemas.microsoft.com/office/powerpoint/2010/main" val="2444091215"/>
      </p:ext>
    </p:extLst>
  </p:cSld>
  <p:clrMapOvr>
    <a:masterClrMapping/>
  </p:clrMapOvr>
  <p:transition spd="slow">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sz="half" idx="2"/>
          </p:nvPr>
        </p:nvSpPr>
        <p:spPr>
          <a:xfrm>
            <a:off x="457200" y="1840230"/>
            <a:ext cx="8358717" cy="4202880"/>
          </a:xfrm>
        </p:spPr>
        <p:txBody>
          <a:bodyPr>
            <a:noAutofit/>
          </a:bodyPr>
          <a:lstStyle/>
          <a:p>
            <a:pPr marL="342900" indent="-342900" algn="just">
              <a:buFont typeface="Arial" panose="020B0604020202020204" pitchFamily="34" charset="0"/>
              <a:buChar char="•"/>
            </a:pPr>
            <a:endParaRPr lang="es-CL" sz="2400" dirty="0" smtClean="0"/>
          </a:p>
          <a:p>
            <a:pPr algn="just"/>
            <a:r>
              <a:rPr lang="es-CL" sz="2400" dirty="0" smtClean="0"/>
              <a:t>II.- No emite un pronunciamiento.</a:t>
            </a:r>
          </a:p>
          <a:p>
            <a:pPr algn="just"/>
            <a:endParaRPr lang="es-CL" sz="2400" dirty="0"/>
          </a:p>
          <a:p>
            <a:pPr marL="342900" indent="-342900" algn="just">
              <a:buFont typeface="Arial" panose="020B0604020202020204" pitchFamily="34" charset="0"/>
              <a:buChar char="•"/>
            </a:pPr>
            <a:r>
              <a:rPr lang="es-CL" sz="2400" dirty="0"/>
              <a:t>L</a:t>
            </a:r>
            <a:r>
              <a:rPr lang="es-CL" sz="2400" dirty="0" smtClean="0"/>
              <a:t>os </a:t>
            </a:r>
            <a:r>
              <a:rPr lang="es-CL" sz="2400" dirty="0"/>
              <a:t>antecedentes proporcionados se considerarán como insumos para la planificación de las auditorías que esta Entidad Fiscalizadora desarrolla regularmente en los respectivos municipios, asignándoles especial prioridad en dicho proceso.</a:t>
            </a:r>
          </a:p>
        </p:txBody>
      </p:sp>
      <p:sp>
        <p:nvSpPr>
          <p:cNvPr id="3" name="Título 2"/>
          <p:cNvSpPr>
            <a:spLocks noGrp="1"/>
          </p:cNvSpPr>
          <p:nvPr>
            <p:ph type="title"/>
          </p:nvPr>
        </p:nvSpPr>
        <p:spPr>
          <a:xfrm>
            <a:off x="194310" y="274638"/>
            <a:ext cx="7132320" cy="614362"/>
          </a:xfrm>
        </p:spPr>
        <p:txBody>
          <a:bodyPr>
            <a:normAutofit fontScale="90000"/>
          </a:bodyPr>
          <a:lstStyle/>
          <a:p>
            <a:r>
              <a:rPr lang="es-CL" b="1" dirty="0" smtClean="0"/>
              <a:t>b.- Actuación de la CGR respecto a la información remitida</a:t>
            </a:r>
            <a:endParaRPr lang="es-CL" dirty="0"/>
          </a:p>
        </p:txBody>
      </p:sp>
      <p:sp>
        <p:nvSpPr>
          <p:cNvPr id="4" name="Marcador de texto 3"/>
          <p:cNvSpPr>
            <a:spLocks noGrp="1"/>
          </p:cNvSpPr>
          <p:nvPr>
            <p:ph type="body" sz="quarter" idx="12"/>
          </p:nvPr>
        </p:nvSpPr>
        <p:spPr/>
        <p:txBody>
          <a:bodyPr>
            <a:normAutofit fontScale="92500" lnSpcReduction="10000"/>
          </a:bodyPr>
          <a:lstStyle/>
          <a:p>
            <a:r>
              <a:rPr lang="es-ES" dirty="0"/>
              <a:t>División de Municipalidades</a:t>
            </a:r>
          </a:p>
          <a:p>
            <a:endParaRPr lang="es-CL" dirty="0"/>
          </a:p>
        </p:txBody>
      </p:sp>
      <p:sp>
        <p:nvSpPr>
          <p:cNvPr id="5" name="Marcador de texto 4"/>
          <p:cNvSpPr>
            <a:spLocks noGrp="1"/>
          </p:cNvSpPr>
          <p:nvPr>
            <p:ph type="body" sz="quarter" idx="13"/>
          </p:nvPr>
        </p:nvSpPr>
        <p:spPr/>
        <p:txBody>
          <a:bodyPr/>
          <a:lstStyle/>
          <a:p>
            <a:r>
              <a:rPr lang="es-ES" dirty="0"/>
              <a:t>Subdivisión Jurídica</a:t>
            </a:r>
          </a:p>
          <a:p>
            <a:endParaRPr lang="es-CL" dirty="0"/>
          </a:p>
        </p:txBody>
      </p:sp>
    </p:spTree>
    <p:extLst>
      <p:ext uri="{BB962C8B-B14F-4D97-AF65-F5344CB8AC3E}">
        <p14:creationId xmlns:p14="http://schemas.microsoft.com/office/powerpoint/2010/main" val="1870128137"/>
      </p:ext>
    </p:extLst>
  </p:cSld>
  <p:clrMapOvr>
    <a:masterClrMapping/>
  </p:clrMapOvr>
  <p:transition spd="slow">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sz="half" idx="2"/>
          </p:nvPr>
        </p:nvSpPr>
        <p:spPr>
          <a:xfrm>
            <a:off x="457200" y="1840230"/>
            <a:ext cx="8358717" cy="4202880"/>
          </a:xfrm>
        </p:spPr>
        <p:txBody>
          <a:bodyPr>
            <a:noAutofit/>
          </a:bodyPr>
          <a:lstStyle/>
          <a:p>
            <a:pPr marL="342900" indent="-342900" algn="just">
              <a:buFont typeface="Arial" panose="020B0604020202020204" pitchFamily="34" charset="0"/>
              <a:buChar char="•"/>
            </a:pPr>
            <a:endParaRPr lang="es-CL" sz="2400" dirty="0" smtClean="0"/>
          </a:p>
          <a:p>
            <a:pPr algn="just"/>
            <a:r>
              <a:rPr lang="es-CL" sz="2400" dirty="0" smtClean="0"/>
              <a:t>III.- IMPORTANTE.</a:t>
            </a:r>
          </a:p>
          <a:p>
            <a:pPr algn="just"/>
            <a:endParaRPr lang="es-CL" sz="2400" dirty="0"/>
          </a:p>
          <a:p>
            <a:pPr marL="342900" indent="-342900" algn="just">
              <a:buFont typeface="Arial" panose="020B0604020202020204" pitchFamily="34" charset="0"/>
              <a:buChar char="•"/>
            </a:pPr>
            <a:r>
              <a:rPr lang="es-CL" sz="2400" dirty="0" smtClean="0"/>
              <a:t>Los </a:t>
            </a:r>
            <a:r>
              <a:rPr lang="es-CL" sz="2400" dirty="0"/>
              <a:t>alcaldes </a:t>
            </a:r>
            <a:r>
              <a:rPr lang="es-CL" sz="2400" dirty="0">
                <a:solidFill>
                  <a:srgbClr val="FF0000"/>
                </a:solidFill>
              </a:rPr>
              <a:t>no podrán insistir </a:t>
            </a:r>
            <a:r>
              <a:rPr lang="es-CL" sz="2400" dirty="0"/>
              <a:t>en la tramitación de los actos representados, sin que previamente hubieren requerido y obtenido un pronunciamiento </a:t>
            </a:r>
            <a:r>
              <a:rPr lang="es-CL" sz="2400" dirty="0">
                <a:solidFill>
                  <a:srgbClr val="FF0000"/>
                </a:solidFill>
              </a:rPr>
              <a:t>escrito</a:t>
            </a:r>
            <a:r>
              <a:rPr lang="es-CL" sz="2400" dirty="0"/>
              <a:t> de este Organismo de Control, favorable al </a:t>
            </a:r>
            <a:r>
              <a:rPr lang="es-CL" sz="2400" dirty="0" smtClean="0"/>
              <a:t>acto (artículo 18 ley N° 10.336).</a:t>
            </a:r>
            <a:endParaRPr lang="es-CL" sz="2400" dirty="0"/>
          </a:p>
        </p:txBody>
      </p:sp>
      <p:sp>
        <p:nvSpPr>
          <p:cNvPr id="3" name="Título 2"/>
          <p:cNvSpPr>
            <a:spLocks noGrp="1"/>
          </p:cNvSpPr>
          <p:nvPr>
            <p:ph type="title"/>
          </p:nvPr>
        </p:nvSpPr>
        <p:spPr>
          <a:xfrm>
            <a:off x="194310" y="274638"/>
            <a:ext cx="7132320" cy="614362"/>
          </a:xfrm>
        </p:spPr>
        <p:txBody>
          <a:bodyPr>
            <a:normAutofit fontScale="90000"/>
          </a:bodyPr>
          <a:lstStyle/>
          <a:p>
            <a:r>
              <a:rPr lang="es-CL" b="1" dirty="0" smtClean="0"/>
              <a:t>b.- Actuación de la CGR respecto a la información remitida</a:t>
            </a:r>
            <a:endParaRPr lang="es-CL" dirty="0"/>
          </a:p>
        </p:txBody>
      </p:sp>
      <p:sp>
        <p:nvSpPr>
          <p:cNvPr id="4" name="Marcador de texto 3"/>
          <p:cNvSpPr>
            <a:spLocks noGrp="1"/>
          </p:cNvSpPr>
          <p:nvPr>
            <p:ph type="body" sz="quarter" idx="12"/>
          </p:nvPr>
        </p:nvSpPr>
        <p:spPr/>
        <p:txBody>
          <a:bodyPr>
            <a:normAutofit fontScale="92500" lnSpcReduction="10000"/>
          </a:bodyPr>
          <a:lstStyle/>
          <a:p>
            <a:r>
              <a:rPr lang="es-ES" dirty="0"/>
              <a:t>División de Municipalidades</a:t>
            </a:r>
          </a:p>
          <a:p>
            <a:endParaRPr lang="es-CL" dirty="0"/>
          </a:p>
        </p:txBody>
      </p:sp>
      <p:sp>
        <p:nvSpPr>
          <p:cNvPr id="5" name="Marcador de texto 4"/>
          <p:cNvSpPr>
            <a:spLocks noGrp="1"/>
          </p:cNvSpPr>
          <p:nvPr>
            <p:ph type="body" sz="quarter" idx="13"/>
          </p:nvPr>
        </p:nvSpPr>
        <p:spPr/>
        <p:txBody>
          <a:bodyPr/>
          <a:lstStyle/>
          <a:p>
            <a:r>
              <a:rPr lang="es-ES" dirty="0"/>
              <a:t>Subdivisión Jurídica</a:t>
            </a:r>
          </a:p>
          <a:p>
            <a:endParaRPr lang="es-CL" dirty="0"/>
          </a:p>
        </p:txBody>
      </p:sp>
    </p:spTree>
    <p:extLst>
      <p:ext uri="{BB962C8B-B14F-4D97-AF65-F5344CB8AC3E}">
        <p14:creationId xmlns:p14="http://schemas.microsoft.com/office/powerpoint/2010/main" val="3602640137"/>
      </p:ext>
    </p:extLst>
  </p:cSld>
  <p:clrMapOvr>
    <a:masterClrMapping/>
  </p:clrMapOvr>
  <p:transition spd="slow">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sz="half" idx="2"/>
          </p:nvPr>
        </p:nvSpPr>
        <p:spPr>
          <a:xfrm>
            <a:off x="457200" y="1840230"/>
            <a:ext cx="8358717" cy="4202880"/>
          </a:xfrm>
        </p:spPr>
        <p:txBody>
          <a:bodyPr>
            <a:noAutofit/>
          </a:bodyPr>
          <a:lstStyle/>
          <a:p>
            <a:pPr marL="342900" indent="-342900" algn="just">
              <a:buFont typeface="Arial" panose="020B0604020202020204" pitchFamily="34" charset="0"/>
              <a:buChar char="•"/>
            </a:pPr>
            <a:r>
              <a:rPr lang="es-CL" sz="2400" dirty="0" smtClean="0"/>
              <a:t>Funcionarios se encuentran sujetos a responsabilidad administrativa.</a:t>
            </a:r>
          </a:p>
          <a:p>
            <a:pPr marL="342900" indent="-342900" algn="just">
              <a:buFont typeface="Arial" panose="020B0604020202020204" pitchFamily="34" charset="0"/>
              <a:buChar char="•"/>
            </a:pPr>
            <a:endParaRPr lang="es-CL" sz="1400" dirty="0"/>
          </a:p>
          <a:p>
            <a:pPr marL="342900" indent="-342900" algn="just">
              <a:buFont typeface="Arial" panose="020B0604020202020204" pitchFamily="34" charset="0"/>
              <a:buChar char="•"/>
            </a:pPr>
            <a:r>
              <a:rPr lang="es-CL" sz="2400" dirty="0"/>
              <a:t>L</a:t>
            </a:r>
            <a:r>
              <a:rPr lang="es-CL" sz="2400" dirty="0" smtClean="0"/>
              <a:t>as </a:t>
            </a:r>
            <a:r>
              <a:rPr lang="es-CL" sz="2400" dirty="0"/>
              <a:t>infracciones que </a:t>
            </a:r>
            <a:r>
              <a:rPr lang="es-CL" sz="2400" dirty="0" smtClean="0"/>
              <a:t>se cometan</a:t>
            </a:r>
            <a:r>
              <a:rPr lang="es-CL" sz="2400" dirty="0"/>
              <a:t> en el ejercicio de la función que le asigna el </a:t>
            </a:r>
            <a:r>
              <a:rPr lang="es-CL" sz="2400" dirty="0" smtClean="0"/>
              <a:t>artículo </a:t>
            </a:r>
            <a:r>
              <a:rPr lang="es-CL" sz="2400" dirty="0"/>
              <a:t>29, en su letra c</a:t>
            </a:r>
            <a:r>
              <a:rPr lang="es-CL" sz="2400" dirty="0" smtClean="0"/>
              <a:t>), </a:t>
            </a:r>
            <a:r>
              <a:rPr lang="es-CL" sz="2400" dirty="0"/>
              <a:t>darán lugar a las responsabilidades que, en derecho, </a:t>
            </a:r>
            <a:r>
              <a:rPr lang="es-CL" sz="2400" dirty="0" smtClean="0"/>
              <a:t>procedan.</a:t>
            </a:r>
          </a:p>
          <a:p>
            <a:pPr marL="342900" indent="-342900" algn="just">
              <a:buFont typeface="Arial" panose="020B0604020202020204" pitchFamily="34" charset="0"/>
              <a:buChar char="•"/>
            </a:pPr>
            <a:endParaRPr lang="es-CL" sz="1400" dirty="0"/>
          </a:p>
          <a:p>
            <a:pPr marL="342900" indent="-342900" algn="just">
              <a:buFont typeface="Arial" panose="020B0604020202020204" pitchFamily="34" charset="0"/>
              <a:buChar char="•"/>
            </a:pPr>
            <a:r>
              <a:rPr lang="es-CL" sz="2400" dirty="0"/>
              <a:t>L</a:t>
            </a:r>
            <a:r>
              <a:rPr lang="es-CL" sz="2400" dirty="0" smtClean="0"/>
              <a:t>a función </a:t>
            </a:r>
            <a:r>
              <a:rPr lang="es-CL" sz="2400" dirty="0"/>
              <a:t>debe ser ejercida con la debida prudencia y racionalidad, y con pleno respeto a los principios de responsabilidad, eficiencia y eficacia</a:t>
            </a:r>
            <a:r>
              <a:rPr lang="es-CL" sz="2400" dirty="0" smtClean="0"/>
              <a:t>, </a:t>
            </a:r>
            <a:r>
              <a:rPr lang="es-CL" sz="2400" dirty="0"/>
              <a:t>evitando que por su intermedio se entorpezca o entrabe la gestión municipal.</a:t>
            </a:r>
          </a:p>
        </p:txBody>
      </p:sp>
      <p:sp>
        <p:nvSpPr>
          <p:cNvPr id="3" name="Título 2"/>
          <p:cNvSpPr>
            <a:spLocks noGrp="1"/>
          </p:cNvSpPr>
          <p:nvPr>
            <p:ph type="title"/>
          </p:nvPr>
        </p:nvSpPr>
        <p:spPr>
          <a:xfrm>
            <a:off x="194310" y="274638"/>
            <a:ext cx="7132320" cy="614362"/>
          </a:xfrm>
        </p:spPr>
        <p:txBody>
          <a:bodyPr>
            <a:normAutofit/>
          </a:bodyPr>
          <a:lstStyle/>
          <a:p>
            <a:r>
              <a:rPr lang="es-CL" b="1" dirty="0"/>
              <a:t>c</a:t>
            </a:r>
            <a:r>
              <a:rPr lang="es-CL" b="1" dirty="0" smtClean="0"/>
              <a:t>.- Responsabilidad de la Unidad de Control.</a:t>
            </a:r>
            <a:endParaRPr lang="es-CL" dirty="0"/>
          </a:p>
        </p:txBody>
      </p:sp>
      <p:sp>
        <p:nvSpPr>
          <p:cNvPr id="4" name="Marcador de texto 3"/>
          <p:cNvSpPr>
            <a:spLocks noGrp="1"/>
          </p:cNvSpPr>
          <p:nvPr>
            <p:ph type="body" sz="quarter" idx="12"/>
          </p:nvPr>
        </p:nvSpPr>
        <p:spPr/>
        <p:txBody>
          <a:bodyPr>
            <a:normAutofit fontScale="92500" lnSpcReduction="10000"/>
          </a:bodyPr>
          <a:lstStyle/>
          <a:p>
            <a:r>
              <a:rPr lang="es-ES" dirty="0"/>
              <a:t>División de Municipalidades</a:t>
            </a:r>
          </a:p>
          <a:p>
            <a:endParaRPr lang="es-CL" dirty="0"/>
          </a:p>
        </p:txBody>
      </p:sp>
      <p:sp>
        <p:nvSpPr>
          <p:cNvPr id="5" name="Marcador de texto 4"/>
          <p:cNvSpPr>
            <a:spLocks noGrp="1"/>
          </p:cNvSpPr>
          <p:nvPr>
            <p:ph type="body" sz="quarter" idx="13"/>
          </p:nvPr>
        </p:nvSpPr>
        <p:spPr/>
        <p:txBody>
          <a:bodyPr/>
          <a:lstStyle/>
          <a:p>
            <a:r>
              <a:rPr lang="es-ES" dirty="0"/>
              <a:t>Subdivisión Jurídica</a:t>
            </a:r>
          </a:p>
          <a:p>
            <a:endParaRPr lang="es-CL" dirty="0"/>
          </a:p>
        </p:txBody>
      </p:sp>
    </p:spTree>
    <p:extLst>
      <p:ext uri="{BB962C8B-B14F-4D97-AF65-F5344CB8AC3E}">
        <p14:creationId xmlns:p14="http://schemas.microsoft.com/office/powerpoint/2010/main" val="2519462210"/>
      </p:ext>
    </p:extLst>
  </p:cSld>
  <p:clrMapOvr>
    <a:masterClrMapping/>
  </p:clrMapOvr>
  <p:transition spd="slow">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sz="half" idx="2"/>
          </p:nvPr>
        </p:nvSpPr>
        <p:spPr>
          <a:xfrm>
            <a:off x="194310" y="1883229"/>
            <a:ext cx="8801100" cy="4043845"/>
          </a:xfrm>
        </p:spPr>
        <p:txBody>
          <a:bodyPr>
            <a:normAutofit fontScale="92500" lnSpcReduction="20000"/>
          </a:bodyPr>
          <a:lstStyle/>
          <a:p>
            <a:pPr indent="446088"/>
            <a:r>
              <a:rPr lang="es-CL" sz="3100" b="1" dirty="0" smtClean="0"/>
              <a:t>Artículo 29, letra d), de la ley N° 18.695</a:t>
            </a:r>
            <a:endParaRPr lang="es-CL" sz="3100" dirty="0" smtClean="0"/>
          </a:p>
          <a:p>
            <a:endParaRPr lang="es-CL" sz="2400" dirty="0"/>
          </a:p>
          <a:p>
            <a:pPr marL="514350" indent="-514350" algn="just">
              <a:buFont typeface="+mj-lt"/>
              <a:buAutoNum type="arabicPeriod"/>
            </a:pPr>
            <a:r>
              <a:rPr lang="es-CL" sz="2800" dirty="0" smtClean="0"/>
              <a:t>Colaborar </a:t>
            </a:r>
            <a:r>
              <a:rPr lang="es-CL" sz="2800" dirty="0"/>
              <a:t>directamente con el concejo para el ejercicio </a:t>
            </a:r>
            <a:r>
              <a:rPr lang="es-CL" sz="2800" dirty="0" smtClean="0"/>
              <a:t>de </a:t>
            </a:r>
            <a:r>
              <a:rPr lang="es-CL" sz="2800" dirty="0"/>
              <a:t>sus </a:t>
            </a:r>
            <a:r>
              <a:rPr lang="es-CL" sz="2800" dirty="0" smtClean="0"/>
              <a:t>funciones fiscalizadoras.</a:t>
            </a:r>
          </a:p>
          <a:p>
            <a:pPr algn="just"/>
            <a:endParaRPr lang="es-CL" sz="2800" dirty="0" smtClean="0"/>
          </a:p>
          <a:p>
            <a:pPr marL="514350" indent="-514350" algn="just">
              <a:buFont typeface="+mj-lt"/>
              <a:buAutoNum type="arabicPeriod" startAt="2"/>
            </a:pPr>
            <a:r>
              <a:rPr lang="es-CL" sz="2800" dirty="0" smtClean="0"/>
              <a:t>Emitir </a:t>
            </a:r>
            <a:r>
              <a:rPr lang="es-CL" sz="2800" dirty="0"/>
              <a:t>un informe trimestral acerca del estado de </a:t>
            </a:r>
            <a:r>
              <a:rPr lang="es-CL" sz="2800" dirty="0" smtClean="0"/>
              <a:t>avance del </a:t>
            </a:r>
            <a:r>
              <a:rPr lang="es-CL" sz="2800" dirty="0"/>
              <a:t>ejercicio programático </a:t>
            </a:r>
            <a:r>
              <a:rPr lang="es-CL" sz="2800" dirty="0" smtClean="0"/>
              <a:t>presupuestario. </a:t>
            </a:r>
          </a:p>
          <a:p>
            <a:pPr algn="just"/>
            <a:endParaRPr lang="es-CL" sz="2800" dirty="0"/>
          </a:p>
          <a:p>
            <a:pPr marL="514350" indent="-514350" algn="just">
              <a:buFont typeface="+mj-lt"/>
              <a:buAutoNum type="arabicPeriod" startAt="3"/>
            </a:pPr>
            <a:r>
              <a:rPr lang="es-CL" sz="2800" dirty="0"/>
              <a:t>Emitir un informe </a:t>
            </a:r>
            <a:r>
              <a:rPr lang="es-CL" sz="2800" dirty="0" smtClean="0"/>
              <a:t>trimestral, </a:t>
            </a:r>
            <a:r>
              <a:rPr lang="es-CL" sz="2800" dirty="0"/>
              <a:t>sobre el </a:t>
            </a:r>
            <a:r>
              <a:rPr lang="es-CL" sz="2800" dirty="0" smtClean="0"/>
              <a:t>estado de cumplimiento:</a:t>
            </a:r>
          </a:p>
          <a:p>
            <a:pPr marL="514350" indent="-514350">
              <a:buFont typeface="+mj-lt"/>
              <a:buAutoNum type="arabicPeriod" startAt="3"/>
            </a:pPr>
            <a:endParaRPr lang="es-CL" sz="3400" dirty="0" smtClean="0"/>
          </a:p>
          <a:p>
            <a:pPr marL="457200" indent="-457200" algn="just">
              <a:buFont typeface="Arial" panose="020B0604020202020204" pitchFamily="34" charset="0"/>
              <a:buChar char="•"/>
            </a:pPr>
            <a:endParaRPr lang="es-CL" sz="3400" dirty="0" smtClean="0"/>
          </a:p>
          <a:p>
            <a:pPr algn="just"/>
            <a:endParaRPr lang="es-CL" sz="3400" dirty="0" smtClean="0"/>
          </a:p>
        </p:txBody>
      </p:sp>
      <p:sp>
        <p:nvSpPr>
          <p:cNvPr id="3" name="Título 2"/>
          <p:cNvSpPr>
            <a:spLocks noGrp="1"/>
          </p:cNvSpPr>
          <p:nvPr>
            <p:ph type="title"/>
          </p:nvPr>
        </p:nvSpPr>
        <p:spPr>
          <a:xfrm>
            <a:off x="160020" y="274638"/>
            <a:ext cx="7235190" cy="614362"/>
          </a:xfrm>
        </p:spPr>
        <p:txBody>
          <a:bodyPr>
            <a:normAutofit/>
          </a:bodyPr>
          <a:lstStyle/>
          <a:p>
            <a:r>
              <a:rPr lang="es-ES" dirty="0" smtClean="0"/>
              <a:t>II.- RELACIÓN CON EL CONCEJO.</a:t>
            </a:r>
            <a:endParaRPr lang="es-ES" dirty="0"/>
          </a:p>
        </p:txBody>
      </p:sp>
      <p:sp>
        <p:nvSpPr>
          <p:cNvPr id="4" name="Marcador de texto 3"/>
          <p:cNvSpPr>
            <a:spLocks noGrp="1"/>
          </p:cNvSpPr>
          <p:nvPr>
            <p:ph type="body" sz="quarter" idx="12"/>
          </p:nvPr>
        </p:nvSpPr>
        <p:spPr/>
        <p:txBody>
          <a:bodyPr>
            <a:normAutofit fontScale="92500" lnSpcReduction="10000"/>
          </a:bodyPr>
          <a:lstStyle/>
          <a:p>
            <a:r>
              <a:rPr lang="es-ES" dirty="0"/>
              <a:t>División de Municipalidades</a:t>
            </a:r>
          </a:p>
          <a:p>
            <a:endParaRPr lang="es-ES" dirty="0"/>
          </a:p>
        </p:txBody>
      </p:sp>
      <p:sp>
        <p:nvSpPr>
          <p:cNvPr id="5" name="Marcador de texto 4"/>
          <p:cNvSpPr>
            <a:spLocks noGrp="1"/>
          </p:cNvSpPr>
          <p:nvPr>
            <p:ph type="body" sz="quarter" idx="13"/>
          </p:nvPr>
        </p:nvSpPr>
        <p:spPr/>
        <p:txBody>
          <a:bodyPr/>
          <a:lstStyle/>
          <a:p>
            <a:r>
              <a:rPr lang="es-ES" dirty="0"/>
              <a:t>Subdivisión Jurídica</a:t>
            </a:r>
          </a:p>
          <a:p>
            <a:endParaRPr lang="es-ES" dirty="0"/>
          </a:p>
        </p:txBody>
      </p:sp>
    </p:spTree>
    <p:extLst>
      <p:ext uri="{BB962C8B-B14F-4D97-AF65-F5344CB8AC3E}">
        <p14:creationId xmlns:p14="http://schemas.microsoft.com/office/powerpoint/2010/main" val="1663711391"/>
      </p:ext>
    </p:extLst>
  </p:cSld>
  <p:clrMapOvr>
    <a:masterClrMapping/>
  </p:clrMapOvr>
  <p:transition spd="slow">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sz="half" idx="2"/>
          </p:nvPr>
        </p:nvSpPr>
        <p:spPr>
          <a:xfrm>
            <a:off x="251460" y="1883229"/>
            <a:ext cx="8564457" cy="4159881"/>
          </a:xfrm>
        </p:spPr>
        <p:txBody>
          <a:bodyPr>
            <a:normAutofit/>
          </a:bodyPr>
          <a:lstStyle/>
          <a:p>
            <a:pPr marL="457200" indent="-457200" algn="just">
              <a:buFont typeface="+mj-lt"/>
              <a:buAutoNum type="alphaLcParenR"/>
            </a:pPr>
            <a:r>
              <a:rPr lang="es-CL" sz="2400" dirty="0"/>
              <a:t>D</a:t>
            </a:r>
            <a:r>
              <a:rPr lang="es-CL" sz="2400" dirty="0" smtClean="0"/>
              <a:t>e </a:t>
            </a:r>
            <a:r>
              <a:rPr lang="es-CL" sz="2400" dirty="0"/>
              <a:t>los pagos por concepto de </a:t>
            </a:r>
            <a:r>
              <a:rPr lang="es-CL" sz="2400" dirty="0" smtClean="0"/>
              <a:t>cotizaciones previsionales </a:t>
            </a:r>
            <a:r>
              <a:rPr lang="es-CL" sz="2400" dirty="0"/>
              <a:t>de los funcionarios municipales y de </a:t>
            </a:r>
            <a:r>
              <a:rPr lang="es-CL" sz="2400" dirty="0" smtClean="0"/>
              <a:t>los trabajadores </a:t>
            </a:r>
            <a:r>
              <a:rPr lang="es-CL" sz="2400" dirty="0"/>
              <a:t>que </a:t>
            </a:r>
            <a:r>
              <a:rPr lang="es-CL" sz="2400" dirty="0" smtClean="0"/>
              <a:t>se desempeñan </a:t>
            </a:r>
            <a:r>
              <a:rPr lang="es-CL" sz="2400" dirty="0"/>
              <a:t>en servicios incorporados </a:t>
            </a:r>
            <a:r>
              <a:rPr lang="es-CL" sz="2400" dirty="0" smtClean="0"/>
              <a:t>a la </a:t>
            </a:r>
            <a:r>
              <a:rPr lang="es-CL" sz="2400" dirty="0"/>
              <a:t>gestión municipal, administrados directamente por </a:t>
            </a:r>
            <a:r>
              <a:rPr lang="es-CL" sz="2400" dirty="0" smtClean="0"/>
              <a:t>la municipalidad </a:t>
            </a:r>
            <a:r>
              <a:rPr lang="es-CL" sz="2400" dirty="0"/>
              <a:t>o a través de corporaciones </a:t>
            </a:r>
            <a:r>
              <a:rPr lang="es-CL" sz="2400" dirty="0" smtClean="0"/>
              <a:t>municipales.</a:t>
            </a:r>
          </a:p>
          <a:p>
            <a:pPr marL="457200" indent="-457200" algn="just">
              <a:buFont typeface="+mj-lt"/>
              <a:buAutoNum type="alphaLcParenR"/>
            </a:pPr>
            <a:endParaRPr lang="es-CL" sz="1400" dirty="0"/>
          </a:p>
          <a:p>
            <a:pPr marL="457200" indent="-457200" algn="just">
              <a:buFont typeface="+mj-lt"/>
              <a:buAutoNum type="alphaLcParenR"/>
            </a:pPr>
            <a:r>
              <a:rPr lang="es-CL" sz="2400" dirty="0" smtClean="0"/>
              <a:t>D</a:t>
            </a:r>
            <a:r>
              <a:rPr lang="es-CL" sz="2400" smtClean="0"/>
              <a:t>e </a:t>
            </a:r>
            <a:r>
              <a:rPr lang="es-CL" sz="2400" dirty="0"/>
              <a:t>los aportes que la municipalidad debe efectuar al Fondo Común </a:t>
            </a:r>
            <a:r>
              <a:rPr lang="es-CL" sz="2400" dirty="0" smtClean="0"/>
              <a:t>Municipal.</a:t>
            </a:r>
            <a:endParaRPr lang="es-CL" sz="2400" dirty="0"/>
          </a:p>
          <a:p>
            <a:pPr marL="457200" indent="-457200" algn="just">
              <a:buFont typeface="+mj-lt"/>
              <a:buAutoNum type="alphaLcParenR"/>
            </a:pPr>
            <a:endParaRPr lang="es-CL" sz="1400" dirty="0" smtClean="0"/>
          </a:p>
          <a:p>
            <a:pPr marL="457200" indent="-457200" algn="just">
              <a:buFont typeface="+mj-lt"/>
              <a:buAutoNum type="alphaLcParenR"/>
            </a:pPr>
            <a:r>
              <a:rPr lang="es-CL" sz="2400" dirty="0"/>
              <a:t>D</a:t>
            </a:r>
            <a:r>
              <a:rPr lang="es-CL" sz="2400" dirty="0" smtClean="0"/>
              <a:t>el </a:t>
            </a:r>
            <a:r>
              <a:rPr lang="es-CL" sz="2400" dirty="0"/>
              <a:t>estado de cumplimiento de los pagos por concepto de asignaciones de perfeccionamiento docente. </a:t>
            </a:r>
          </a:p>
          <a:p>
            <a:pPr algn="just"/>
            <a:endParaRPr lang="es-CL" sz="2400" dirty="0"/>
          </a:p>
          <a:p>
            <a:pPr marL="457200" indent="-457200" algn="just">
              <a:buFont typeface="Arial" panose="020B0604020202020204" pitchFamily="34" charset="0"/>
              <a:buChar char="•"/>
            </a:pPr>
            <a:endParaRPr lang="es-CL" sz="1400" dirty="0" smtClean="0"/>
          </a:p>
          <a:p>
            <a:pPr algn="just"/>
            <a:endParaRPr lang="es-CL" sz="2400" dirty="0" smtClean="0"/>
          </a:p>
        </p:txBody>
      </p:sp>
      <p:sp>
        <p:nvSpPr>
          <p:cNvPr id="3" name="Título 2"/>
          <p:cNvSpPr>
            <a:spLocks noGrp="1"/>
          </p:cNvSpPr>
          <p:nvPr>
            <p:ph type="title"/>
          </p:nvPr>
        </p:nvSpPr>
        <p:spPr>
          <a:xfrm>
            <a:off x="160020" y="274638"/>
            <a:ext cx="7235190" cy="614362"/>
          </a:xfrm>
        </p:spPr>
        <p:txBody>
          <a:bodyPr>
            <a:normAutofit/>
          </a:bodyPr>
          <a:lstStyle/>
          <a:p>
            <a:r>
              <a:rPr lang="es-ES" dirty="0" smtClean="0"/>
              <a:t>II.- RELACIÓN CON EL CONCEJO.</a:t>
            </a:r>
            <a:endParaRPr lang="es-ES" dirty="0"/>
          </a:p>
        </p:txBody>
      </p:sp>
      <p:sp>
        <p:nvSpPr>
          <p:cNvPr id="4" name="Marcador de texto 3"/>
          <p:cNvSpPr>
            <a:spLocks noGrp="1"/>
          </p:cNvSpPr>
          <p:nvPr>
            <p:ph type="body" sz="quarter" idx="12"/>
          </p:nvPr>
        </p:nvSpPr>
        <p:spPr/>
        <p:txBody>
          <a:bodyPr>
            <a:normAutofit fontScale="92500" lnSpcReduction="10000"/>
          </a:bodyPr>
          <a:lstStyle/>
          <a:p>
            <a:r>
              <a:rPr lang="es-ES" dirty="0"/>
              <a:t>División de Municipalidades</a:t>
            </a:r>
          </a:p>
          <a:p>
            <a:endParaRPr lang="es-ES" dirty="0"/>
          </a:p>
        </p:txBody>
      </p:sp>
      <p:sp>
        <p:nvSpPr>
          <p:cNvPr id="5" name="Marcador de texto 4"/>
          <p:cNvSpPr>
            <a:spLocks noGrp="1"/>
          </p:cNvSpPr>
          <p:nvPr>
            <p:ph type="body" sz="quarter" idx="13"/>
          </p:nvPr>
        </p:nvSpPr>
        <p:spPr/>
        <p:txBody>
          <a:bodyPr/>
          <a:lstStyle/>
          <a:p>
            <a:r>
              <a:rPr lang="es-ES" dirty="0"/>
              <a:t>Subdivisión Jurídica</a:t>
            </a:r>
          </a:p>
          <a:p>
            <a:endParaRPr lang="es-ES" dirty="0"/>
          </a:p>
        </p:txBody>
      </p:sp>
    </p:spTree>
    <p:extLst>
      <p:ext uri="{BB962C8B-B14F-4D97-AF65-F5344CB8AC3E}">
        <p14:creationId xmlns:p14="http://schemas.microsoft.com/office/powerpoint/2010/main" val="130622343"/>
      </p:ext>
    </p:extLst>
  </p:cSld>
  <p:clrMapOvr>
    <a:masterClrMapping/>
  </p:clrMapOvr>
  <p:transition spd="slow">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sz="half" idx="2"/>
          </p:nvPr>
        </p:nvSpPr>
        <p:spPr>
          <a:xfrm>
            <a:off x="457200" y="1883229"/>
            <a:ext cx="8358717" cy="4043845"/>
          </a:xfrm>
        </p:spPr>
        <p:txBody>
          <a:bodyPr>
            <a:normAutofit lnSpcReduction="10000"/>
          </a:bodyPr>
          <a:lstStyle/>
          <a:p>
            <a:pPr marL="457200" indent="-457200" algn="just">
              <a:buFont typeface="+mj-lt"/>
              <a:buAutoNum type="arabicPeriod" startAt="4"/>
            </a:pPr>
            <a:r>
              <a:rPr lang="es-CL" sz="2400" dirty="0"/>
              <a:t>En todo caso, deberá dar respuesta por escrito a las consultas o peticiones de informes que le formule un </a:t>
            </a:r>
            <a:r>
              <a:rPr lang="es-CL" sz="2400" dirty="0" smtClean="0"/>
              <a:t>concejal.</a:t>
            </a:r>
          </a:p>
          <a:p>
            <a:pPr algn="just"/>
            <a:endParaRPr lang="es-CL" sz="2400" b="1" dirty="0"/>
          </a:p>
          <a:p>
            <a:pPr marL="342900" indent="-342900" algn="just">
              <a:buFont typeface="Wingdings" panose="05000000000000000000" pitchFamily="2" charset="2"/>
              <a:buChar char="ü"/>
            </a:pPr>
            <a:r>
              <a:rPr lang="es-CL" sz="2400" dirty="0" smtClean="0"/>
              <a:t>Los </a:t>
            </a:r>
            <a:r>
              <a:rPr lang="es-CL" sz="2400" dirty="0"/>
              <a:t>directores de control </a:t>
            </a:r>
            <a:r>
              <a:rPr lang="es-CL" sz="2400" dirty="0" smtClean="0"/>
              <a:t>pueden </a:t>
            </a:r>
            <a:r>
              <a:rPr lang="es-CL" sz="2400" dirty="0"/>
              <a:t>emitir sugerencias u opiniones en la elaboración de los informes </a:t>
            </a:r>
            <a:r>
              <a:rPr lang="es-CL" sz="2400" dirty="0" smtClean="0"/>
              <a:t>trimestrales, siempre </a:t>
            </a:r>
            <a:r>
              <a:rPr lang="es-CL" sz="2400" dirty="0"/>
              <a:t>y cuando </a:t>
            </a:r>
            <a:r>
              <a:rPr lang="es-CL" sz="2400" dirty="0" smtClean="0"/>
              <a:t>aquellas </a:t>
            </a:r>
            <a:r>
              <a:rPr lang="es-CL" sz="2400" dirty="0"/>
              <a:t>digan relación con el contenido del informe que se prepara, es decir, que se ajusten al mérito de respectivo </a:t>
            </a:r>
            <a:r>
              <a:rPr lang="es-CL" sz="2400" dirty="0" smtClean="0"/>
              <a:t>informe </a:t>
            </a:r>
          </a:p>
          <a:p>
            <a:pPr algn="just"/>
            <a:endParaRPr lang="es-CL" dirty="0" smtClean="0">
              <a:solidFill>
                <a:schemeClr val="accent6">
                  <a:lumMod val="75000"/>
                </a:schemeClr>
              </a:solidFill>
            </a:endParaRPr>
          </a:p>
          <a:p>
            <a:pPr algn="r"/>
            <a:r>
              <a:rPr lang="es-CL" dirty="0" smtClean="0">
                <a:solidFill>
                  <a:schemeClr val="accent6">
                    <a:lumMod val="75000"/>
                  </a:schemeClr>
                </a:solidFill>
              </a:rPr>
              <a:t>Dictámenes N° 6.643, de 2002, y 52.599, de 2008.</a:t>
            </a:r>
            <a:endParaRPr lang="es-CL" dirty="0">
              <a:solidFill>
                <a:schemeClr val="accent6">
                  <a:lumMod val="75000"/>
                </a:schemeClr>
              </a:solidFill>
            </a:endParaRPr>
          </a:p>
        </p:txBody>
      </p:sp>
      <p:sp>
        <p:nvSpPr>
          <p:cNvPr id="3" name="Título 2"/>
          <p:cNvSpPr>
            <a:spLocks noGrp="1"/>
          </p:cNvSpPr>
          <p:nvPr>
            <p:ph type="title"/>
          </p:nvPr>
        </p:nvSpPr>
        <p:spPr>
          <a:xfrm>
            <a:off x="160020" y="274638"/>
            <a:ext cx="7235190" cy="614362"/>
          </a:xfrm>
        </p:spPr>
        <p:txBody>
          <a:bodyPr>
            <a:normAutofit/>
          </a:bodyPr>
          <a:lstStyle/>
          <a:p>
            <a:r>
              <a:rPr lang="es-ES" dirty="0" smtClean="0"/>
              <a:t>II.- RELACIÓN CON EL CONCEJO.</a:t>
            </a:r>
            <a:endParaRPr lang="es-ES" dirty="0"/>
          </a:p>
        </p:txBody>
      </p:sp>
      <p:sp>
        <p:nvSpPr>
          <p:cNvPr id="4" name="Marcador de texto 3"/>
          <p:cNvSpPr>
            <a:spLocks noGrp="1"/>
          </p:cNvSpPr>
          <p:nvPr>
            <p:ph type="body" sz="quarter" idx="12"/>
          </p:nvPr>
        </p:nvSpPr>
        <p:spPr/>
        <p:txBody>
          <a:bodyPr>
            <a:normAutofit fontScale="92500" lnSpcReduction="10000"/>
          </a:bodyPr>
          <a:lstStyle/>
          <a:p>
            <a:r>
              <a:rPr lang="es-ES" dirty="0"/>
              <a:t>División de Municipalidades</a:t>
            </a:r>
          </a:p>
          <a:p>
            <a:endParaRPr lang="es-ES" dirty="0"/>
          </a:p>
        </p:txBody>
      </p:sp>
      <p:sp>
        <p:nvSpPr>
          <p:cNvPr id="5" name="Marcador de texto 4"/>
          <p:cNvSpPr>
            <a:spLocks noGrp="1"/>
          </p:cNvSpPr>
          <p:nvPr>
            <p:ph type="body" sz="quarter" idx="13"/>
          </p:nvPr>
        </p:nvSpPr>
        <p:spPr/>
        <p:txBody>
          <a:bodyPr/>
          <a:lstStyle/>
          <a:p>
            <a:r>
              <a:rPr lang="es-ES" dirty="0"/>
              <a:t>Subdivisión Jurídica</a:t>
            </a:r>
          </a:p>
          <a:p>
            <a:endParaRPr lang="es-ES" dirty="0"/>
          </a:p>
        </p:txBody>
      </p:sp>
    </p:spTree>
    <p:extLst>
      <p:ext uri="{BB962C8B-B14F-4D97-AF65-F5344CB8AC3E}">
        <p14:creationId xmlns:p14="http://schemas.microsoft.com/office/powerpoint/2010/main" val="3892847759"/>
      </p:ext>
    </p:extLst>
  </p:cSld>
  <p:clrMapOvr>
    <a:masterClrMapping/>
  </p:clrMapOvr>
  <p:transition spd="slow">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sz="half" idx="2"/>
          </p:nvPr>
        </p:nvSpPr>
        <p:spPr/>
        <p:txBody>
          <a:bodyPr/>
          <a:lstStyle/>
          <a:p>
            <a:pPr marL="457200" indent="-457200" algn="just">
              <a:buFont typeface="Arial" pitchFamily="34" charset="0"/>
              <a:buChar char="•"/>
            </a:pPr>
            <a:endParaRPr lang="es-CL" sz="1400" dirty="0" smtClean="0"/>
          </a:p>
          <a:p>
            <a:pPr algn="just"/>
            <a:r>
              <a:rPr lang="es-CL" sz="2800" dirty="0" smtClean="0"/>
              <a:t>l. Representación</a:t>
            </a:r>
            <a:endParaRPr lang="es-CL" sz="2800" dirty="0"/>
          </a:p>
          <a:p>
            <a:pPr algn="just"/>
            <a:r>
              <a:rPr lang="es-CL" sz="2800" dirty="0" smtClean="0"/>
              <a:t>ll. Relación </a:t>
            </a:r>
            <a:r>
              <a:rPr lang="es-CL" sz="2800" dirty="0" smtClean="0"/>
              <a:t>con el Concejo </a:t>
            </a:r>
            <a:r>
              <a:rPr lang="es-CL" sz="2800" dirty="0" smtClean="0"/>
              <a:t>Municipal</a:t>
            </a:r>
            <a:endParaRPr lang="es-CL" sz="2800" dirty="0"/>
          </a:p>
          <a:p>
            <a:pPr algn="just"/>
            <a:r>
              <a:rPr lang="es-CL" sz="2800" dirty="0" err="1" smtClean="0"/>
              <a:t>lll</a:t>
            </a:r>
            <a:r>
              <a:rPr lang="es-CL" sz="2800" dirty="0" smtClean="0"/>
              <a:t>. Nombramiento </a:t>
            </a:r>
            <a:r>
              <a:rPr lang="es-CL" sz="2800" dirty="0" smtClean="0"/>
              <a:t>del director de </a:t>
            </a:r>
            <a:r>
              <a:rPr lang="es-CL" sz="2800" dirty="0" smtClean="0"/>
              <a:t>control</a:t>
            </a:r>
          </a:p>
          <a:p>
            <a:pPr algn="just"/>
            <a:r>
              <a:rPr lang="es-CL" sz="2800" dirty="0" err="1" smtClean="0"/>
              <a:t>lV</a:t>
            </a:r>
            <a:r>
              <a:rPr lang="es-CL" sz="2800" dirty="0"/>
              <a:t>. Control </a:t>
            </a:r>
            <a:r>
              <a:rPr lang="es-CL" sz="2800" dirty="0" smtClean="0"/>
              <a:t>Externo</a:t>
            </a:r>
            <a:endParaRPr lang="es-CL" sz="2800" dirty="0"/>
          </a:p>
          <a:p>
            <a:endParaRPr lang="es-ES" dirty="0"/>
          </a:p>
        </p:txBody>
      </p:sp>
      <p:sp>
        <p:nvSpPr>
          <p:cNvPr id="3" name="Título 2"/>
          <p:cNvSpPr>
            <a:spLocks noGrp="1"/>
          </p:cNvSpPr>
          <p:nvPr>
            <p:ph type="title"/>
          </p:nvPr>
        </p:nvSpPr>
        <p:spPr/>
        <p:txBody>
          <a:bodyPr/>
          <a:lstStyle/>
          <a:p>
            <a:r>
              <a:rPr lang="es-ES" dirty="0" smtClean="0"/>
              <a:t>TEMARIO GENERAL</a:t>
            </a:r>
            <a:endParaRPr lang="es-ES" dirty="0"/>
          </a:p>
        </p:txBody>
      </p:sp>
      <p:sp>
        <p:nvSpPr>
          <p:cNvPr id="4" name="Marcador de texto 3"/>
          <p:cNvSpPr>
            <a:spLocks noGrp="1"/>
          </p:cNvSpPr>
          <p:nvPr>
            <p:ph type="body" sz="quarter" idx="12"/>
          </p:nvPr>
        </p:nvSpPr>
        <p:spPr/>
        <p:txBody>
          <a:bodyPr>
            <a:normAutofit fontScale="92500" lnSpcReduction="10000"/>
          </a:bodyPr>
          <a:lstStyle/>
          <a:p>
            <a:r>
              <a:rPr lang="es-ES" dirty="0"/>
              <a:t>División de Municipalidades</a:t>
            </a:r>
          </a:p>
          <a:p>
            <a:endParaRPr lang="es-ES" dirty="0"/>
          </a:p>
        </p:txBody>
      </p:sp>
      <p:sp>
        <p:nvSpPr>
          <p:cNvPr id="5" name="Marcador de texto 4"/>
          <p:cNvSpPr>
            <a:spLocks noGrp="1"/>
          </p:cNvSpPr>
          <p:nvPr>
            <p:ph type="body" sz="quarter" idx="13"/>
          </p:nvPr>
        </p:nvSpPr>
        <p:spPr/>
        <p:txBody>
          <a:bodyPr/>
          <a:lstStyle/>
          <a:p>
            <a:r>
              <a:rPr lang="es-ES" dirty="0"/>
              <a:t>Subdivisión Jurídica</a:t>
            </a:r>
          </a:p>
          <a:p>
            <a:endParaRPr lang="es-ES" dirty="0"/>
          </a:p>
        </p:txBody>
      </p:sp>
    </p:spTree>
    <p:extLst>
      <p:ext uri="{BB962C8B-B14F-4D97-AF65-F5344CB8AC3E}">
        <p14:creationId xmlns:p14="http://schemas.microsoft.com/office/powerpoint/2010/main" val="32240588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sz="half" idx="2"/>
          </p:nvPr>
        </p:nvSpPr>
        <p:spPr>
          <a:xfrm>
            <a:off x="457200" y="1883229"/>
            <a:ext cx="8358717" cy="4043845"/>
          </a:xfrm>
        </p:spPr>
        <p:txBody>
          <a:bodyPr>
            <a:normAutofit/>
          </a:bodyPr>
          <a:lstStyle/>
          <a:p>
            <a:pPr marL="342900" indent="-342900" algn="just">
              <a:buFont typeface="Wingdings" panose="05000000000000000000" pitchFamily="2" charset="2"/>
              <a:buChar char="ü"/>
            </a:pPr>
            <a:endParaRPr lang="es-CL" sz="1400" dirty="0" smtClean="0"/>
          </a:p>
          <a:p>
            <a:pPr marL="342900" indent="-342900" algn="just">
              <a:buFont typeface="Wingdings" panose="05000000000000000000" pitchFamily="2" charset="2"/>
              <a:buChar char="ü"/>
            </a:pPr>
            <a:r>
              <a:rPr lang="es-CL" sz="2400" dirty="0" smtClean="0"/>
              <a:t>La </a:t>
            </a:r>
            <a:r>
              <a:rPr lang="es-CL" sz="2400" dirty="0"/>
              <a:t>unidad de control </a:t>
            </a:r>
            <a:r>
              <a:rPr lang="es-CL" sz="2400" dirty="0" smtClean="0"/>
              <a:t>debe dar </a:t>
            </a:r>
            <a:r>
              <a:rPr lang="es-CL" sz="2400" dirty="0"/>
              <a:t>respuesta por escrito a las consultas o peticiones de informes que formule un concejal, requerimientos que </a:t>
            </a:r>
            <a:r>
              <a:rPr lang="es-CL" sz="2400" dirty="0" smtClean="0"/>
              <a:t>el </a:t>
            </a:r>
            <a:r>
              <a:rPr lang="es-CL" sz="2400" dirty="0"/>
              <a:t>legislador no los ha limitado a materias específicas, sin perjuicio que deban siempre encuadrarse dentro del ámbito de las atribuciones entregadas por la ley a esa dependencia </a:t>
            </a:r>
            <a:r>
              <a:rPr lang="es-CL" sz="2400" dirty="0" smtClean="0"/>
              <a:t>municipal.</a:t>
            </a:r>
          </a:p>
          <a:p>
            <a:pPr algn="just"/>
            <a:endParaRPr lang="es-CL" sz="1400" dirty="0" smtClean="0"/>
          </a:p>
          <a:p>
            <a:pPr algn="r"/>
            <a:r>
              <a:rPr lang="es-CL" dirty="0">
                <a:solidFill>
                  <a:schemeClr val="accent6">
                    <a:lumMod val="75000"/>
                  </a:schemeClr>
                </a:solidFill>
              </a:rPr>
              <a:t>D</a:t>
            </a:r>
            <a:r>
              <a:rPr lang="es-CL" dirty="0" smtClean="0">
                <a:solidFill>
                  <a:schemeClr val="accent6">
                    <a:lumMod val="75000"/>
                  </a:schemeClr>
                </a:solidFill>
              </a:rPr>
              <a:t>ictámenes N°s. 44.646 y </a:t>
            </a:r>
            <a:r>
              <a:rPr lang="es-CL" dirty="0">
                <a:solidFill>
                  <a:schemeClr val="accent6">
                    <a:lumMod val="75000"/>
                  </a:schemeClr>
                </a:solidFill>
              </a:rPr>
              <a:t>45.612, ambos de </a:t>
            </a:r>
            <a:r>
              <a:rPr lang="es-CL" dirty="0" smtClean="0">
                <a:solidFill>
                  <a:schemeClr val="accent6">
                    <a:lumMod val="75000"/>
                  </a:schemeClr>
                </a:solidFill>
              </a:rPr>
              <a:t>2003, y </a:t>
            </a:r>
            <a:r>
              <a:rPr lang="es-CL" dirty="0">
                <a:solidFill>
                  <a:schemeClr val="accent6">
                    <a:lumMod val="75000"/>
                  </a:schemeClr>
                </a:solidFill>
              </a:rPr>
              <a:t>52.599, de 2008</a:t>
            </a:r>
            <a:endParaRPr lang="es-CL" dirty="0" smtClean="0"/>
          </a:p>
        </p:txBody>
      </p:sp>
      <p:sp>
        <p:nvSpPr>
          <p:cNvPr id="3" name="Título 2"/>
          <p:cNvSpPr>
            <a:spLocks noGrp="1"/>
          </p:cNvSpPr>
          <p:nvPr>
            <p:ph type="title"/>
          </p:nvPr>
        </p:nvSpPr>
        <p:spPr>
          <a:xfrm>
            <a:off x="160020" y="274638"/>
            <a:ext cx="7235190" cy="614362"/>
          </a:xfrm>
        </p:spPr>
        <p:txBody>
          <a:bodyPr>
            <a:normAutofit/>
          </a:bodyPr>
          <a:lstStyle/>
          <a:p>
            <a:r>
              <a:rPr lang="es-ES" dirty="0" smtClean="0"/>
              <a:t>II.- RELACIÓN CON EL CONCEJO.</a:t>
            </a:r>
            <a:endParaRPr lang="es-ES" dirty="0"/>
          </a:p>
        </p:txBody>
      </p:sp>
      <p:sp>
        <p:nvSpPr>
          <p:cNvPr id="4" name="Marcador de texto 3"/>
          <p:cNvSpPr>
            <a:spLocks noGrp="1"/>
          </p:cNvSpPr>
          <p:nvPr>
            <p:ph type="body" sz="quarter" idx="12"/>
          </p:nvPr>
        </p:nvSpPr>
        <p:spPr/>
        <p:txBody>
          <a:bodyPr>
            <a:normAutofit fontScale="92500" lnSpcReduction="10000"/>
          </a:bodyPr>
          <a:lstStyle/>
          <a:p>
            <a:r>
              <a:rPr lang="es-ES" dirty="0"/>
              <a:t>División de Municipalidades</a:t>
            </a:r>
          </a:p>
          <a:p>
            <a:endParaRPr lang="es-ES" dirty="0"/>
          </a:p>
        </p:txBody>
      </p:sp>
      <p:sp>
        <p:nvSpPr>
          <p:cNvPr id="5" name="Marcador de texto 4"/>
          <p:cNvSpPr>
            <a:spLocks noGrp="1"/>
          </p:cNvSpPr>
          <p:nvPr>
            <p:ph type="body" sz="quarter" idx="13"/>
          </p:nvPr>
        </p:nvSpPr>
        <p:spPr/>
        <p:txBody>
          <a:bodyPr/>
          <a:lstStyle/>
          <a:p>
            <a:r>
              <a:rPr lang="es-ES" dirty="0"/>
              <a:t>Subdivisión Jurídica</a:t>
            </a:r>
          </a:p>
          <a:p>
            <a:endParaRPr lang="es-ES" dirty="0"/>
          </a:p>
        </p:txBody>
      </p:sp>
    </p:spTree>
    <p:extLst>
      <p:ext uri="{BB962C8B-B14F-4D97-AF65-F5344CB8AC3E}">
        <p14:creationId xmlns:p14="http://schemas.microsoft.com/office/powerpoint/2010/main" val="369630942"/>
      </p:ext>
    </p:extLst>
  </p:cSld>
  <p:clrMapOvr>
    <a:masterClrMapping/>
  </p:clrMapOvr>
  <p:transition spd="slow">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sz="half" idx="2"/>
          </p:nvPr>
        </p:nvSpPr>
        <p:spPr>
          <a:xfrm>
            <a:off x="457200" y="1883229"/>
            <a:ext cx="8358717" cy="4043845"/>
          </a:xfrm>
        </p:spPr>
        <p:txBody>
          <a:bodyPr>
            <a:normAutofit/>
          </a:bodyPr>
          <a:lstStyle/>
          <a:p>
            <a:pPr marL="342900" indent="-342900" algn="just">
              <a:buFont typeface="Wingdings" panose="05000000000000000000" pitchFamily="2" charset="2"/>
              <a:buChar char="ü"/>
            </a:pPr>
            <a:endParaRPr lang="es-CL" sz="1400" dirty="0" smtClean="0"/>
          </a:p>
          <a:p>
            <a:pPr marL="342900" indent="-342900" algn="just">
              <a:buFont typeface="Wingdings" panose="05000000000000000000" pitchFamily="2" charset="2"/>
              <a:buChar char="ü"/>
            </a:pPr>
            <a:r>
              <a:rPr lang="es-CL" sz="2400" dirty="0" smtClean="0"/>
              <a:t>En atención a </a:t>
            </a:r>
            <a:r>
              <a:rPr lang="es-CL" sz="2400" dirty="0"/>
              <a:t>que </a:t>
            </a:r>
            <a:r>
              <a:rPr lang="es-CL" sz="2400" dirty="0" smtClean="0"/>
              <a:t>la </a:t>
            </a:r>
            <a:r>
              <a:rPr lang="es-CL" sz="2400" dirty="0"/>
              <a:t>ley no ha previsto expresamente un plazo para </a:t>
            </a:r>
            <a:r>
              <a:rPr lang="es-CL" sz="2400" dirty="0" smtClean="0"/>
              <a:t>evacuar los informes </a:t>
            </a:r>
            <a:r>
              <a:rPr lang="es-CL" sz="2400" dirty="0"/>
              <a:t>pero ha señalado que aquellos son </a:t>
            </a:r>
            <a:r>
              <a:rPr lang="es-CL" sz="2400" dirty="0" smtClean="0"/>
              <a:t>trimestrales -lo </a:t>
            </a:r>
            <a:r>
              <a:rPr lang="es-CL" sz="2400" dirty="0"/>
              <a:t>que implica que se deba considerar en el reporte toda la información del período pertinente, incluyendo aquella referida al último día de </a:t>
            </a:r>
            <a:r>
              <a:rPr lang="es-CL" sz="2400" dirty="0" smtClean="0"/>
              <a:t>este-, la </a:t>
            </a:r>
            <a:r>
              <a:rPr lang="es-CL" sz="2400" dirty="0"/>
              <a:t>obligación en cuestión deberá ser cumplida dentro del término más próximo al vencimiento del correspondiente lapso</a:t>
            </a:r>
            <a:r>
              <a:rPr lang="es-CL" sz="2400" dirty="0" smtClean="0"/>
              <a:t>.</a:t>
            </a:r>
          </a:p>
          <a:p>
            <a:pPr marL="342900" indent="-342900" algn="just">
              <a:buFont typeface="Wingdings" panose="05000000000000000000" pitchFamily="2" charset="2"/>
              <a:buChar char="ü"/>
            </a:pPr>
            <a:endParaRPr lang="es-CL" sz="1400" dirty="0" smtClean="0"/>
          </a:p>
          <a:p>
            <a:pPr algn="r"/>
            <a:r>
              <a:rPr lang="es-CL" dirty="0">
                <a:solidFill>
                  <a:schemeClr val="accent6">
                    <a:lumMod val="75000"/>
                  </a:schemeClr>
                </a:solidFill>
              </a:rPr>
              <a:t>D</a:t>
            </a:r>
            <a:r>
              <a:rPr lang="es-CL" dirty="0" smtClean="0">
                <a:solidFill>
                  <a:schemeClr val="accent6">
                    <a:lumMod val="75000"/>
                  </a:schemeClr>
                </a:solidFill>
              </a:rPr>
              <a:t>ictámenes N°s. </a:t>
            </a:r>
            <a:r>
              <a:rPr lang="es-CL" dirty="0">
                <a:solidFill>
                  <a:schemeClr val="accent6">
                    <a:lumMod val="75000"/>
                  </a:schemeClr>
                </a:solidFill>
              </a:rPr>
              <a:t>24.747, de 2011</a:t>
            </a:r>
            <a:r>
              <a:rPr lang="es-CL" dirty="0" smtClean="0">
                <a:solidFill>
                  <a:schemeClr val="accent6">
                    <a:lumMod val="75000"/>
                  </a:schemeClr>
                </a:solidFill>
              </a:rPr>
              <a:t>, y 30,775, </a:t>
            </a:r>
            <a:r>
              <a:rPr lang="es-CL" dirty="0">
                <a:solidFill>
                  <a:schemeClr val="accent6">
                    <a:lumMod val="75000"/>
                  </a:schemeClr>
                </a:solidFill>
              </a:rPr>
              <a:t>de </a:t>
            </a:r>
            <a:r>
              <a:rPr lang="es-CL" dirty="0" smtClean="0">
                <a:solidFill>
                  <a:schemeClr val="accent6">
                    <a:lumMod val="75000"/>
                  </a:schemeClr>
                </a:solidFill>
              </a:rPr>
              <a:t>2014</a:t>
            </a:r>
          </a:p>
        </p:txBody>
      </p:sp>
      <p:sp>
        <p:nvSpPr>
          <p:cNvPr id="3" name="Título 2"/>
          <p:cNvSpPr>
            <a:spLocks noGrp="1"/>
          </p:cNvSpPr>
          <p:nvPr>
            <p:ph type="title"/>
          </p:nvPr>
        </p:nvSpPr>
        <p:spPr>
          <a:xfrm>
            <a:off x="160020" y="274638"/>
            <a:ext cx="7235190" cy="614362"/>
          </a:xfrm>
        </p:spPr>
        <p:txBody>
          <a:bodyPr>
            <a:normAutofit/>
          </a:bodyPr>
          <a:lstStyle/>
          <a:p>
            <a:r>
              <a:rPr lang="es-ES" dirty="0" smtClean="0"/>
              <a:t>II.- RELACIÓN CON EL CONCEJO.</a:t>
            </a:r>
            <a:endParaRPr lang="es-ES" dirty="0"/>
          </a:p>
        </p:txBody>
      </p:sp>
      <p:sp>
        <p:nvSpPr>
          <p:cNvPr id="4" name="Marcador de texto 3"/>
          <p:cNvSpPr>
            <a:spLocks noGrp="1"/>
          </p:cNvSpPr>
          <p:nvPr>
            <p:ph type="body" sz="quarter" idx="12"/>
          </p:nvPr>
        </p:nvSpPr>
        <p:spPr/>
        <p:txBody>
          <a:bodyPr>
            <a:normAutofit fontScale="92500" lnSpcReduction="10000"/>
          </a:bodyPr>
          <a:lstStyle/>
          <a:p>
            <a:r>
              <a:rPr lang="es-ES" dirty="0"/>
              <a:t>División de Municipalidades</a:t>
            </a:r>
          </a:p>
          <a:p>
            <a:endParaRPr lang="es-ES" dirty="0"/>
          </a:p>
        </p:txBody>
      </p:sp>
      <p:sp>
        <p:nvSpPr>
          <p:cNvPr id="5" name="Marcador de texto 4"/>
          <p:cNvSpPr>
            <a:spLocks noGrp="1"/>
          </p:cNvSpPr>
          <p:nvPr>
            <p:ph type="body" sz="quarter" idx="13"/>
          </p:nvPr>
        </p:nvSpPr>
        <p:spPr/>
        <p:txBody>
          <a:bodyPr/>
          <a:lstStyle/>
          <a:p>
            <a:r>
              <a:rPr lang="es-ES" dirty="0"/>
              <a:t>Subdivisión Jurídica</a:t>
            </a:r>
          </a:p>
          <a:p>
            <a:endParaRPr lang="es-ES" dirty="0"/>
          </a:p>
        </p:txBody>
      </p:sp>
    </p:spTree>
    <p:extLst>
      <p:ext uri="{BB962C8B-B14F-4D97-AF65-F5344CB8AC3E}">
        <p14:creationId xmlns:p14="http://schemas.microsoft.com/office/powerpoint/2010/main" val="1718478387"/>
      </p:ext>
    </p:extLst>
  </p:cSld>
  <p:clrMapOvr>
    <a:masterClrMapping/>
  </p:clrMapOvr>
  <p:transition spd="slow">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sz="half" idx="2"/>
          </p:nvPr>
        </p:nvSpPr>
        <p:spPr>
          <a:xfrm>
            <a:off x="457200" y="1883229"/>
            <a:ext cx="8358717" cy="4043845"/>
          </a:xfrm>
        </p:spPr>
        <p:txBody>
          <a:bodyPr>
            <a:normAutofit/>
          </a:bodyPr>
          <a:lstStyle/>
          <a:p>
            <a:pPr marL="457200" indent="-457200" algn="just">
              <a:buFont typeface="Arial" panose="020B0604020202020204" pitchFamily="34" charset="0"/>
              <a:buChar char="•"/>
            </a:pPr>
            <a:r>
              <a:rPr lang="es-CL" sz="2400" dirty="0" smtClean="0"/>
              <a:t>Inciso </a:t>
            </a:r>
            <a:r>
              <a:rPr lang="es-CL" sz="2400" dirty="0"/>
              <a:t>segundo del artículo 29 de la ley N° 18.695 </a:t>
            </a:r>
            <a:r>
              <a:rPr lang="es-CL" sz="2400" dirty="0" smtClean="0"/>
              <a:t>previene que </a:t>
            </a:r>
            <a:r>
              <a:rPr lang="es-CL" sz="2400" dirty="0"/>
              <a:t>la jefatura de la unidad encargada del control </a:t>
            </a:r>
            <a:r>
              <a:rPr lang="es-CL" sz="2400" dirty="0" smtClean="0"/>
              <a:t>se </a:t>
            </a:r>
            <a:r>
              <a:rPr lang="es-CL" sz="2400" dirty="0"/>
              <a:t>proveerá mediante concurso de oposición y </a:t>
            </a:r>
            <a:r>
              <a:rPr lang="es-CL" sz="2400" dirty="0" smtClean="0"/>
              <a:t>antecedentes. </a:t>
            </a:r>
          </a:p>
          <a:p>
            <a:pPr marL="457200" indent="-457200" algn="just">
              <a:buFont typeface="Arial" panose="020B0604020202020204" pitchFamily="34" charset="0"/>
              <a:buChar char="•"/>
            </a:pPr>
            <a:endParaRPr lang="es-CL" sz="2000" dirty="0" smtClean="0"/>
          </a:p>
          <a:p>
            <a:pPr marL="457200" indent="-457200" algn="just">
              <a:buFont typeface="Arial" panose="020B0604020202020204" pitchFamily="34" charset="0"/>
              <a:buChar char="•"/>
            </a:pPr>
            <a:r>
              <a:rPr lang="es-CL" sz="2400" dirty="0" smtClean="0"/>
              <a:t>Las </a:t>
            </a:r>
            <a:r>
              <a:rPr lang="es-CL" sz="2400" dirty="0"/>
              <a:t>bases del concurso y el nombramiento del funcionario que desempeñe esta jefatura requerirán de </a:t>
            </a:r>
            <a:r>
              <a:rPr lang="es-CL" sz="2400" b="1" dirty="0"/>
              <a:t>la aprobación del </a:t>
            </a:r>
            <a:r>
              <a:rPr lang="es-CL" sz="2400" b="1" dirty="0" smtClean="0"/>
              <a:t>concejo</a:t>
            </a:r>
            <a:r>
              <a:rPr lang="es-CL" sz="2400" dirty="0" smtClean="0"/>
              <a:t>.</a:t>
            </a:r>
          </a:p>
          <a:p>
            <a:pPr algn="just"/>
            <a:endParaRPr lang="es-CL" sz="2400" dirty="0" smtClean="0"/>
          </a:p>
        </p:txBody>
      </p:sp>
      <p:sp>
        <p:nvSpPr>
          <p:cNvPr id="3" name="Título 2"/>
          <p:cNvSpPr>
            <a:spLocks noGrp="1"/>
          </p:cNvSpPr>
          <p:nvPr>
            <p:ph type="title"/>
          </p:nvPr>
        </p:nvSpPr>
        <p:spPr>
          <a:xfrm>
            <a:off x="160020" y="274638"/>
            <a:ext cx="7235190" cy="614362"/>
          </a:xfrm>
        </p:spPr>
        <p:txBody>
          <a:bodyPr>
            <a:normAutofit fontScale="90000"/>
          </a:bodyPr>
          <a:lstStyle/>
          <a:p>
            <a:r>
              <a:rPr lang="es-ES" dirty="0" smtClean="0"/>
              <a:t>III.- NOMBRAMIENTO DEL DIRECTOR DE CONTROL.</a:t>
            </a:r>
            <a:endParaRPr lang="es-ES" dirty="0"/>
          </a:p>
        </p:txBody>
      </p:sp>
      <p:sp>
        <p:nvSpPr>
          <p:cNvPr id="4" name="Marcador de texto 3"/>
          <p:cNvSpPr>
            <a:spLocks noGrp="1"/>
          </p:cNvSpPr>
          <p:nvPr>
            <p:ph type="body" sz="quarter" idx="12"/>
          </p:nvPr>
        </p:nvSpPr>
        <p:spPr/>
        <p:txBody>
          <a:bodyPr>
            <a:normAutofit fontScale="92500" lnSpcReduction="10000"/>
          </a:bodyPr>
          <a:lstStyle/>
          <a:p>
            <a:r>
              <a:rPr lang="es-ES" dirty="0"/>
              <a:t>División de Municipalidades</a:t>
            </a:r>
          </a:p>
          <a:p>
            <a:endParaRPr lang="es-ES" dirty="0"/>
          </a:p>
        </p:txBody>
      </p:sp>
      <p:sp>
        <p:nvSpPr>
          <p:cNvPr id="5" name="Marcador de texto 4"/>
          <p:cNvSpPr>
            <a:spLocks noGrp="1"/>
          </p:cNvSpPr>
          <p:nvPr>
            <p:ph type="body" sz="quarter" idx="13"/>
          </p:nvPr>
        </p:nvSpPr>
        <p:spPr/>
        <p:txBody>
          <a:bodyPr/>
          <a:lstStyle/>
          <a:p>
            <a:r>
              <a:rPr lang="es-ES" dirty="0"/>
              <a:t>Subdivisión Jurídica</a:t>
            </a:r>
          </a:p>
          <a:p>
            <a:endParaRPr lang="es-ES" dirty="0"/>
          </a:p>
        </p:txBody>
      </p:sp>
    </p:spTree>
    <p:extLst>
      <p:ext uri="{BB962C8B-B14F-4D97-AF65-F5344CB8AC3E}">
        <p14:creationId xmlns:p14="http://schemas.microsoft.com/office/powerpoint/2010/main" val="547939787"/>
      </p:ext>
    </p:extLst>
  </p:cSld>
  <p:clrMapOvr>
    <a:masterClrMapping/>
  </p:clrMapOvr>
  <p:transition spd="slow">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sz="half" idx="2"/>
          </p:nvPr>
        </p:nvSpPr>
        <p:spPr>
          <a:xfrm>
            <a:off x="457200" y="1883229"/>
            <a:ext cx="8358717" cy="4043845"/>
          </a:xfrm>
        </p:spPr>
        <p:txBody>
          <a:bodyPr>
            <a:normAutofit/>
          </a:bodyPr>
          <a:lstStyle/>
          <a:p>
            <a:pPr marL="457200" indent="-457200" algn="just">
              <a:buFont typeface="Arial" panose="020B0604020202020204" pitchFamily="34" charset="0"/>
              <a:buChar char="•"/>
            </a:pPr>
            <a:r>
              <a:rPr lang="es-CL" sz="2400" dirty="0" smtClean="0"/>
              <a:t>El </a:t>
            </a:r>
            <a:r>
              <a:rPr lang="es-CL" sz="2400" dirty="0"/>
              <a:t>acuerdo que adopte </a:t>
            </a:r>
            <a:r>
              <a:rPr lang="es-CL" sz="2400" dirty="0" smtClean="0"/>
              <a:t>el cuerpo colegiado, </a:t>
            </a:r>
            <a:r>
              <a:rPr lang="es-CL" sz="2400" dirty="0"/>
              <a:t>en orden a </a:t>
            </a:r>
            <a:r>
              <a:rPr lang="es-CL" sz="2400" dirty="0">
                <a:solidFill>
                  <a:srgbClr val="FF0000"/>
                </a:solidFill>
              </a:rPr>
              <a:t>aceptar o rechazar </a:t>
            </a:r>
            <a:r>
              <a:rPr lang="es-CL" sz="2400" dirty="0"/>
              <a:t>la proposición </a:t>
            </a:r>
            <a:r>
              <a:rPr lang="es-CL" sz="2400" dirty="0" smtClean="0"/>
              <a:t>que </a:t>
            </a:r>
            <a:r>
              <a:rPr lang="es-CL" sz="2400" dirty="0"/>
              <a:t>le formule el alcalde, debe realizarse teniendo en consideración todos los antecedentes que la autoridad edilicia </a:t>
            </a:r>
            <a:r>
              <a:rPr lang="es-CL" sz="2400" dirty="0" smtClean="0"/>
              <a:t>le otorgue.</a:t>
            </a:r>
          </a:p>
          <a:p>
            <a:pPr algn="just"/>
            <a:r>
              <a:rPr lang="es-CL" sz="2400" dirty="0" smtClean="0"/>
              <a:t> </a:t>
            </a:r>
          </a:p>
          <a:p>
            <a:pPr marL="457200" indent="-457200" algn="just">
              <a:buFont typeface="Arial" panose="020B0604020202020204" pitchFamily="34" charset="0"/>
              <a:buChar char="•"/>
            </a:pPr>
            <a:r>
              <a:rPr lang="es-CL" sz="2400" dirty="0"/>
              <a:t>E</a:t>
            </a:r>
            <a:r>
              <a:rPr lang="es-CL" sz="2400" dirty="0" smtClean="0"/>
              <a:t>l </a:t>
            </a:r>
            <a:r>
              <a:rPr lang="es-CL" sz="2400" dirty="0"/>
              <a:t>concurso público es un procedimiento reglado, técnico y objetivo destinado a seleccionar el </a:t>
            </a:r>
            <a:r>
              <a:rPr lang="es-CL" sz="2400" dirty="0" smtClean="0"/>
              <a:t>personal </a:t>
            </a:r>
            <a:r>
              <a:rPr lang="es-CL" sz="2400" dirty="0"/>
              <a:t>el que válidamente desarrollado, origina un vínculo jurídico entre la Administración y el interesado que accede al mismo </a:t>
            </a:r>
            <a:r>
              <a:rPr lang="es-CL" sz="2400" dirty="0" smtClean="0"/>
              <a:t>imperativo </a:t>
            </a:r>
            <a:r>
              <a:rPr lang="es-CL" sz="2400" dirty="0"/>
              <a:t>de otorgar en forma </a:t>
            </a:r>
            <a:r>
              <a:rPr lang="es-CL" sz="2400" dirty="0" smtClean="0"/>
              <a:t>oportuna.</a:t>
            </a:r>
            <a:endParaRPr lang="es-ES" sz="2400" dirty="0" smtClean="0"/>
          </a:p>
        </p:txBody>
      </p:sp>
      <p:sp>
        <p:nvSpPr>
          <p:cNvPr id="3" name="Título 2"/>
          <p:cNvSpPr>
            <a:spLocks noGrp="1"/>
          </p:cNvSpPr>
          <p:nvPr>
            <p:ph type="title"/>
          </p:nvPr>
        </p:nvSpPr>
        <p:spPr>
          <a:xfrm>
            <a:off x="160020" y="274638"/>
            <a:ext cx="7235190" cy="614362"/>
          </a:xfrm>
        </p:spPr>
        <p:txBody>
          <a:bodyPr>
            <a:normAutofit fontScale="90000"/>
          </a:bodyPr>
          <a:lstStyle/>
          <a:p>
            <a:r>
              <a:rPr lang="es-ES" dirty="0" smtClean="0"/>
              <a:t>III.- NOMBRAMIENTO DEL DIRECTOR DE CONTROL.</a:t>
            </a:r>
            <a:endParaRPr lang="es-ES" dirty="0"/>
          </a:p>
        </p:txBody>
      </p:sp>
      <p:sp>
        <p:nvSpPr>
          <p:cNvPr id="4" name="Marcador de texto 3"/>
          <p:cNvSpPr>
            <a:spLocks noGrp="1"/>
          </p:cNvSpPr>
          <p:nvPr>
            <p:ph type="body" sz="quarter" idx="12"/>
          </p:nvPr>
        </p:nvSpPr>
        <p:spPr/>
        <p:txBody>
          <a:bodyPr>
            <a:normAutofit fontScale="92500" lnSpcReduction="10000"/>
          </a:bodyPr>
          <a:lstStyle/>
          <a:p>
            <a:r>
              <a:rPr lang="es-ES" dirty="0"/>
              <a:t>División de Municipalidades</a:t>
            </a:r>
          </a:p>
          <a:p>
            <a:endParaRPr lang="es-ES" dirty="0"/>
          </a:p>
        </p:txBody>
      </p:sp>
      <p:sp>
        <p:nvSpPr>
          <p:cNvPr id="5" name="Marcador de texto 4"/>
          <p:cNvSpPr>
            <a:spLocks noGrp="1"/>
          </p:cNvSpPr>
          <p:nvPr>
            <p:ph type="body" sz="quarter" idx="13"/>
          </p:nvPr>
        </p:nvSpPr>
        <p:spPr/>
        <p:txBody>
          <a:bodyPr/>
          <a:lstStyle/>
          <a:p>
            <a:r>
              <a:rPr lang="es-ES" dirty="0"/>
              <a:t>Subdivisión Jurídica</a:t>
            </a:r>
          </a:p>
          <a:p>
            <a:endParaRPr lang="es-ES" dirty="0"/>
          </a:p>
        </p:txBody>
      </p:sp>
    </p:spTree>
    <p:extLst>
      <p:ext uri="{BB962C8B-B14F-4D97-AF65-F5344CB8AC3E}">
        <p14:creationId xmlns:p14="http://schemas.microsoft.com/office/powerpoint/2010/main" val="1863748826"/>
      </p:ext>
    </p:extLst>
  </p:cSld>
  <p:clrMapOvr>
    <a:masterClrMapping/>
  </p:clrMapOvr>
  <p:transition spd="slow">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sz="half" idx="2"/>
          </p:nvPr>
        </p:nvSpPr>
        <p:spPr>
          <a:xfrm>
            <a:off x="457200" y="1883229"/>
            <a:ext cx="8358717" cy="4043845"/>
          </a:xfrm>
        </p:spPr>
        <p:txBody>
          <a:bodyPr>
            <a:normAutofit/>
          </a:bodyPr>
          <a:lstStyle/>
          <a:p>
            <a:pPr marL="457200" indent="-457200" algn="just">
              <a:buFont typeface="Arial" panose="020B0604020202020204" pitchFamily="34" charset="0"/>
              <a:buChar char="•"/>
            </a:pPr>
            <a:endParaRPr lang="es-CL" sz="2400" dirty="0" smtClean="0"/>
          </a:p>
          <a:p>
            <a:pPr marL="457200" indent="-457200" algn="just">
              <a:buFont typeface="Arial" panose="020B0604020202020204" pitchFamily="34" charset="0"/>
              <a:buChar char="•"/>
            </a:pPr>
            <a:r>
              <a:rPr lang="es-CL" sz="2400" dirty="0" smtClean="0"/>
              <a:t>Si </a:t>
            </a:r>
            <a:r>
              <a:rPr lang="es-CL" sz="2400" dirty="0"/>
              <a:t>bien los concejales cuentan con atribuciones para aprobar la propuesta del jefe comunal, esta facultad se encuentra limitada al marco normativo del concurso público en comento, por lo que el aludido órgano pluripersonal al ejercer dicha potestad deberá sujetarse a las condiciones contempladas en las bases del </a:t>
            </a:r>
            <a:r>
              <a:rPr lang="es-CL" sz="2400" dirty="0" smtClean="0"/>
              <a:t>certamen</a:t>
            </a:r>
            <a:r>
              <a:rPr lang="es-CL" sz="2400" dirty="0"/>
              <a:t>.</a:t>
            </a:r>
            <a:endParaRPr lang="es-ES" sz="2400" dirty="0" smtClean="0"/>
          </a:p>
        </p:txBody>
      </p:sp>
      <p:sp>
        <p:nvSpPr>
          <p:cNvPr id="3" name="Título 2"/>
          <p:cNvSpPr>
            <a:spLocks noGrp="1"/>
          </p:cNvSpPr>
          <p:nvPr>
            <p:ph type="title"/>
          </p:nvPr>
        </p:nvSpPr>
        <p:spPr>
          <a:xfrm>
            <a:off x="160020" y="274638"/>
            <a:ext cx="7235190" cy="614362"/>
          </a:xfrm>
        </p:spPr>
        <p:txBody>
          <a:bodyPr>
            <a:normAutofit fontScale="90000"/>
          </a:bodyPr>
          <a:lstStyle/>
          <a:p>
            <a:r>
              <a:rPr lang="es-ES" dirty="0" smtClean="0"/>
              <a:t>III.- NOMBRAMIENTO DEL DIRECTOR DE CONTROL.</a:t>
            </a:r>
            <a:endParaRPr lang="es-ES" dirty="0"/>
          </a:p>
        </p:txBody>
      </p:sp>
      <p:sp>
        <p:nvSpPr>
          <p:cNvPr id="4" name="Marcador de texto 3"/>
          <p:cNvSpPr>
            <a:spLocks noGrp="1"/>
          </p:cNvSpPr>
          <p:nvPr>
            <p:ph type="body" sz="quarter" idx="12"/>
          </p:nvPr>
        </p:nvSpPr>
        <p:spPr/>
        <p:txBody>
          <a:bodyPr>
            <a:normAutofit fontScale="92500" lnSpcReduction="10000"/>
          </a:bodyPr>
          <a:lstStyle/>
          <a:p>
            <a:r>
              <a:rPr lang="es-ES" dirty="0"/>
              <a:t>División de Municipalidades</a:t>
            </a:r>
          </a:p>
          <a:p>
            <a:endParaRPr lang="es-ES" dirty="0"/>
          </a:p>
        </p:txBody>
      </p:sp>
      <p:sp>
        <p:nvSpPr>
          <p:cNvPr id="5" name="Marcador de texto 4"/>
          <p:cNvSpPr>
            <a:spLocks noGrp="1"/>
          </p:cNvSpPr>
          <p:nvPr>
            <p:ph type="body" sz="quarter" idx="13"/>
          </p:nvPr>
        </p:nvSpPr>
        <p:spPr/>
        <p:txBody>
          <a:bodyPr/>
          <a:lstStyle/>
          <a:p>
            <a:r>
              <a:rPr lang="es-ES" dirty="0"/>
              <a:t>Subdivisión Jurídica</a:t>
            </a:r>
          </a:p>
          <a:p>
            <a:endParaRPr lang="es-ES" dirty="0"/>
          </a:p>
        </p:txBody>
      </p:sp>
    </p:spTree>
    <p:extLst>
      <p:ext uri="{BB962C8B-B14F-4D97-AF65-F5344CB8AC3E}">
        <p14:creationId xmlns:p14="http://schemas.microsoft.com/office/powerpoint/2010/main" val="2686992288"/>
      </p:ext>
    </p:extLst>
  </p:cSld>
  <p:clrMapOvr>
    <a:masterClrMapping/>
  </p:clrMapOvr>
  <p:transition spd="slow">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sz="half" idx="2"/>
          </p:nvPr>
        </p:nvSpPr>
        <p:spPr>
          <a:xfrm>
            <a:off x="295835" y="1869764"/>
            <a:ext cx="8358717" cy="4221754"/>
          </a:xfrm>
        </p:spPr>
        <p:txBody>
          <a:bodyPr>
            <a:normAutofit/>
          </a:bodyPr>
          <a:lstStyle/>
          <a:p>
            <a:pPr algn="ctr"/>
            <a:r>
              <a:rPr lang="es-CL" sz="2200" b="1" dirty="0" smtClean="0"/>
              <a:t>TEMARIO</a:t>
            </a:r>
          </a:p>
          <a:p>
            <a:endParaRPr lang="es-CL" sz="2200" b="1" dirty="0" smtClean="0"/>
          </a:p>
          <a:p>
            <a:pPr marL="285750" indent="-285750">
              <a:buFont typeface="Arial" panose="020B0604020202020204" pitchFamily="34" charset="0"/>
              <a:buChar char="•"/>
            </a:pPr>
            <a:r>
              <a:rPr lang="es-CL" b="1" dirty="0" smtClean="0"/>
              <a:t>DATOS DE CONTEXTO </a:t>
            </a:r>
          </a:p>
          <a:p>
            <a:pPr marL="285750" indent="-285750">
              <a:buFont typeface="Arial" panose="020B0604020202020204" pitchFamily="34" charset="0"/>
              <a:buChar char="•"/>
            </a:pPr>
            <a:r>
              <a:rPr lang="es-CL" b="1" dirty="0" smtClean="0"/>
              <a:t>MATERIAS MAYORMENTE DENUNCIADAS</a:t>
            </a:r>
          </a:p>
          <a:p>
            <a:pPr marL="285750" indent="-285750">
              <a:buFont typeface="Arial" panose="020B0604020202020204" pitchFamily="34" charset="0"/>
              <a:buChar char="•"/>
            </a:pPr>
            <a:r>
              <a:rPr lang="es-CL" b="1" dirty="0" smtClean="0"/>
              <a:t>MATERIAS MAYORMENTE OBSERVADAS</a:t>
            </a:r>
          </a:p>
          <a:p>
            <a:pPr marL="285750" indent="-285750">
              <a:buFont typeface="Arial" panose="020B0604020202020204" pitchFamily="34" charset="0"/>
              <a:buChar char="•"/>
            </a:pPr>
            <a:r>
              <a:rPr lang="es-CL" b="1" dirty="0" smtClean="0"/>
              <a:t>OMISIONES </a:t>
            </a:r>
            <a:r>
              <a:rPr lang="es-CL" b="1" dirty="0"/>
              <a:t>LESIVAS (dejar de hacer)</a:t>
            </a:r>
            <a:r>
              <a:rPr lang="es-CL" dirty="0"/>
              <a:t/>
            </a:r>
            <a:br>
              <a:rPr lang="es-CL" dirty="0"/>
            </a:br>
            <a:r>
              <a:rPr lang="es-CL" dirty="0" smtClean="0"/>
              <a:t>	Algunos ejemplos</a:t>
            </a:r>
          </a:p>
          <a:p>
            <a:pPr marL="285750" indent="-285750">
              <a:buFont typeface="Arial" panose="020B0604020202020204" pitchFamily="34" charset="0"/>
              <a:buChar char="•"/>
            </a:pPr>
            <a:r>
              <a:rPr lang="es-CL" b="1" dirty="0"/>
              <a:t>EVENTUAL RESPONSABILIDAD CIVIL DE DIRECTORES DE </a:t>
            </a:r>
            <a:r>
              <a:rPr lang="es-CL" b="1" dirty="0" smtClean="0"/>
              <a:t>CONTROL</a:t>
            </a:r>
          </a:p>
          <a:p>
            <a:pPr marL="285750" indent="-285750">
              <a:buFont typeface="Arial" panose="020B0604020202020204" pitchFamily="34" charset="0"/>
              <a:buChar char="•"/>
            </a:pPr>
            <a:r>
              <a:rPr lang="es-CL" b="1" dirty="0" smtClean="0"/>
              <a:t>SITUACIONES EN DONDE EVENTUALMENTE PUEDA CONFIGURARSE LA RESPONSABILIDAD CIVIL DEL DIRECTOR DE CONTROL</a:t>
            </a:r>
          </a:p>
          <a:p>
            <a:pPr marL="285750" indent="-285750">
              <a:buFont typeface="Arial" panose="020B0604020202020204" pitchFamily="34" charset="0"/>
              <a:buChar char="•"/>
            </a:pPr>
            <a:r>
              <a:rPr lang="es-CL" b="1" dirty="0" smtClean="0"/>
              <a:t>DOS </a:t>
            </a:r>
            <a:r>
              <a:rPr lang="es-CL" b="1" dirty="0"/>
              <a:t>TEMÁTICAS ADICIONALES (destacadas</a:t>
            </a:r>
            <a:r>
              <a:rPr lang="es-CL" b="1" dirty="0" smtClean="0"/>
              <a:t>)</a:t>
            </a:r>
          </a:p>
          <a:p>
            <a:r>
              <a:rPr lang="es-CL" dirty="0" smtClean="0"/>
              <a:t>	Control Presupuestario</a:t>
            </a:r>
          </a:p>
          <a:p>
            <a:r>
              <a:rPr lang="es-CL" dirty="0" smtClean="0"/>
              <a:t>	Control </a:t>
            </a:r>
            <a:r>
              <a:rPr lang="es-CL" dirty="0"/>
              <a:t>a la Fiscalización Municipal</a:t>
            </a:r>
          </a:p>
          <a:p>
            <a:pPr marL="285750" indent="-285750">
              <a:buFont typeface="Arial" panose="020B0604020202020204" pitchFamily="34" charset="0"/>
              <a:buChar char="•"/>
            </a:pPr>
            <a:endParaRPr lang="es-CL" dirty="0" smtClean="0"/>
          </a:p>
          <a:p>
            <a:pPr marL="285750" indent="-285750">
              <a:buFont typeface="Arial" panose="020B0604020202020204" pitchFamily="34" charset="0"/>
              <a:buChar char="•"/>
            </a:pPr>
            <a:endParaRPr lang="es-CL" b="1" dirty="0" smtClean="0">
              <a:solidFill>
                <a:srgbClr val="FF0000"/>
              </a:solidFill>
            </a:endParaRPr>
          </a:p>
        </p:txBody>
      </p:sp>
      <p:sp>
        <p:nvSpPr>
          <p:cNvPr id="3" name="Título 2"/>
          <p:cNvSpPr>
            <a:spLocks noGrp="1"/>
          </p:cNvSpPr>
          <p:nvPr>
            <p:ph type="title"/>
          </p:nvPr>
        </p:nvSpPr>
        <p:spPr/>
        <p:txBody>
          <a:bodyPr/>
          <a:lstStyle/>
          <a:p>
            <a:r>
              <a:rPr lang="es-CL" dirty="0" err="1" smtClean="0"/>
              <a:t>lV</a:t>
            </a:r>
            <a:r>
              <a:rPr lang="es-CL" dirty="0" smtClean="0"/>
              <a:t>. Control </a:t>
            </a:r>
            <a:r>
              <a:rPr lang="es-CL" dirty="0" smtClean="0"/>
              <a:t>Externo</a:t>
            </a:r>
            <a:endParaRPr lang="es-CL" dirty="0"/>
          </a:p>
        </p:txBody>
      </p:sp>
    </p:spTree>
    <p:extLst>
      <p:ext uri="{BB962C8B-B14F-4D97-AF65-F5344CB8AC3E}">
        <p14:creationId xmlns:p14="http://schemas.microsoft.com/office/powerpoint/2010/main" val="386676335"/>
      </p:ext>
    </p:extLst>
  </p:cSld>
  <p:clrMapOvr>
    <a:masterClrMapping/>
  </p:clrMapOvr>
  <p:transition spd="slow">
    <p:push dir="u"/>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a:xfrm>
            <a:off x="2847110" y="1154040"/>
            <a:ext cx="3906982" cy="614362"/>
          </a:xfrm>
        </p:spPr>
        <p:txBody>
          <a:bodyPr>
            <a:normAutofit fontScale="90000"/>
          </a:bodyPr>
          <a:lstStyle/>
          <a:p>
            <a:r>
              <a:rPr lang="es-CL" b="1" dirty="0" smtClean="0">
                <a:solidFill>
                  <a:schemeClr val="tx1">
                    <a:lumMod val="65000"/>
                    <a:lumOff val="35000"/>
                  </a:schemeClr>
                </a:solidFill>
              </a:rPr>
              <a:t>Ranking Reclamos </a:t>
            </a:r>
            <a:r>
              <a:rPr lang="es-CL" b="1" dirty="0" err="1" smtClean="0">
                <a:solidFill>
                  <a:schemeClr val="tx1">
                    <a:lumMod val="65000"/>
                    <a:lumOff val="35000"/>
                  </a:schemeClr>
                </a:solidFill>
              </a:rPr>
              <a:t>DCyCP</a:t>
            </a:r>
            <a:endParaRPr lang="es-CL" b="1" dirty="0">
              <a:solidFill>
                <a:schemeClr val="tx1">
                  <a:lumMod val="65000"/>
                  <a:lumOff val="35000"/>
                </a:schemeClr>
              </a:solidFill>
            </a:endParaRPr>
          </a:p>
        </p:txBody>
      </p:sp>
      <p:pic>
        <p:nvPicPr>
          <p:cNvPr id="6" name="Imagen 7"/>
          <p:cNvPicPr>
            <a:picLocks noChangeAspect="1" noChangeArrowheads="1"/>
          </p:cNvPicPr>
          <p:nvPr/>
        </p:nvPicPr>
        <p:blipFill>
          <a:blip r:embed="rId3">
            <a:extLst>
              <a:ext uri="{28A0092B-C50C-407E-A947-70E740481C1C}">
                <a14:useLocalDpi xmlns:a14="http://schemas.microsoft.com/office/drawing/2010/main" val="0"/>
              </a:ext>
            </a:extLst>
          </a:blip>
          <a:srcRect l="6982" t="17032" r="8087" b="8775"/>
          <a:stretch>
            <a:fillRect/>
          </a:stretch>
        </p:blipFill>
        <p:spPr bwMode="auto">
          <a:xfrm>
            <a:off x="457200" y="1768402"/>
            <a:ext cx="7512050" cy="4106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Dodecágono 6"/>
          <p:cNvSpPr/>
          <p:nvPr/>
        </p:nvSpPr>
        <p:spPr>
          <a:xfrm>
            <a:off x="7764463" y="3681413"/>
            <a:ext cx="1258887" cy="1133475"/>
          </a:xfrm>
          <a:prstGeom prst="dodecagon">
            <a:avLst/>
          </a:prstGeom>
          <a:gradFill>
            <a:gsLst>
              <a:gs pos="41597">
                <a:srgbClr val="659BE2"/>
              </a:gs>
              <a:gs pos="61900">
                <a:srgbClr val="78A8EC"/>
              </a:gs>
              <a:gs pos="0">
                <a:schemeClr val="accent1">
                  <a:tint val="100000"/>
                  <a:shade val="100000"/>
                  <a:satMod val="130000"/>
                </a:schemeClr>
              </a:gs>
              <a:gs pos="100000">
                <a:schemeClr val="accent1">
                  <a:tint val="50000"/>
                  <a:shade val="100000"/>
                  <a:satMod val="350000"/>
                </a:schemeClr>
              </a:gs>
            </a:gsLst>
          </a:gradFill>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es-CL" dirty="0"/>
              <a:t>80,65%</a:t>
            </a:r>
          </a:p>
        </p:txBody>
      </p:sp>
      <p:sp>
        <p:nvSpPr>
          <p:cNvPr id="8" name="Flecha a la derecha con bandas 7"/>
          <p:cNvSpPr/>
          <p:nvPr/>
        </p:nvSpPr>
        <p:spPr>
          <a:xfrm>
            <a:off x="7127875" y="4060825"/>
            <a:ext cx="636588" cy="471488"/>
          </a:xfrm>
          <a:prstGeom prst="stripedRightArrow">
            <a:avLst/>
          </a:prstGeom>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s-CL"/>
          </a:p>
        </p:txBody>
      </p:sp>
      <p:sp>
        <p:nvSpPr>
          <p:cNvPr id="2" name="CuadroTexto 1"/>
          <p:cNvSpPr txBox="1"/>
          <p:nvPr/>
        </p:nvSpPr>
        <p:spPr>
          <a:xfrm>
            <a:off x="2363643" y="259773"/>
            <a:ext cx="3699163" cy="461665"/>
          </a:xfrm>
          <a:prstGeom prst="rect">
            <a:avLst/>
          </a:prstGeom>
          <a:noFill/>
        </p:spPr>
        <p:txBody>
          <a:bodyPr wrap="square" rtlCol="0">
            <a:spAutoFit/>
          </a:bodyPr>
          <a:lstStyle/>
          <a:p>
            <a:r>
              <a:rPr lang="es-CL" sz="2400" b="1" dirty="0" smtClean="0">
                <a:solidFill>
                  <a:schemeClr val="bg1"/>
                </a:solidFill>
                <a:latin typeface="Arial" panose="020B0604020202020204" pitchFamily="34" charset="0"/>
                <a:cs typeface="Arial" panose="020B0604020202020204" pitchFamily="34" charset="0"/>
              </a:rPr>
              <a:t>DATOS DE CONTEXTO</a:t>
            </a:r>
            <a:endParaRPr lang="es-CL" sz="2400"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0781530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nodeType="afterEffect">
                                  <p:stCondLst>
                                    <p:cond delay="100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80">
                                          <p:stCondLst>
                                            <p:cond delay="0"/>
                                          </p:stCondLst>
                                        </p:cTn>
                                        <p:tgtEl>
                                          <p:spTgt spid="6"/>
                                        </p:tgtEl>
                                      </p:cBhvr>
                                    </p:animEffect>
                                    <p:anim calcmode="lin" valueType="num">
                                      <p:cBhvr>
                                        <p:cTn id="8"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13" dur="26">
                                          <p:stCondLst>
                                            <p:cond delay="650"/>
                                          </p:stCondLst>
                                        </p:cTn>
                                        <p:tgtEl>
                                          <p:spTgt spid="6"/>
                                        </p:tgtEl>
                                      </p:cBhvr>
                                      <p:to x="100000" y="60000"/>
                                    </p:animScale>
                                    <p:animScale>
                                      <p:cBhvr>
                                        <p:cTn id="14" dur="166" decel="50000">
                                          <p:stCondLst>
                                            <p:cond delay="676"/>
                                          </p:stCondLst>
                                        </p:cTn>
                                        <p:tgtEl>
                                          <p:spTgt spid="6"/>
                                        </p:tgtEl>
                                      </p:cBhvr>
                                      <p:to x="100000" y="100000"/>
                                    </p:animScale>
                                    <p:animScale>
                                      <p:cBhvr>
                                        <p:cTn id="15" dur="26">
                                          <p:stCondLst>
                                            <p:cond delay="1312"/>
                                          </p:stCondLst>
                                        </p:cTn>
                                        <p:tgtEl>
                                          <p:spTgt spid="6"/>
                                        </p:tgtEl>
                                      </p:cBhvr>
                                      <p:to x="100000" y="80000"/>
                                    </p:animScale>
                                    <p:animScale>
                                      <p:cBhvr>
                                        <p:cTn id="16" dur="166" decel="50000">
                                          <p:stCondLst>
                                            <p:cond delay="1338"/>
                                          </p:stCondLst>
                                        </p:cTn>
                                        <p:tgtEl>
                                          <p:spTgt spid="6"/>
                                        </p:tgtEl>
                                      </p:cBhvr>
                                      <p:to x="100000" y="100000"/>
                                    </p:animScale>
                                    <p:animScale>
                                      <p:cBhvr>
                                        <p:cTn id="17" dur="26">
                                          <p:stCondLst>
                                            <p:cond delay="1642"/>
                                          </p:stCondLst>
                                        </p:cTn>
                                        <p:tgtEl>
                                          <p:spTgt spid="6"/>
                                        </p:tgtEl>
                                      </p:cBhvr>
                                      <p:to x="100000" y="90000"/>
                                    </p:animScale>
                                    <p:animScale>
                                      <p:cBhvr>
                                        <p:cTn id="18" dur="166" decel="50000">
                                          <p:stCondLst>
                                            <p:cond delay="1668"/>
                                          </p:stCondLst>
                                        </p:cTn>
                                        <p:tgtEl>
                                          <p:spTgt spid="6"/>
                                        </p:tgtEl>
                                      </p:cBhvr>
                                      <p:to x="100000" y="100000"/>
                                    </p:animScale>
                                    <p:animScale>
                                      <p:cBhvr>
                                        <p:cTn id="19" dur="26">
                                          <p:stCondLst>
                                            <p:cond delay="1808"/>
                                          </p:stCondLst>
                                        </p:cTn>
                                        <p:tgtEl>
                                          <p:spTgt spid="6"/>
                                        </p:tgtEl>
                                      </p:cBhvr>
                                      <p:to x="100000" y="95000"/>
                                    </p:animScale>
                                    <p:animScale>
                                      <p:cBhvr>
                                        <p:cTn id="20" dur="166" decel="50000">
                                          <p:stCondLst>
                                            <p:cond delay="1834"/>
                                          </p:stCondLst>
                                        </p:cTn>
                                        <p:tgtEl>
                                          <p:spTgt spid="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a:xfrm>
            <a:off x="914400" y="1038803"/>
            <a:ext cx="7263245" cy="899535"/>
          </a:xfrm>
        </p:spPr>
        <p:txBody>
          <a:bodyPr>
            <a:normAutofit fontScale="90000"/>
          </a:bodyPr>
          <a:lstStyle/>
          <a:p>
            <a:pPr algn="ctr"/>
            <a:r>
              <a:rPr lang="es-CL" dirty="0" smtClean="0">
                <a:solidFill>
                  <a:srgbClr val="0070C0"/>
                </a:solidFill>
              </a:rPr>
              <a:t/>
            </a:r>
            <a:br>
              <a:rPr lang="es-CL" dirty="0" smtClean="0">
                <a:solidFill>
                  <a:srgbClr val="0070C0"/>
                </a:solidFill>
              </a:rPr>
            </a:br>
            <a:r>
              <a:rPr lang="es-CL" sz="2000" dirty="0" smtClean="0">
                <a:solidFill>
                  <a:schemeClr val="tx1">
                    <a:lumMod val="65000"/>
                    <a:lumOff val="35000"/>
                  </a:schemeClr>
                </a:solidFill>
              </a:rPr>
              <a:t>Encuesta sobre transparencia y probidad entre las autoridades municipales de Chile, 2012. Instituto Chileno de Estudios Municipales</a:t>
            </a:r>
            <a:br>
              <a:rPr lang="es-CL" sz="2000" dirty="0" smtClean="0">
                <a:solidFill>
                  <a:schemeClr val="tx1">
                    <a:lumMod val="65000"/>
                    <a:lumOff val="35000"/>
                  </a:schemeClr>
                </a:solidFill>
              </a:rPr>
            </a:br>
            <a:endParaRPr lang="es-CL" sz="2000" dirty="0">
              <a:solidFill>
                <a:schemeClr val="tx1">
                  <a:lumMod val="65000"/>
                  <a:lumOff val="35000"/>
                </a:schemeClr>
              </a:solidFill>
            </a:endParaRPr>
          </a:p>
        </p:txBody>
      </p:sp>
      <p:pic>
        <p:nvPicPr>
          <p:cNvPr id="4" name="Imagen 3"/>
          <p:cNvPicPr>
            <a:picLocks noChangeAspect="1" noChangeArrowheads="1"/>
          </p:cNvPicPr>
          <p:nvPr/>
        </p:nvPicPr>
        <p:blipFill>
          <a:blip r:embed="rId3">
            <a:extLst>
              <a:ext uri="{28A0092B-C50C-407E-A947-70E740481C1C}">
                <a14:useLocalDpi xmlns:a14="http://schemas.microsoft.com/office/drawing/2010/main" val="0"/>
              </a:ext>
            </a:extLst>
          </a:blip>
          <a:srcRect l="34262" t="16924" r="39394" b="52235"/>
          <a:stretch>
            <a:fillRect/>
          </a:stretch>
        </p:blipFill>
        <p:spPr bwMode="auto">
          <a:xfrm>
            <a:off x="1787525" y="1938338"/>
            <a:ext cx="5872163" cy="4106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CuadroTexto 4"/>
          <p:cNvSpPr txBox="1"/>
          <p:nvPr/>
        </p:nvSpPr>
        <p:spPr>
          <a:xfrm>
            <a:off x="2363643" y="259773"/>
            <a:ext cx="3699163" cy="461665"/>
          </a:xfrm>
          <a:prstGeom prst="rect">
            <a:avLst/>
          </a:prstGeom>
          <a:noFill/>
        </p:spPr>
        <p:txBody>
          <a:bodyPr wrap="square" rtlCol="0">
            <a:spAutoFit/>
          </a:bodyPr>
          <a:lstStyle/>
          <a:p>
            <a:r>
              <a:rPr lang="es-CL" sz="2400" b="1" dirty="0" smtClean="0">
                <a:solidFill>
                  <a:schemeClr val="bg1"/>
                </a:solidFill>
                <a:latin typeface="Arial" panose="020B0604020202020204" pitchFamily="34" charset="0"/>
                <a:cs typeface="Arial" panose="020B0604020202020204" pitchFamily="34" charset="0"/>
              </a:rPr>
              <a:t>DATOS DE CONTEXTO</a:t>
            </a:r>
            <a:endParaRPr lang="es-CL" sz="2400"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5891493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nodeType="afterEffect">
                                  <p:stCondLst>
                                    <p:cond delay="100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a:xfrm>
            <a:off x="872837" y="274638"/>
            <a:ext cx="6231467" cy="614362"/>
          </a:xfrm>
        </p:spPr>
        <p:txBody>
          <a:bodyPr/>
          <a:lstStyle/>
          <a:p>
            <a:r>
              <a:rPr lang="es-CL" dirty="0" smtClean="0"/>
              <a:t>MATERIA MAYORMENTE DENUNCIADAS</a:t>
            </a:r>
            <a:endParaRPr lang="es-CL" dirty="0"/>
          </a:p>
        </p:txBody>
      </p:sp>
      <p:pic>
        <p:nvPicPr>
          <p:cNvPr id="4" name="table"/>
          <p:cNvPicPr>
            <a:picLocks noChangeAspect="1"/>
          </p:cNvPicPr>
          <p:nvPr/>
        </p:nvPicPr>
        <p:blipFill>
          <a:blip r:embed="rId3"/>
          <a:stretch>
            <a:fillRect/>
          </a:stretch>
        </p:blipFill>
        <p:spPr>
          <a:xfrm>
            <a:off x="457200" y="1493261"/>
            <a:ext cx="8234942" cy="4325648"/>
          </a:xfrm>
          <a:prstGeom prst="rect">
            <a:avLst/>
          </a:prstGeom>
        </p:spPr>
      </p:pic>
      <p:sp>
        <p:nvSpPr>
          <p:cNvPr id="2" name="CuadroTexto 1"/>
          <p:cNvSpPr txBox="1"/>
          <p:nvPr/>
        </p:nvSpPr>
        <p:spPr>
          <a:xfrm>
            <a:off x="5296286" y="5818909"/>
            <a:ext cx="3616036" cy="369332"/>
          </a:xfrm>
          <a:prstGeom prst="rect">
            <a:avLst/>
          </a:prstGeom>
          <a:noFill/>
        </p:spPr>
        <p:txBody>
          <a:bodyPr wrap="square" rtlCol="0">
            <a:spAutoFit/>
          </a:bodyPr>
          <a:lstStyle/>
          <a:p>
            <a:r>
              <a:rPr lang="es-CL" dirty="0" smtClean="0"/>
              <a:t>*Datos referenciales, no estadísticos</a:t>
            </a:r>
            <a:endParaRPr lang="es-CL" dirty="0"/>
          </a:p>
        </p:txBody>
      </p:sp>
    </p:spTree>
    <p:extLst>
      <p:ext uri="{BB962C8B-B14F-4D97-AF65-F5344CB8AC3E}">
        <p14:creationId xmlns:p14="http://schemas.microsoft.com/office/powerpoint/2010/main" val="85347721"/>
      </p:ext>
    </p:extLst>
  </p:cSld>
  <p:clrMapOvr>
    <a:masterClrMapping/>
  </p:clrMapOvr>
  <p:transition spd="slow">
    <p:push dir="u"/>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a:xfrm>
            <a:off x="831273" y="274638"/>
            <a:ext cx="6231467" cy="614362"/>
          </a:xfrm>
        </p:spPr>
        <p:txBody>
          <a:bodyPr>
            <a:normAutofit fontScale="90000"/>
          </a:bodyPr>
          <a:lstStyle/>
          <a:p>
            <a:pPr algn="ctr"/>
            <a:r>
              <a:rPr lang="es-CL" dirty="0" smtClean="0"/>
              <a:t>MATERIAS MAYORMENTE OBSERVADAS </a:t>
            </a:r>
            <a:br>
              <a:rPr lang="es-CL" dirty="0" smtClean="0"/>
            </a:br>
            <a:endParaRPr lang="es-CL" dirty="0"/>
          </a:p>
        </p:txBody>
      </p:sp>
      <p:sp>
        <p:nvSpPr>
          <p:cNvPr id="2" name="CuadroTexto 1"/>
          <p:cNvSpPr txBox="1"/>
          <p:nvPr/>
        </p:nvSpPr>
        <p:spPr>
          <a:xfrm>
            <a:off x="155865" y="1350818"/>
            <a:ext cx="8769926" cy="4136517"/>
          </a:xfrm>
          <a:prstGeom prst="rect">
            <a:avLst/>
          </a:prstGeom>
          <a:noFill/>
        </p:spPr>
        <p:txBody>
          <a:bodyPr wrap="square" rtlCol="0">
            <a:spAutoFit/>
          </a:bodyPr>
          <a:lstStyle/>
          <a:p>
            <a:pPr algn="ctr">
              <a:lnSpc>
                <a:spcPct val="90000"/>
              </a:lnSpc>
              <a:spcBef>
                <a:spcPct val="0"/>
              </a:spcBef>
            </a:pPr>
            <a:r>
              <a:rPr lang="es-CL" altLang="es-CL" b="1" dirty="0">
                <a:solidFill>
                  <a:schemeClr val="tx1">
                    <a:lumMod val="65000"/>
                    <a:lumOff val="35000"/>
                  </a:schemeClr>
                </a:solidFill>
                <a:latin typeface="Arial" panose="020B0604020202020204" pitchFamily="34" charset="0"/>
              </a:rPr>
              <a:t>INGRESOS PROPIOS</a:t>
            </a:r>
          </a:p>
          <a:p>
            <a:pPr algn="just">
              <a:lnSpc>
                <a:spcPct val="90000"/>
              </a:lnSpc>
              <a:spcBef>
                <a:spcPct val="0"/>
              </a:spcBef>
            </a:pPr>
            <a:endParaRPr lang="es-CL" altLang="es-CL" b="1" dirty="0">
              <a:latin typeface="Arial" panose="020B0604020202020204" pitchFamily="34" charset="0"/>
            </a:endParaRPr>
          </a:p>
          <a:p>
            <a:pPr algn="just">
              <a:lnSpc>
                <a:spcPct val="90000"/>
              </a:lnSpc>
              <a:spcBef>
                <a:spcPct val="0"/>
              </a:spcBef>
            </a:pPr>
            <a:endParaRPr lang="es-CL" altLang="es-CL" dirty="0" smtClean="0">
              <a:latin typeface="Arial" panose="020B0604020202020204" pitchFamily="34" charset="0"/>
            </a:endParaRPr>
          </a:p>
          <a:p>
            <a:pPr algn="just">
              <a:lnSpc>
                <a:spcPct val="90000"/>
              </a:lnSpc>
              <a:spcBef>
                <a:spcPct val="0"/>
              </a:spcBef>
            </a:pPr>
            <a:endParaRPr lang="es-CL" altLang="es-CL" dirty="0">
              <a:latin typeface="Arial" panose="020B0604020202020204" pitchFamily="34" charset="0"/>
            </a:endParaRPr>
          </a:p>
          <a:p>
            <a:pPr algn="just">
              <a:lnSpc>
                <a:spcPct val="90000"/>
              </a:lnSpc>
              <a:spcBef>
                <a:spcPct val="0"/>
              </a:spcBef>
            </a:pPr>
            <a:endParaRPr lang="es-CL" altLang="es-CL" dirty="0" smtClean="0">
              <a:latin typeface="Arial" panose="020B0604020202020204" pitchFamily="34" charset="0"/>
            </a:endParaRPr>
          </a:p>
          <a:p>
            <a:pPr algn="just">
              <a:lnSpc>
                <a:spcPct val="90000"/>
              </a:lnSpc>
              <a:spcBef>
                <a:spcPct val="0"/>
              </a:spcBef>
            </a:pPr>
            <a:r>
              <a:rPr lang="es-CL" altLang="es-CL" dirty="0" smtClean="0">
                <a:solidFill>
                  <a:schemeClr val="tx1">
                    <a:lumMod val="65000"/>
                    <a:lumOff val="35000"/>
                  </a:schemeClr>
                </a:solidFill>
                <a:latin typeface="Arial" panose="020B0604020202020204" pitchFamily="34" charset="0"/>
              </a:rPr>
              <a:t>No </a:t>
            </a:r>
            <a:r>
              <a:rPr lang="es-CL" altLang="es-CL" dirty="0">
                <a:solidFill>
                  <a:schemeClr val="tx1">
                    <a:lumMod val="65000"/>
                    <a:lumOff val="35000"/>
                  </a:schemeClr>
                </a:solidFill>
                <a:latin typeface="Arial" panose="020B0604020202020204" pitchFamily="34" charset="0"/>
              </a:rPr>
              <a:t>aplicación de </a:t>
            </a:r>
            <a:r>
              <a:rPr lang="es-CL" altLang="es-CL" b="1" dirty="0">
                <a:solidFill>
                  <a:schemeClr val="tx1">
                    <a:lumMod val="65000"/>
                    <a:lumOff val="35000"/>
                  </a:schemeClr>
                </a:solidFill>
                <a:latin typeface="Arial" panose="020B0604020202020204" pitchFamily="34" charset="0"/>
              </a:rPr>
              <a:t>multas </a:t>
            </a:r>
            <a:r>
              <a:rPr lang="es-CL" altLang="es-CL" b="1" dirty="0" smtClean="0">
                <a:solidFill>
                  <a:schemeClr val="tx1">
                    <a:lumMod val="65000"/>
                    <a:lumOff val="35000"/>
                  </a:schemeClr>
                </a:solidFill>
                <a:latin typeface="Arial" panose="020B0604020202020204" pitchFamily="34" charset="0"/>
              </a:rPr>
              <a:t>y/o clausuras</a:t>
            </a:r>
            <a:r>
              <a:rPr lang="es-CL" altLang="es-CL" dirty="0" smtClean="0">
                <a:solidFill>
                  <a:schemeClr val="tx1">
                    <a:lumMod val="65000"/>
                    <a:lumOff val="35000"/>
                  </a:schemeClr>
                </a:solidFill>
                <a:latin typeface="Arial" panose="020B0604020202020204" pitchFamily="34" charset="0"/>
              </a:rPr>
              <a:t> </a:t>
            </a:r>
            <a:r>
              <a:rPr lang="es-CL" altLang="es-CL" dirty="0">
                <a:solidFill>
                  <a:schemeClr val="tx1">
                    <a:lumMod val="65000"/>
                    <a:lumOff val="35000"/>
                  </a:schemeClr>
                </a:solidFill>
                <a:latin typeface="Arial" panose="020B0604020202020204" pitchFamily="34" charset="0"/>
              </a:rPr>
              <a:t>por no pago.</a:t>
            </a:r>
          </a:p>
          <a:p>
            <a:pPr algn="just">
              <a:lnSpc>
                <a:spcPct val="90000"/>
              </a:lnSpc>
              <a:spcBef>
                <a:spcPct val="0"/>
              </a:spcBef>
            </a:pPr>
            <a:endParaRPr lang="es-CL" altLang="es-CL" dirty="0">
              <a:solidFill>
                <a:schemeClr val="tx1">
                  <a:lumMod val="65000"/>
                  <a:lumOff val="35000"/>
                </a:schemeClr>
              </a:solidFill>
              <a:latin typeface="Arial" panose="020B0604020202020204" pitchFamily="34" charset="0"/>
            </a:endParaRPr>
          </a:p>
          <a:p>
            <a:pPr algn="just">
              <a:lnSpc>
                <a:spcPct val="90000"/>
              </a:lnSpc>
              <a:spcBef>
                <a:spcPct val="0"/>
              </a:spcBef>
            </a:pPr>
            <a:r>
              <a:rPr lang="es-CL" altLang="es-CL" dirty="0" smtClean="0">
                <a:solidFill>
                  <a:schemeClr val="tx1">
                    <a:lumMod val="65000"/>
                    <a:lumOff val="35000"/>
                  </a:schemeClr>
                </a:solidFill>
                <a:latin typeface="Arial" panose="020B0604020202020204" pitchFamily="34" charset="0"/>
              </a:rPr>
              <a:t>Errores </a:t>
            </a:r>
            <a:r>
              <a:rPr lang="es-CL" altLang="es-CL" dirty="0">
                <a:solidFill>
                  <a:schemeClr val="tx1">
                    <a:lumMod val="65000"/>
                    <a:lumOff val="35000"/>
                  </a:schemeClr>
                </a:solidFill>
                <a:latin typeface="Arial" panose="020B0604020202020204" pitchFamily="34" charset="0"/>
              </a:rPr>
              <a:t>de cálculo patentes, permisos </a:t>
            </a:r>
            <a:r>
              <a:rPr lang="es-CL" altLang="es-CL" dirty="0" err="1">
                <a:solidFill>
                  <a:schemeClr val="tx1">
                    <a:lumMod val="65000"/>
                    <a:lumOff val="35000"/>
                  </a:schemeClr>
                </a:solidFill>
                <a:latin typeface="Arial" panose="020B0604020202020204" pitchFamily="34" charset="0"/>
              </a:rPr>
              <a:t>circ</a:t>
            </a:r>
            <a:r>
              <a:rPr lang="es-CL" altLang="es-CL" dirty="0">
                <a:solidFill>
                  <a:schemeClr val="tx1">
                    <a:lumMod val="65000"/>
                    <a:lumOff val="35000"/>
                  </a:schemeClr>
                </a:solidFill>
                <a:latin typeface="Arial" panose="020B0604020202020204" pitchFamily="34" charset="0"/>
              </a:rPr>
              <a:t>. y derechos.</a:t>
            </a:r>
          </a:p>
          <a:p>
            <a:pPr algn="just">
              <a:lnSpc>
                <a:spcPct val="90000"/>
              </a:lnSpc>
              <a:spcBef>
                <a:spcPct val="0"/>
              </a:spcBef>
            </a:pPr>
            <a:endParaRPr lang="es-CL" altLang="es-CL" dirty="0">
              <a:solidFill>
                <a:schemeClr val="tx1">
                  <a:lumMod val="65000"/>
                  <a:lumOff val="35000"/>
                </a:schemeClr>
              </a:solidFill>
              <a:latin typeface="Arial" panose="020B0604020202020204" pitchFamily="34" charset="0"/>
            </a:endParaRPr>
          </a:p>
          <a:p>
            <a:pPr algn="just">
              <a:lnSpc>
                <a:spcPct val="90000"/>
              </a:lnSpc>
              <a:spcBef>
                <a:spcPct val="0"/>
              </a:spcBef>
            </a:pPr>
            <a:r>
              <a:rPr lang="es-CL" altLang="es-CL" dirty="0">
                <a:solidFill>
                  <a:schemeClr val="tx1">
                    <a:lumMod val="65000"/>
                    <a:lumOff val="35000"/>
                  </a:schemeClr>
                </a:solidFill>
                <a:latin typeface="Arial" panose="020B0604020202020204" pitchFamily="34" charset="0"/>
              </a:rPr>
              <a:t>Catastro contribuyentes no coincide con base SII.</a:t>
            </a:r>
          </a:p>
          <a:p>
            <a:pPr algn="just">
              <a:lnSpc>
                <a:spcPct val="90000"/>
              </a:lnSpc>
              <a:spcBef>
                <a:spcPct val="0"/>
              </a:spcBef>
            </a:pPr>
            <a:endParaRPr lang="es-CL" altLang="es-CL" dirty="0">
              <a:solidFill>
                <a:schemeClr val="tx1">
                  <a:lumMod val="65000"/>
                  <a:lumOff val="35000"/>
                </a:schemeClr>
              </a:solidFill>
              <a:latin typeface="Arial" panose="020B0604020202020204" pitchFamily="34" charset="0"/>
            </a:endParaRPr>
          </a:p>
          <a:p>
            <a:pPr algn="just">
              <a:lnSpc>
                <a:spcPct val="90000"/>
              </a:lnSpc>
              <a:spcBef>
                <a:spcPct val="0"/>
              </a:spcBef>
            </a:pPr>
            <a:r>
              <a:rPr lang="es-CL" altLang="es-CL" dirty="0" smtClean="0">
                <a:solidFill>
                  <a:schemeClr val="tx1">
                    <a:lumMod val="65000"/>
                    <a:lumOff val="35000"/>
                  </a:schemeClr>
                </a:solidFill>
                <a:latin typeface="Arial" panose="020B0604020202020204" pitchFamily="34" charset="0"/>
              </a:rPr>
              <a:t>Escasa </a:t>
            </a:r>
            <a:r>
              <a:rPr lang="es-CL" altLang="es-CL" dirty="0">
                <a:solidFill>
                  <a:schemeClr val="tx1">
                    <a:lumMod val="65000"/>
                    <a:lumOff val="35000"/>
                  </a:schemeClr>
                </a:solidFill>
                <a:latin typeface="Arial" panose="020B0604020202020204" pitchFamily="34" charset="0"/>
              </a:rPr>
              <a:t>recuperación de créditos y </a:t>
            </a:r>
            <a:r>
              <a:rPr lang="es-CL" altLang="es-CL" b="1" dirty="0">
                <a:solidFill>
                  <a:schemeClr val="tx1">
                    <a:lumMod val="65000"/>
                    <a:lumOff val="35000"/>
                  </a:schemeClr>
                </a:solidFill>
                <a:latin typeface="Arial" panose="020B0604020202020204" pitchFamily="34" charset="0"/>
              </a:rPr>
              <a:t>falta acciones de cobro</a:t>
            </a:r>
            <a:r>
              <a:rPr lang="es-CL" altLang="es-CL" dirty="0">
                <a:solidFill>
                  <a:schemeClr val="tx1">
                    <a:lumMod val="65000"/>
                    <a:lumOff val="35000"/>
                  </a:schemeClr>
                </a:solidFill>
                <a:latin typeface="Arial" panose="020B0604020202020204" pitchFamily="34" charset="0"/>
              </a:rPr>
              <a:t>.</a:t>
            </a:r>
          </a:p>
          <a:p>
            <a:pPr algn="just">
              <a:lnSpc>
                <a:spcPct val="90000"/>
              </a:lnSpc>
              <a:spcBef>
                <a:spcPct val="0"/>
              </a:spcBef>
            </a:pPr>
            <a:endParaRPr lang="es-CL" altLang="es-CL" dirty="0">
              <a:solidFill>
                <a:schemeClr val="tx1">
                  <a:lumMod val="65000"/>
                  <a:lumOff val="35000"/>
                </a:schemeClr>
              </a:solidFill>
              <a:latin typeface="Arial" panose="020B0604020202020204" pitchFamily="34" charset="0"/>
            </a:endParaRPr>
          </a:p>
          <a:p>
            <a:pPr algn="just">
              <a:lnSpc>
                <a:spcPct val="90000"/>
              </a:lnSpc>
              <a:spcBef>
                <a:spcPct val="0"/>
              </a:spcBef>
            </a:pPr>
            <a:r>
              <a:rPr lang="es-CL" altLang="es-CL" dirty="0" smtClean="0">
                <a:solidFill>
                  <a:schemeClr val="tx1">
                    <a:lumMod val="65000"/>
                    <a:lumOff val="35000"/>
                  </a:schemeClr>
                </a:solidFill>
                <a:latin typeface="Arial" panose="020B0604020202020204" pitchFamily="34" charset="0"/>
              </a:rPr>
              <a:t>Falta </a:t>
            </a:r>
            <a:r>
              <a:rPr lang="es-CL" altLang="es-CL" dirty="0">
                <a:solidFill>
                  <a:schemeClr val="tx1">
                    <a:lumMod val="65000"/>
                    <a:lumOff val="35000"/>
                  </a:schemeClr>
                </a:solidFill>
                <a:latin typeface="Arial" panose="020B0604020202020204" pitchFamily="34" charset="0"/>
              </a:rPr>
              <a:t>de </a:t>
            </a:r>
            <a:r>
              <a:rPr lang="es-CL" altLang="es-CL" b="1" dirty="0">
                <a:solidFill>
                  <a:schemeClr val="tx1">
                    <a:lumMod val="65000"/>
                    <a:lumOff val="35000"/>
                  </a:schemeClr>
                </a:solidFill>
                <a:latin typeface="Arial" panose="020B0604020202020204" pitchFamily="34" charset="0"/>
              </a:rPr>
              <a:t>documentación de respaldo </a:t>
            </a:r>
            <a:r>
              <a:rPr lang="es-CL" altLang="es-CL" dirty="0">
                <a:solidFill>
                  <a:schemeClr val="tx1">
                    <a:lumMod val="65000"/>
                    <a:lumOff val="35000"/>
                  </a:schemeClr>
                </a:solidFill>
                <a:latin typeface="Arial" panose="020B0604020202020204" pitchFamily="34" charset="0"/>
              </a:rPr>
              <a:t>emisión permisos de circulación</a:t>
            </a:r>
          </a:p>
          <a:p>
            <a:endParaRPr lang="es-CL" dirty="0" smtClean="0"/>
          </a:p>
          <a:p>
            <a:endParaRPr lang="es-CL" dirty="0"/>
          </a:p>
        </p:txBody>
      </p:sp>
    </p:spTree>
    <p:extLst>
      <p:ext uri="{BB962C8B-B14F-4D97-AF65-F5344CB8AC3E}">
        <p14:creationId xmlns:p14="http://schemas.microsoft.com/office/powerpoint/2010/main" val="3024849941"/>
      </p:ext>
    </p:extLst>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sz="half" idx="2"/>
          </p:nvPr>
        </p:nvSpPr>
        <p:spPr>
          <a:xfrm>
            <a:off x="457200" y="1883229"/>
            <a:ext cx="8358717" cy="4159881"/>
          </a:xfrm>
        </p:spPr>
        <p:txBody>
          <a:bodyPr>
            <a:normAutofit fontScale="92500" lnSpcReduction="20000"/>
          </a:bodyPr>
          <a:lstStyle/>
          <a:p>
            <a:pPr algn="just"/>
            <a:r>
              <a:rPr lang="es-CL" sz="3100" dirty="0"/>
              <a:t> </a:t>
            </a:r>
            <a:r>
              <a:rPr lang="es-CL" sz="3100" dirty="0" smtClean="0"/>
              <a:t>    </a:t>
            </a:r>
            <a:r>
              <a:rPr lang="es-CL" sz="3100" b="1" dirty="0" smtClean="0"/>
              <a:t>Artículo </a:t>
            </a:r>
            <a:r>
              <a:rPr lang="es-CL" sz="3100" b="1" dirty="0"/>
              <a:t>29, letra </a:t>
            </a:r>
            <a:r>
              <a:rPr lang="es-CL" sz="3100" b="1" dirty="0" smtClean="0"/>
              <a:t>c), de la </a:t>
            </a:r>
            <a:r>
              <a:rPr lang="es-CL" sz="3100" b="1" dirty="0"/>
              <a:t>ley N° </a:t>
            </a:r>
            <a:r>
              <a:rPr lang="es-CL" sz="3100" b="1" dirty="0" smtClean="0"/>
              <a:t>18.695.</a:t>
            </a:r>
          </a:p>
          <a:p>
            <a:pPr marL="457200" indent="-457200" algn="just">
              <a:buFont typeface="Arial" panose="020B0604020202020204" pitchFamily="34" charset="0"/>
              <a:buChar char="•"/>
            </a:pPr>
            <a:endParaRPr lang="es-CL" sz="1800" dirty="0"/>
          </a:p>
          <a:p>
            <a:pPr marL="457200" indent="-457200" algn="just">
              <a:buFont typeface="Arial" panose="020B0604020202020204" pitchFamily="34" charset="0"/>
              <a:buChar char="•"/>
            </a:pPr>
            <a:r>
              <a:rPr lang="es-CL" sz="2800" dirty="0" smtClean="0"/>
              <a:t>Representar </a:t>
            </a:r>
            <a:r>
              <a:rPr lang="es-CL" sz="2800" dirty="0"/>
              <a:t>al alcalde los actos municipales que </a:t>
            </a:r>
            <a:r>
              <a:rPr lang="es-CL" sz="2800" dirty="0" smtClean="0"/>
              <a:t>estime </a:t>
            </a:r>
            <a:r>
              <a:rPr lang="es-CL" sz="2800" b="1" dirty="0" smtClean="0"/>
              <a:t>ilegales</a:t>
            </a:r>
            <a:r>
              <a:rPr lang="es-CL" sz="2800" dirty="0" smtClean="0"/>
              <a:t>.</a:t>
            </a:r>
          </a:p>
          <a:p>
            <a:pPr algn="just"/>
            <a:endParaRPr lang="es-CL" sz="1800" dirty="0"/>
          </a:p>
          <a:p>
            <a:pPr marL="457200" indent="-457200" algn="just">
              <a:buFont typeface="Arial" panose="020B0604020202020204" pitchFamily="34" charset="0"/>
              <a:buChar char="•"/>
            </a:pPr>
            <a:r>
              <a:rPr lang="es-CL" sz="2800" dirty="0" smtClean="0"/>
              <a:t>Plazo: </a:t>
            </a:r>
            <a:r>
              <a:rPr lang="es-CL" sz="2800" dirty="0"/>
              <a:t>D</a:t>
            </a:r>
            <a:r>
              <a:rPr lang="es-CL" sz="2800" dirty="0" smtClean="0"/>
              <a:t>entro </a:t>
            </a:r>
            <a:r>
              <a:rPr lang="es-CL" sz="2800" dirty="0"/>
              <a:t>de los </a:t>
            </a:r>
            <a:r>
              <a:rPr lang="es-CL" sz="2800" dirty="0" smtClean="0"/>
              <a:t>10 días siguientes </a:t>
            </a:r>
            <a:r>
              <a:rPr lang="es-CL" sz="2800" dirty="0"/>
              <a:t>a aquel en que la unidad de control haya </a:t>
            </a:r>
            <a:r>
              <a:rPr lang="es-CL" sz="2800" dirty="0" smtClean="0"/>
              <a:t>tomado conocimiento. </a:t>
            </a:r>
          </a:p>
          <a:p>
            <a:pPr algn="just"/>
            <a:endParaRPr lang="es-CL" dirty="0"/>
          </a:p>
          <a:p>
            <a:pPr marL="457200" indent="-457200" algn="just">
              <a:buFont typeface="Arial" panose="020B0604020202020204" pitchFamily="34" charset="0"/>
              <a:buChar char="•"/>
            </a:pPr>
            <a:r>
              <a:rPr lang="es-CL" sz="2800" dirty="0" smtClean="0"/>
              <a:t>Si </a:t>
            </a:r>
            <a:r>
              <a:rPr lang="es-CL" sz="2800" dirty="0"/>
              <a:t>el alcalde no tomare </a:t>
            </a:r>
            <a:r>
              <a:rPr lang="es-CL" sz="2800" dirty="0" smtClean="0"/>
              <a:t>medidas administrativas </a:t>
            </a:r>
            <a:r>
              <a:rPr lang="es-CL" sz="2800" dirty="0"/>
              <a:t>con el objeto de enmendar el </a:t>
            </a:r>
            <a:r>
              <a:rPr lang="es-CL" sz="2800" dirty="0" smtClean="0"/>
              <a:t>acto representado</a:t>
            </a:r>
            <a:r>
              <a:rPr lang="es-CL" sz="2800" dirty="0"/>
              <a:t>, la unidad de control deberá remitir </a:t>
            </a:r>
            <a:r>
              <a:rPr lang="es-CL" sz="2800" dirty="0" smtClean="0"/>
              <a:t>dicha información </a:t>
            </a:r>
            <a:r>
              <a:rPr lang="es-CL" sz="2800" dirty="0"/>
              <a:t>a la </a:t>
            </a:r>
            <a:r>
              <a:rPr lang="es-CL" sz="2800" dirty="0" smtClean="0"/>
              <a:t>CGR.</a:t>
            </a:r>
            <a:endParaRPr lang="es-ES" sz="2600" dirty="0" smtClean="0"/>
          </a:p>
        </p:txBody>
      </p:sp>
      <p:sp>
        <p:nvSpPr>
          <p:cNvPr id="3" name="Título 2"/>
          <p:cNvSpPr>
            <a:spLocks noGrp="1"/>
          </p:cNvSpPr>
          <p:nvPr>
            <p:ph type="title"/>
          </p:nvPr>
        </p:nvSpPr>
        <p:spPr>
          <a:xfrm>
            <a:off x="160020" y="274638"/>
            <a:ext cx="7235190" cy="614362"/>
          </a:xfrm>
        </p:spPr>
        <p:txBody>
          <a:bodyPr>
            <a:normAutofit/>
          </a:bodyPr>
          <a:lstStyle/>
          <a:p>
            <a:r>
              <a:rPr lang="es-ES" dirty="0" smtClean="0"/>
              <a:t>I.- REPRESENTACIÓN</a:t>
            </a:r>
            <a:endParaRPr lang="es-ES" dirty="0"/>
          </a:p>
        </p:txBody>
      </p:sp>
      <p:sp>
        <p:nvSpPr>
          <p:cNvPr id="4" name="Marcador de texto 3"/>
          <p:cNvSpPr>
            <a:spLocks noGrp="1"/>
          </p:cNvSpPr>
          <p:nvPr>
            <p:ph type="body" sz="quarter" idx="12"/>
          </p:nvPr>
        </p:nvSpPr>
        <p:spPr/>
        <p:txBody>
          <a:bodyPr>
            <a:normAutofit fontScale="92500" lnSpcReduction="10000"/>
          </a:bodyPr>
          <a:lstStyle/>
          <a:p>
            <a:r>
              <a:rPr lang="es-ES" dirty="0"/>
              <a:t>División de Municipalidades</a:t>
            </a:r>
          </a:p>
          <a:p>
            <a:endParaRPr lang="es-ES" dirty="0"/>
          </a:p>
        </p:txBody>
      </p:sp>
      <p:sp>
        <p:nvSpPr>
          <p:cNvPr id="5" name="Marcador de texto 4"/>
          <p:cNvSpPr>
            <a:spLocks noGrp="1"/>
          </p:cNvSpPr>
          <p:nvPr>
            <p:ph type="body" sz="quarter" idx="13"/>
          </p:nvPr>
        </p:nvSpPr>
        <p:spPr/>
        <p:txBody>
          <a:bodyPr/>
          <a:lstStyle/>
          <a:p>
            <a:r>
              <a:rPr lang="es-ES" dirty="0"/>
              <a:t>Subdivisión Jurídica</a:t>
            </a:r>
          </a:p>
          <a:p>
            <a:endParaRPr lang="es-ES" dirty="0"/>
          </a:p>
        </p:txBody>
      </p:sp>
    </p:spTree>
    <p:extLst>
      <p:ext uri="{BB962C8B-B14F-4D97-AF65-F5344CB8AC3E}">
        <p14:creationId xmlns:p14="http://schemas.microsoft.com/office/powerpoint/2010/main" val="623608950"/>
      </p:ext>
    </p:extLst>
  </p:cSld>
  <p:clrMapOvr>
    <a:masterClrMapping/>
  </p:clrMapOvr>
  <p:transition spd="slow">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176646" y="1402774"/>
            <a:ext cx="8614064" cy="4136517"/>
          </a:xfrm>
          <a:prstGeom prst="rect">
            <a:avLst/>
          </a:prstGeom>
          <a:noFill/>
        </p:spPr>
        <p:txBody>
          <a:bodyPr wrap="square" rtlCol="0">
            <a:spAutoFit/>
          </a:bodyPr>
          <a:lstStyle/>
          <a:p>
            <a:pPr lvl="1" algn="ctr">
              <a:lnSpc>
                <a:spcPct val="90000"/>
              </a:lnSpc>
              <a:spcBef>
                <a:spcPct val="0"/>
              </a:spcBef>
            </a:pPr>
            <a:r>
              <a:rPr lang="es-CL" altLang="es-CL" b="1" dirty="0">
                <a:solidFill>
                  <a:schemeClr val="tx1">
                    <a:lumMod val="65000"/>
                    <a:lumOff val="35000"/>
                  </a:schemeClr>
                </a:solidFill>
                <a:latin typeface="Arial" panose="020B0604020202020204" pitchFamily="34" charset="0"/>
              </a:rPr>
              <a:t>TRANSFERENCIAS</a:t>
            </a:r>
          </a:p>
          <a:p>
            <a:pPr lvl="1" algn="just">
              <a:lnSpc>
                <a:spcPct val="90000"/>
              </a:lnSpc>
              <a:spcBef>
                <a:spcPct val="0"/>
              </a:spcBef>
            </a:pPr>
            <a:endParaRPr lang="es-CL" altLang="es-CL" b="1" dirty="0">
              <a:solidFill>
                <a:schemeClr val="tx1">
                  <a:lumMod val="65000"/>
                  <a:lumOff val="35000"/>
                </a:schemeClr>
              </a:solidFill>
              <a:latin typeface="Arial" panose="020B0604020202020204" pitchFamily="34" charset="0"/>
            </a:endParaRPr>
          </a:p>
          <a:p>
            <a:pPr algn="just">
              <a:lnSpc>
                <a:spcPct val="90000"/>
              </a:lnSpc>
              <a:spcBef>
                <a:spcPct val="0"/>
              </a:spcBef>
            </a:pPr>
            <a:endParaRPr lang="es-CL" altLang="es-CL" b="1" dirty="0" smtClean="0">
              <a:solidFill>
                <a:schemeClr val="tx1">
                  <a:lumMod val="65000"/>
                  <a:lumOff val="35000"/>
                </a:schemeClr>
              </a:solidFill>
              <a:latin typeface="Arial" panose="020B0604020202020204" pitchFamily="34" charset="0"/>
            </a:endParaRPr>
          </a:p>
          <a:p>
            <a:pPr algn="just">
              <a:lnSpc>
                <a:spcPct val="90000"/>
              </a:lnSpc>
              <a:spcBef>
                <a:spcPct val="0"/>
              </a:spcBef>
            </a:pPr>
            <a:endParaRPr lang="es-CL" altLang="es-CL" b="1" dirty="0">
              <a:solidFill>
                <a:schemeClr val="tx1">
                  <a:lumMod val="65000"/>
                  <a:lumOff val="35000"/>
                </a:schemeClr>
              </a:solidFill>
              <a:latin typeface="Arial" panose="020B0604020202020204" pitchFamily="34" charset="0"/>
            </a:endParaRPr>
          </a:p>
          <a:p>
            <a:pPr algn="just">
              <a:lnSpc>
                <a:spcPct val="90000"/>
              </a:lnSpc>
              <a:spcBef>
                <a:spcPct val="0"/>
              </a:spcBef>
            </a:pPr>
            <a:r>
              <a:rPr lang="es-ES" altLang="es-CL" b="1" dirty="0">
                <a:solidFill>
                  <a:schemeClr val="tx1">
                    <a:lumMod val="65000"/>
                    <a:lumOff val="35000"/>
                  </a:schemeClr>
                </a:solidFill>
                <a:latin typeface="Arial" panose="020B0604020202020204" pitchFamily="34" charset="0"/>
              </a:rPr>
              <a:t>Traspasos entre fondos </a:t>
            </a:r>
            <a:r>
              <a:rPr lang="es-ES" altLang="es-CL" dirty="0">
                <a:solidFill>
                  <a:schemeClr val="tx1">
                    <a:lumMod val="65000"/>
                    <a:lumOff val="35000"/>
                  </a:schemeClr>
                </a:solidFill>
                <a:latin typeface="Arial" panose="020B0604020202020204" pitchFamily="34" charset="0"/>
              </a:rPr>
              <a:t>de educación y salud.</a:t>
            </a:r>
          </a:p>
          <a:p>
            <a:pPr algn="just">
              <a:lnSpc>
                <a:spcPct val="90000"/>
              </a:lnSpc>
              <a:spcBef>
                <a:spcPct val="0"/>
              </a:spcBef>
            </a:pPr>
            <a:endParaRPr lang="es-ES" altLang="es-CL" dirty="0">
              <a:solidFill>
                <a:schemeClr val="tx1">
                  <a:lumMod val="65000"/>
                  <a:lumOff val="35000"/>
                </a:schemeClr>
              </a:solidFill>
              <a:latin typeface="Arial" panose="020B0604020202020204" pitchFamily="34" charset="0"/>
            </a:endParaRPr>
          </a:p>
          <a:p>
            <a:pPr algn="just">
              <a:lnSpc>
                <a:spcPct val="90000"/>
              </a:lnSpc>
              <a:spcBef>
                <a:spcPct val="0"/>
              </a:spcBef>
            </a:pPr>
            <a:r>
              <a:rPr lang="es-ES" altLang="es-CL" dirty="0">
                <a:solidFill>
                  <a:schemeClr val="tx1">
                    <a:lumMod val="65000"/>
                    <a:lumOff val="35000"/>
                  </a:schemeClr>
                </a:solidFill>
                <a:latin typeface="Arial" panose="020B0604020202020204" pitchFamily="34" charset="0"/>
              </a:rPr>
              <a:t> Aplicación de </a:t>
            </a:r>
            <a:r>
              <a:rPr lang="es-ES" altLang="es-CL" b="1" dirty="0">
                <a:solidFill>
                  <a:schemeClr val="tx1">
                    <a:lumMod val="65000"/>
                    <a:lumOff val="35000"/>
                  </a:schemeClr>
                </a:solidFill>
                <a:latin typeface="Arial" panose="020B0604020202020204" pitchFamily="34" charset="0"/>
              </a:rPr>
              <a:t>fondos a fines distintos</a:t>
            </a:r>
            <a:r>
              <a:rPr lang="es-ES" altLang="es-CL" dirty="0">
                <a:solidFill>
                  <a:schemeClr val="tx1">
                    <a:lumMod val="65000"/>
                    <a:lumOff val="35000"/>
                  </a:schemeClr>
                </a:solidFill>
                <a:latin typeface="Arial" panose="020B0604020202020204" pitchFamily="34" charset="0"/>
              </a:rPr>
              <a:t>.</a:t>
            </a:r>
          </a:p>
          <a:p>
            <a:pPr algn="just">
              <a:lnSpc>
                <a:spcPct val="90000"/>
              </a:lnSpc>
              <a:spcBef>
                <a:spcPct val="0"/>
              </a:spcBef>
            </a:pPr>
            <a:endParaRPr lang="es-ES" altLang="es-CL" dirty="0">
              <a:solidFill>
                <a:schemeClr val="tx1">
                  <a:lumMod val="65000"/>
                  <a:lumOff val="35000"/>
                </a:schemeClr>
              </a:solidFill>
              <a:latin typeface="Arial" panose="020B0604020202020204" pitchFamily="34" charset="0"/>
            </a:endParaRPr>
          </a:p>
          <a:p>
            <a:pPr algn="just">
              <a:lnSpc>
                <a:spcPct val="90000"/>
              </a:lnSpc>
              <a:spcBef>
                <a:spcPct val="0"/>
              </a:spcBef>
            </a:pPr>
            <a:r>
              <a:rPr lang="es-ES" altLang="es-CL" dirty="0">
                <a:solidFill>
                  <a:schemeClr val="tx1">
                    <a:lumMod val="65000"/>
                    <a:lumOff val="35000"/>
                  </a:schemeClr>
                </a:solidFill>
                <a:latin typeface="Arial" panose="020B0604020202020204" pitchFamily="34" charset="0"/>
              </a:rPr>
              <a:t> Ausencia y retraso de </a:t>
            </a:r>
            <a:r>
              <a:rPr lang="es-ES" altLang="es-CL" b="1" dirty="0">
                <a:solidFill>
                  <a:schemeClr val="tx1">
                    <a:lumMod val="65000"/>
                    <a:lumOff val="35000"/>
                  </a:schemeClr>
                </a:solidFill>
                <a:latin typeface="Arial" panose="020B0604020202020204" pitchFamily="34" charset="0"/>
              </a:rPr>
              <a:t>rendiciones</a:t>
            </a:r>
            <a:r>
              <a:rPr lang="es-ES" altLang="es-CL" dirty="0">
                <a:solidFill>
                  <a:schemeClr val="tx1">
                    <a:lumMod val="65000"/>
                    <a:lumOff val="35000"/>
                  </a:schemeClr>
                </a:solidFill>
                <a:latin typeface="Arial" panose="020B0604020202020204" pitchFamily="34" charset="0"/>
              </a:rPr>
              <a:t>.</a:t>
            </a:r>
          </a:p>
          <a:p>
            <a:pPr algn="just">
              <a:lnSpc>
                <a:spcPct val="90000"/>
              </a:lnSpc>
              <a:spcBef>
                <a:spcPct val="0"/>
              </a:spcBef>
            </a:pPr>
            <a:endParaRPr lang="es-ES" altLang="es-CL" b="1" dirty="0">
              <a:solidFill>
                <a:schemeClr val="tx1">
                  <a:lumMod val="65000"/>
                  <a:lumOff val="35000"/>
                </a:schemeClr>
              </a:solidFill>
              <a:latin typeface="Arial" panose="020B0604020202020204" pitchFamily="34" charset="0"/>
            </a:endParaRPr>
          </a:p>
          <a:p>
            <a:pPr algn="just">
              <a:lnSpc>
                <a:spcPct val="90000"/>
              </a:lnSpc>
              <a:spcBef>
                <a:spcPct val="0"/>
              </a:spcBef>
            </a:pPr>
            <a:r>
              <a:rPr lang="es-ES" altLang="es-CL" b="1" dirty="0">
                <a:solidFill>
                  <a:schemeClr val="tx1">
                    <a:lumMod val="65000"/>
                    <a:lumOff val="35000"/>
                  </a:schemeClr>
                </a:solidFill>
                <a:latin typeface="Arial" panose="020B0604020202020204" pitchFamily="34" charset="0"/>
              </a:rPr>
              <a:t>Saldos insuficientes y no restituidos</a:t>
            </a:r>
            <a:r>
              <a:rPr lang="es-ES" altLang="es-CL" dirty="0">
                <a:solidFill>
                  <a:schemeClr val="tx1">
                    <a:lumMod val="65000"/>
                    <a:lumOff val="35000"/>
                  </a:schemeClr>
                </a:solidFill>
                <a:latin typeface="Arial" panose="020B0604020202020204" pitchFamily="34" charset="0"/>
              </a:rPr>
              <a:t>.</a:t>
            </a:r>
          </a:p>
          <a:p>
            <a:pPr algn="just">
              <a:lnSpc>
                <a:spcPct val="90000"/>
              </a:lnSpc>
              <a:spcBef>
                <a:spcPct val="0"/>
              </a:spcBef>
            </a:pPr>
            <a:endParaRPr lang="es-ES" altLang="es-CL" dirty="0">
              <a:solidFill>
                <a:schemeClr val="tx1">
                  <a:lumMod val="65000"/>
                  <a:lumOff val="35000"/>
                </a:schemeClr>
              </a:solidFill>
              <a:latin typeface="Arial" panose="020B0604020202020204" pitchFamily="34" charset="0"/>
            </a:endParaRPr>
          </a:p>
          <a:p>
            <a:pPr algn="just">
              <a:lnSpc>
                <a:spcPct val="90000"/>
              </a:lnSpc>
              <a:spcBef>
                <a:spcPct val="0"/>
              </a:spcBef>
            </a:pPr>
            <a:r>
              <a:rPr lang="es-ES" altLang="es-CL" dirty="0">
                <a:solidFill>
                  <a:schemeClr val="tx1">
                    <a:lumMod val="65000"/>
                    <a:lumOff val="35000"/>
                  </a:schemeClr>
                </a:solidFill>
                <a:latin typeface="Arial" panose="020B0604020202020204" pitchFamily="34" charset="0"/>
              </a:rPr>
              <a:t> </a:t>
            </a:r>
            <a:r>
              <a:rPr lang="es-CL" altLang="es-CL" dirty="0">
                <a:solidFill>
                  <a:schemeClr val="tx1">
                    <a:lumMod val="65000"/>
                    <a:lumOff val="35000"/>
                  </a:schemeClr>
                </a:solidFill>
                <a:latin typeface="Arial" panose="020B0604020202020204" pitchFamily="34" charset="0"/>
              </a:rPr>
              <a:t>Incumplimiento de los contratos de transferencia en cuanto </a:t>
            </a:r>
            <a:r>
              <a:rPr lang="es-CL" altLang="es-CL" b="1" dirty="0">
                <a:solidFill>
                  <a:schemeClr val="tx1">
                    <a:lumMod val="65000"/>
                    <a:lumOff val="35000"/>
                  </a:schemeClr>
                </a:solidFill>
                <a:latin typeface="Arial" panose="020B0604020202020204" pitchFamily="34" charset="0"/>
              </a:rPr>
              <a:t>creación de cuentas contables separadas</a:t>
            </a:r>
            <a:r>
              <a:rPr lang="es-CL" altLang="es-CL" dirty="0">
                <a:solidFill>
                  <a:schemeClr val="tx1">
                    <a:lumMod val="65000"/>
                    <a:lumOff val="35000"/>
                  </a:schemeClr>
                </a:solidFill>
                <a:latin typeface="Arial" panose="020B0604020202020204" pitchFamily="34" charset="0"/>
              </a:rPr>
              <a:t> y manejo en </a:t>
            </a:r>
            <a:r>
              <a:rPr lang="es-CL" altLang="es-CL" b="1" dirty="0">
                <a:solidFill>
                  <a:schemeClr val="tx1">
                    <a:lumMod val="65000"/>
                    <a:lumOff val="35000"/>
                  </a:schemeClr>
                </a:solidFill>
                <a:latin typeface="Arial" panose="020B0604020202020204" pitchFamily="34" charset="0"/>
              </a:rPr>
              <a:t>cuenta corriente independiente</a:t>
            </a:r>
            <a:r>
              <a:rPr lang="es-CL" altLang="es-CL" dirty="0">
                <a:solidFill>
                  <a:schemeClr val="tx1">
                    <a:lumMod val="65000"/>
                    <a:lumOff val="35000"/>
                  </a:schemeClr>
                </a:solidFill>
                <a:latin typeface="Arial" panose="020B0604020202020204" pitchFamily="34" charset="0"/>
              </a:rPr>
              <a:t>.</a:t>
            </a:r>
          </a:p>
          <a:p>
            <a:endParaRPr lang="es-CL" dirty="0" smtClean="0"/>
          </a:p>
          <a:p>
            <a:endParaRPr lang="es-CL" dirty="0"/>
          </a:p>
        </p:txBody>
      </p:sp>
      <p:sp>
        <p:nvSpPr>
          <p:cNvPr id="5" name="Título 2"/>
          <p:cNvSpPr>
            <a:spLocks noGrp="1"/>
          </p:cNvSpPr>
          <p:nvPr>
            <p:ph type="title"/>
          </p:nvPr>
        </p:nvSpPr>
        <p:spPr>
          <a:xfrm>
            <a:off x="831273" y="274638"/>
            <a:ext cx="6231467" cy="614362"/>
          </a:xfrm>
        </p:spPr>
        <p:txBody>
          <a:bodyPr>
            <a:normAutofit fontScale="90000"/>
          </a:bodyPr>
          <a:lstStyle/>
          <a:p>
            <a:pPr algn="ctr"/>
            <a:r>
              <a:rPr lang="es-CL" dirty="0" smtClean="0"/>
              <a:t>MATERIAS MAYORMENTE OBSERVADAS </a:t>
            </a:r>
            <a:br>
              <a:rPr lang="es-CL" dirty="0" smtClean="0"/>
            </a:br>
            <a:endParaRPr lang="es-CL" dirty="0"/>
          </a:p>
        </p:txBody>
      </p:sp>
    </p:spTree>
    <p:extLst>
      <p:ext uri="{BB962C8B-B14F-4D97-AF65-F5344CB8AC3E}">
        <p14:creationId xmlns:p14="http://schemas.microsoft.com/office/powerpoint/2010/main" val="2581711420"/>
      </p:ext>
    </p:extLst>
  </p:cSld>
  <p:clrMapOvr>
    <a:masterClrMapping/>
  </p:clrMapOvr>
  <p:transition spd="slow">
    <p:push dir="u"/>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613064" y="1672937"/>
            <a:ext cx="8094517" cy="4773614"/>
          </a:xfrm>
          <a:prstGeom prst="rect">
            <a:avLst/>
          </a:prstGeom>
          <a:noFill/>
        </p:spPr>
        <p:txBody>
          <a:bodyPr wrap="square" rtlCol="0">
            <a:spAutoFit/>
          </a:bodyPr>
          <a:lstStyle/>
          <a:p>
            <a:pPr algn="just">
              <a:lnSpc>
                <a:spcPct val="90000"/>
              </a:lnSpc>
              <a:spcBef>
                <a:spcPct val="0"/>
              </a:spcBef>
            </a:pPr>
            <a:endParaRPr lang="es-CL" altLang="es-CL" b="1" dirty="0">
              <a:latin typeface="Arial" panose="020B0604020202020204" pitchFamily="34" charset="0"/>
            </a:endParaRPr>
          </a:p>
          <a:p>
            <a:pPr algn="just">
              <a:lnSpc>
                <a:spcPct val="90000"/>
              </a:lnSpc>
              <a:spcBef>
                <a:spcPct val="0"/>
              </a:spcBef>
            </a:pPr>
            <a:r>
              <a:rPr lang="es-CL" altLang="es-CL" dirty="0">
                <a:solidFill>
                  <a:schemeClr val="tx1">
                    <a:lumMod val="65000"/>
                    <a:lumOff val="35000"/>
                  </a:schemeClr>
                </a:solidFill>
                <a:latin typeface="Arial" panose="020B0604020202020204" pitchFamily="34" charset="0"/>
              </a:rPr>
              <a:t>Incumplimiento de la Ley de Compras:</a:t>
            </a:r>
          </a:p>
          <a:p>
            <a:pPr marL="285750" indent="-285750" algn="just">
              <a:lnSpc>
                <a:spcPct val="90000"/>
              </a:lnSpc>
              <a:spcBef>
                <a:spcPct val="0"/>
              </a:spcBef>
              <a:buFont typeface="Arial" panose="020B0604020202020204" pitchFamily="34" charset="0"/>
              <a:buChar char="•"/>
            </a:pPr>
            <a:r>
              <a:rPr lang="es-CL" altLang="es-CL" dirty="0" smtClean="0">
                <a:solidFill>
                  <a:schemeClr val="tx1">
                    <a:lumMod val="65000"/>
                    <a:lumOff val="35000"/>
                  </a:schemeClr>
                </a:solidFill>
                <a:latin typeface="Arial" panose="020B0604020202020204" pitchFamily="34" charset="0"/>
              </a:rPr>
              <a:t>Contratación </a:t>
            </a:r>
            <a:r>
              <a:rPr lang="es-CL" altLang="es-CL" dirty="0">
                <a:solidFill>
                  <a:schemeClr val="tx1">
                    <a:lumMod val="65000"/>
                    <a:lumOff val="35000"/>
                  </a:schemeClr>
                </a:solidFill>
                <a:latin typeface="Arial" panose="020B0604020202020204" pitchFamily="34" charset="0"/>
              </a:rPr>
              <a:t>directa, </a:t>
            </a:r>
            <a:r>
              <a:rPr lang="es-CL" altLang="es-CL" b="1" dirty="0">
                <a:solidFill>
                  <a:schemeClr val="tx1">
                    <a:lumMod val="65000"/>
                    <a:lumOff val="35000"/>
                  </a:schemeClr>
                </a:solidFill>
                <a:latin typeface="Arial" panose="020B0604020202020204" pitchFamily="34" charset="0"/>
              </a:rPr>
              <a:t>sin resolución fundada</a:t>
            </a:r>
            <a:r>
              <a:rPr lang="es-CL" altLang="es-CL" dirty="0">
                <a:solidFill>
                  <a:schemeClr val="tx1">
                    <a:lumMod val="65000"/>
                    <a:lumOff val="35000"/>
                  </a:schemeClr>
                </a:solidFill>
                <a:latin typeface="Arial" panose="020B0604020202020204" pitchFamily="34" charset="0"/>
              </a:rPr>
              <a:t> o sin que se acredite la causal invocada.</a:t>
            </a:r>
          </a:p>
          <a:p>
            <a:pPr marL="285750" indent="-285750" algn="just">
              <a:lnSpc>
                <a:spcPct val="90000"/>
              </a:lnSpc>
              <a:spcBef>
                <a:spcPct val="0"/>
              </a:spcBef>
              <a:buFont typeface="Arial" panose="020B0604020202020204" pitchFamily="34" charset="0"/>
              <a:buChar char="•"/>
            </a:pPr>
            <a:r>
              <a:rPr lang="es-CL" altLang="es-CL" dirty="0" smtClean="0">
                <a:solidFill>
                  <a:schemeClr val="tx1">
                    <a:lumMod val="65000"/>
                    <a:lumOff val="35000"/>
                  </a:schemeClr>
                </a:solidFill>
                <a:latin typeface="Arial" panose="020B0604020202020204" pitchFamily="34" charset="0"/>
              </a:rPr>
              <a:t>Compras </a:t>
            </a:r>
            <a:r>
              <a:rPr lang="es-CL" altLang="es-CL" dirty="0">
                <a:solidFill>
                  <a:schemeClr val="tx1">
                    <a:lumMod val="65000"/>
                    <a:lumOff val="35000"/>
                  </a:schemeClr>
                </a:solidFill>
                <a:latin typeface="Arial" panose="020B0604020202020204" pitchFamily="34" charset="0"/>
              </a:rPr>
              <a:t>directas no publicadas en el portal.</a:t>
            </a:r>
          </a:p>
          <a:p>
            <a:pPr marL="285750" indent="-285750" algn="just">
              <a:lnSpc>
                <a:spcPct val="90000"/>
              </a:lnSpc>
              <a:spcBef>
                <a:spcPct val="0"/>
              </a:spcBef>
              <a:buFont typeface="Arial" panose="020B0604020202020204" pitchFamily="34" charset="0"/>
              <a:buChar char="•"/>
            </a:pPr>
            <a:r>
              <a:rPr lang="es-CL" altLang="es-CL" dirty="0" smtClean="0">
                <a:solidFill>
                  <a:schemeClr val="tx1">
                    <a:lumMod val="65000"/>
                    <a:lumOff val="35000"/>
                  </a:schemeClr>
                </a:solidFill>
                <a:latin typeface="Arial" panose="020B0604020202020204" pitchFamily="34" charset="0"/>
              </a:rPr>
              <a:t>Falta </a:t>
            </a:r>
            <a:r>
              <a:rPr lang="es-CL" altLang="es-CL" b="1" dirty="0">
                <a:solidFill>
                  <a:schemeClr val="tx1">
                    <a:lumMod val="65000"/>
                    <a:lumOff val="35000"/>
                  </a:schemeClr>
                </a:solidFill>
                <a:latin typeface="Arial" panose="020B0604020202020204" pitchFamily="34" charset="0"/>
              </a:rPr>
              <a:t>plan anual </a:t>
            </a:r>
            <a:r>
              <a:rPr lang="es-CL" altLang="es-CL" dirty="0">
                <a:solidFill>
                  <a:schemeClr val="tx1">
                    <a:lumMod val="65000"/>
                    <a:lumOff val="35000"/>
                  </a:schemeClr>
                </a:solidFill>
                <a:latin typeface="Arial" panose="020B0604020202020204" pitchFamily="34" charset="0"/>
              </a:rPr>
              <a:t>de compras o su publicación.</a:t>
            </a:r>
          </a:p>
          <a:p>
            <a:pPr marL="285750" indent="-285750" algn="just">
              <a:lnSpc>
                <a:spcPct val="90000"/>
              </a:lnSpc>
              <a:spcBef>
                <a:spcPct val="0"/>
              </a:spcBef>
              <a:buFont typeface="Arial" panose="020B0604020202020204" pitchFamily="34" charset="0"/>
              <a:buChar char="•"/>
            </a:pPr>
            <a:r>
              <a:rPr lang="es-CL" altLang="es-CL" dirty="0" smtClean="0">
                <a:solidFill>
                  <a:schemeClr val="tx1">
                    <a:lumMod val="65000"/>
                    <a:lumOff val="35000"/>
                  </a:schemeClr>
                </a:solidFill>
                <a:latin typeface="Arial" panose="020B0604020202020204" pitchFamily="34" charset="0"/>
              </a:rPr>
              <a:t>Ausencia </a:t>
            </a:r>
            <a:r>
              <a:rPr lang="es-CL" altLang="es-CL" dirty="0">
                <a:solidFill>
                  <a:schemeClr val="tx1">
                    <a:lumMod val="65000"/>
                    <a:lumOff val="35000"/>
                  </a:schemeClr>
                </a:solidFill>
                <a:latin typeface="Arial" panose="020B0604020202020204" pitchFamily="34" charset="0"/>
              </a:rPr>
              <a:t>de </a:t>
            </a:r>
            <a:r>
              <a:rPr lang="es-CL" altLang="es-CL" b="1" dirty="0" smtClean="0">
                <a:solidFill>
                  <a:schemeClr val="tx1">
                    <a:lumMod val="65000"/>
                    <a:lumOff val="35000"/>
                  </a:schemeClr>
                </a:solidFill>
                <a:latin typeface="Arial" panose="020B0604020202020204" pitchFamily="34" charset="0"/>
              </a:rPr>
              <a:t>garantías</a:t>
            </a:r>
            <a:r>
              <a:rPr lang="es-CL" altLang="es-CL" dirty="0" smtClean="0">
                <a:solidFill>
                  <a:schemeClr val="tx1">
                    <a:lumMod val="65000"/>
                    <a:lumOff val="35000"/>
                  </a:schemeClr>
                </a:solidFill>
                <a:latin typeface="Arial" panose="020B0604020202020204" pitchFamily="34" charset="0"/>
              </a:rPr>
              <a:t>/Pérdida de vigencia/Error en el monto.</a:t>
            </a:r>
          </a:p>
          <a:p>
            <a:pPr marL="285750" indent="-285750" algn="just">
              <a:lnSpc>
                <a:spcPct val="90000"/>
              </a:lnSpc>
              <a:spcBef>
                <a:spcPct val="0"/>
              </a:spcBef>
              <a:buFont typeface="Arial" panose="020B0604020202020204" pitchFamily="34" charset="0"/>
              <a:buChar char="•"/>
            </a:pPr>
            <a:r>
              <a:rPr lang="es-CL" altLang="es-CL" b="1" dirty="0" smtClean="0">
                <a:solidFill>
                  <a:schemeClr val="tx1">
                    <a:lumMod val="65000"/>
                    <a:lumOff val="35000"/>
                  </a:schemeClr>
                </a:solidFill>
                <a:latin typeface="Arial" panose="020B0604020202020204" pitchFamily="34" charset="0"/>
              </a:rPr>
              <a:t>Usuarios</a:t>
            </a:r>
            <a:r>
              <a:rPr lang="es-CL" altLang="es-CL" dirty="0" smtClean="0">
                <a:solidFill>
                  <a:schemeClr val="tx1">
                    <a:lumMod val="65000"/>
                    <a:lumOff val="35000"/>
                  </a:schemeClr>
                </a:solidFill>
                <a:latin typeface="Arial" panose="020B0604020202020204" pitchFamily="34" charset="0"/>
              </a:rPr>
              <a:t> del sistema no designados formalmente.</a:t>
            </a:r>
          </a:p>
          <a:p>
            <a:pPr marL="285750" indent="-285750" algn="just">
              <a:lnSpc>
                <a:spcPct val="90000"/>
              </a:lnSpc>
              <a:spcBef>
                <a:spcPct val="0"/>
              </a:spcBef>
              <a:buFont typeface="Arial" panose="020B0604020202020204" pitchFamily="34" charset="0"/>
              <a:buChar char="•"/>
            </a:pPr>
            <a:r>
              <a:rPr lang="es-CL" altLang="es-CL" dirty="0" smtClean="0">
                <a:solidFill>
                  <a:schemeClr val="tx1">
                    <a:lumMod val="65000"/>
                    <a:lumOff val="35000"/>
                  </a:schemeClr>
                </a:solidFill>
                <a:latin typeface="Arial" panose="020B0604020202020204" pitchFamily="34" charset="0"/>
              </a:rPr>
              <a:t>No </a:t>
            </a:r>
            <a:r>
              <a:rPr lang="es-CL" altLang="es-CL" b="1" dirty="0" smtClean="0">
                <a:solidFill>
                  <a:schemeClr val="tx1">
                    <a:lumMod val="65000"/>
                    <a:lumOff val="35000"/>
                  </a:schemeClr>
                </a:solidFill>
                <a:latin typeface="Arial" panose="020B0604020202020204" pitchFamily="34" charset="0"/>
              </a:rPr>
              <a:t>aprobación de bases </a:t>
            </a:r>
            <a:r>
              <a:rPr lang="es-CL" altLang="es-CL" dirty="0" smtClean="0">
                <a:solidFill>
                  <a:schemeClr val="tx1">
                    <a:lumMod val="65000"/>
                    <a:lumOff val="35000"/>
                  </a:schemeClr>
                </a:solidFill>
                <a:latin typeface="Arial" panose="020B0604020202020204" pitchFamily="34" charset="0"/>
              </a:rPr>
              <a:t>mediante acto administrativo</a:t>
            </a:r>
          </a:p>
          <a:p>
            <a:pPr marL="285750" indent="-285750" algn="just">
              <a:lnSpc>
                <a:spcPct val="90000"/>
              </a:lnSpc>
              <a:spcBef>
                <a:spcPct val="0"/>
              </a:spcBef>
              <a:buFont typeface="Arial" panose="020B0604020202020204" pitchFamily="34" charset="0"/>
              <a:buChar char="•"/>
            </a:pPr>
            <a:r>
              <a:rPr lang="es-CL" altLang="es-CL" dirty="0" smtClean="0">
                <a:solidFill>
                  <a:schemeClr val="tx1">
                    <a:lumMod val="65000"/>
                    <a:lumOff val="35000"/>
                  </a:schemeClr>
                </a:solidFill>
                <a:latin typeface="Arial" panose="020B0604020202020204" pitchFamily="34" charset="0"/>
              </a:rPr>
              <a:t>Falta de </a:t>
            </a:r>
            <a:r>
              <a:rPr lang="es-CL" altLang="es-CL" b="1" dirty="0" smtClean="0">
                <a:solidFill>
                  <a:schemeClr val="tx1">
                    <a:lumMod val="65000"/>
                    <a:lumOff val="35000"/>
                  </a:schemeClr>
                </a:solidFill>
                <a:latin typeface="Arial" panose="020B0604020202020204" pitchFamily="34" charset="0"/>
              </a:rPr>
              <a:t>criterios de asignación de puntajes </a:t>
            </a:r>
            <a:r>
              <a:rPr lang="es-CL" altLang="es-CL" dirty="0" smtClean="0">
                <a:solidFill>
                  <a:schemeClr val="tx1">
                    <a:lumMod val="65000"/>
                    <a:lumOff val="35000"/>
                  </a:schemeClr>
                </a:solidFill>
                <a:latin typeface="Arial" panose="020B0604020202020204" pitchFamily="34" charset="0"/>
              </a:rPr>
              <a:t>en las bases</a:t>
            </a:r>
            <a:endParaRPr lang="es-CL" altLang="es-CL" dirty="0">
              <a:solidFill>
                <a:schemeClr val="tx1">
                  <a:lumMod val="65000"/>
                  <a:lumOff val="35000"/>
                </a:schemeClr>
              </a:solidFill>
              <a:latin typeface="Arial" panose="020B0604020202020204" pitchFamily="34" charset="0"/>
            </a:endParaRPr>
          </a:p>
          <a:p>
            <a:pPr algn="just">
              <a:lnSpc>
                <a:spcPct val="90000"/>
              </a:lnSpc>
              <a:spcBef>
                <a:spcPct val="0"/>
              </a:spcBef>
            </a:pPr>
            <a:r>
              <a:rPr lang="es-CL" altLang="es-CL" dirty="0" smtClean="0">
                <a:solidFill>
                  <a:schemeClr val="tx1">
                    <a:lumMod val="65000"/>
                    <a:lumOff val="35000"/>
                  </a:schemeClr>
                </a:solidFill>
                <a:latin typeface="Arial" panose="020B0604020202020204" pitchFamily="34" charset="0"/>
              </a:rPr>
              <a:t>Otros</a:t>
            </a:r>
            <a:r>
              <a:rPr lang="es-CL" altLang="es-CL" dirty="0">
                <a:solidFill>
                  <a:schemeClr val="tx1">
                    <a:lumMod val="65000"/>
                    <a:lumOff val="35000"/>
                  </a:schemeClr>
                </a:solidFill>
                <a:latin typeface="Arial" panose="020B0604020202020204" pitchFamily="34" charset="0"/>
              </a:rPr>
              <a:t>:</a:t>
            </a:r>
          </a:p>
          <a:p>
            <a:pPr marL="285750" indent="-285750" algn="just">
              <a:spcBef>
                <a:spcPct val="0"/>
              </a:spcBef>
              <a:buFont typeface="Arial" panose="020B0604020202020204" pitchFamily="34" charset="0"/>
              <a:buChar char="•"/>
            </a:pPr>
            <a:r>
              <a:rPr lang="es-CL" altLang="es-CL" dirty="0">
                <a:solidFill>
                  <a:schemeClr val="tx1">
                    <a:lumMod val="65000"/>
                    <a:lumOff val="35000"/>
                  </a:schemeClr>
                </a:solidFill>
                <a:latin typeface="Arial" panose="020B0604020202020204" pitchFamily="34" charset="0"/>
              </a:rPr>
              <a:t> </a:t>
            </a:r>
            <a:r>
              <a:rPr lang="es-CL" altLang="es-CL" b="1" dirty="0">
                <a:solidFill>
                  <a:schemeClr val="tx1">
                    <a:lumMod val="65000"/>
                    <a:lumOff val="35000"/>
                  </a:schemeClr>
                </a:solidFill>
                <a:latin typeface="Arial" panose="020B0604020202020204" pitchFamily="34" charset="0"/>
              </a:rPr>
              <a:t>Desembolsos insuficientemente acreditados</a:t>
            </a:r>
            <a:r>
              <a:rPr lang="es-CL" altLang="es-CL" dirty="0" smtClean="0">
                <a:solidFill>
                  <a:schemeClr val="tx1">
                    <a:lumMod val="65000"/>
                    <a:lumOff val="35000"/>
                  </a:schemeClr>
                </a:solidFill>
                <a:latin typeface="Arial" panose="020B0604020202020204" pitchFamily="34" charset="0"/>
              </a:rPr>
              <a:t>.</a:t>
            </a:r>
          </a:p>
          <a:p>
            <a:pPr algn="just">
              <a:spcBef>
                <a:spcPct val="0"/>
              </a:spcBef>
            </a:pPr>
            <a:endParaRPr lang="es-CL" altLang="es-CL" dirty="0" smtClean="0">
              <a:solidFill>
                <a:schemeClr val="tx1">
                  <a:lumMod val="65000"/>
                  <a:lumOff val="35000"/>
                </a:schemeClr>
              </a:solidFill>
              <a:latin typeface="Arial" panose="020B0604020202020204" pitchFamily="34" charset="0"/>
            </a:endParaRPr>
          </a:p>
          <a:p>
            <a:pPr algn="ctr">
              <a:spcBef>
                <a:spcPct val="0"/>
              </a:spcBef>
            </a:pPr>
            <a:r>
              <a:rPr lang="es-CL" altLang="es-CL" b="1" u="sng" dirty="0" smtClean="0">
                <a:solidFill>
                  <a:schemeClr val="tx1">
                    <a:lumMod val="65000"/>
                    <a:lumOff val="35000"/>
                  </a:schemeClr>
                </a:solidFill>
                <a:latin typeface="Arial" panose="020B0604020202020204" pitchFamily="34" charset="0"/>
              </a:rPr>
              <a:t>PREGUNTA</a:t>
            </a:r>
            <a:r>
              <a:rPr lang="es-CL" altLang="es-CL" dirty="0" smtClean="0">
                <a:solidFill>
                  <a:schemeClr val="tx1">
                    <a:lumMod val="65000"/>
                    <a:lumOff val="35000"/>
                  </a:schemeClr>
                </a:solidFill>
                <a:latin typeface="Arial" panose="020B0604020202020204" pitchFamily="34" charset="0"/>
              </a:rPr>
              <a:t>:</a:t>
            </a:r>
            <a:endParaRPr lang="es-CL" altLang="es-CL" dirty="0">
              <a:solidFill>
                <a:schemeClr val="tx1">
                  <a:lumMod val="65000"/>
                  <a:lumOff val="35000"/>
                </a:schemeClr>
              </a:solidFill>
              <a:latin typeface="Arial" panose="020B0604020202020204" pitchFamily="34" charset="0"/>
            </a:endParaRPr>
          </a:p>
          <a:p>
            <a:pPr algn="just">
              <a:spcBef>
                <a:spcPct val="0"/>
              </a:spcBef>
            </a:pPr>
            <a:r>
              <a:rPr lang="es-CL" altLang="es-CL" dirty="0" smtClean="0">
                <a:solidFill>
                  <a:schemeClr val="tx1">
                    <a:lumMod val="65000"/>
                    <a:lumOff val="35000"/>
                  </a:schemeClr>
                </a:solidFill>
                <a:latin typeface="Arial" panose="020B0604020202020204" pitchFamily="34" charset="0"/>
              </a:rPr>
              <a:t>¿VISAR (O NO) PAGOS RELATIVOS A SERVICIOS PRESTADOS, PERO CUYO MECANISMO DE CONTRATACIÓN NO SE AJUSTÓ A DERECHO?</a:t>
            </a:r>
            <a:endParaRPr lang="es-CL" altLang="es-CL" dirty="0">
              <a:solidFill>
                <a:schemeClr val="tx1">
                  <a:lumMod val="65000"/>
                  <a:lumOff val="35000"/>
                </a:schemeClr>
              </a:solidFill>
              <a:latin typeface="Arial" panose="020B0604020202020204" pitchFamily="34" charset="0"/>
            </a:endParaRPr>
          </a:p>
          <a:p>
            <a:endParaRPr lang="es-CL" dirty="0" smtClean="0"/>
          </a:p>
          <a:p>
            <a:endParaRPr lang="es-CL" dirty="0"/>
          </a:p>
        </p:txBody>
      </p:sp>
      <p:sp>
        <p:nvSpPr>
          <p:cNvPr id="4" name="CuadroTexto 3"/>
          <p:cNvSpPr txBox="1"/>
          <p:nvPr/>
        </p:nvSpPr>
        <p:spPr>
          <a:xfrm>
            <a:off x="3080904" y="1238357"/>
            <a:ext cx="2441863" cy="646331"/>
          </a:xfrm>
          <a:prstGeom prst="rect">
            <a:avLst/>
          </a:prstGeom>
          <a:noFill/>
        </p:spPr>
        <p:txBody>
          <a:bodyPr wrap="square" rtlCol="0">
            <a:spAutoFit/>
          </a:bodyPr>
          <a:lstStyle/>
          <a:p>
            <a:pPr algn="ctr"/>
            <a:r>
              <a:rPr lang="es-CL" altLang="es-CL" b="1" dirty="0">
                <a:solidFill>
                  <a:schemeClr val="tx1">
                    <a:lumMod val="65000"/>
                    <a:lumOff val="35000"/>
                  </a:schemeClr>
                </a:solidFill>
                <a:latin typeface="Arial" panose="020B0604020202020204" pitchFamily="34" charset="0"/>
              </a:rPr>
              <a:t>ABASTECIMIENTO</a:t>
            </a:r>
          </a:p>
          <a:p>
            <a:endParaRPr lang="es-CL" dirty="0">
              <a:solidFill>
                <a:schemeClr val="tx1">
                  <a:lumMod val="65000"/>
                  <a:lumOff val="35000"/>
                </a:schemeClr>
              </a:solidFill>
            </a:endParaRPr>
          </a:p>
        </p:txBody>
      </p:sp>
      <p:sp>
        <p:nvSpPr>
          <p:cNvPr id="7" name="Título 2"/>
          <p:cNvSpPr>
            <a:spLocks noGrp="1"/>
          </p:cNvSpPr>
          <p:nvPr>
            <p:ph type="title"/>
          </p:nvPr>
        </p:nvSpPr>
        <p:spPr>
          <a:xfrm>
            <a:off x="831273" y="274638"/>
            <a:ext cx="6231467" cy="614362"/>
          </a:xfrm>
        </p:spPr>
        <p:txBody>
          <a:bodyPr>
            <a:normAutofit fontScale="90000"/>
          </a:bodyPr>
          <a:lstStyle/>
          <a:p>
            <a:pPr algn="ctr"/>
            <a:r>
              <a:rPr lang="es-CL" dirty="0" smtClean="0"/>
              <a:t>MATERIAS MAYORMENTE OBSERVADAS </a:t>
            </a:r>
            <a:br>
              <a:rPr lang="es-CL" dirty="0" smtClean="0"/>
            </a:br>
            <a:endParaRPr lang="es-CL" dirty="0"/>
          </a:p>
        </p:txBody>
      </p:sp>
    </p:spTree>
    <p:extLst>
      <p:ext uri="{BB962C8B-B14F-4D97-AF65-F5344CB8AC3E}">
        <p14:creationId xmlns:p14="http://schemas.microsoft.com/office/powerpoint/2010/main" val="1732906355"/>
      </p:ext>
    </p:extLst>
  </p:cSld>
  <p:clrMapOvr>
    <a:masterClrMapping/>
  </p:clrMapOvr>
  <p:transition spd="slow">
    <p:push dir="u"/>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166256" y="1309255"/>
            <a:ext cx="8541326" cy="4136517"/>
          </a:xfrm>
          <a:prstGeom prst="rect">
            <a:avLst/>
          </a:prstGeom>
          <a:noFill/>
        </p:spPr>
        <p:txBody>
          <a:bodyPr wrap="square" rtlCol="0">
            <a:spAutoFit/>
          </a:bodyPr>
          <a:lstStyle/>
          <a:p>
            <a:pPr algn="ctr">
              <a:lnSpc>
                <a:spcPct val="90000"/>
              </a:lnSpc>
              <a:spcBef>
                <a:spcPct val="0"/>
              </a:spcBef>
            </a:pPr>
            <a:r>
              <a:rPr lang="es-CL" altLang="es-CL" b="1" dirty="0" smtClean="0">
                <a:solidFill>
                  <a:schemeClr val="tx1">
                    <a:lumMod val="65000"/>
                    <a:lumOff val="35000"/>
                  </a:schemeClr>
                </a:solidFill>
                <a:latin typeface="Arial" panose="020B0604020202020204" pitchFamily="34" charset="0"/>
              </a:rPr>
              <a:t>ENTREGA </a:t>
            </a:r>
            <a:r>
              <a:rPr lang="es-CL" altLang="es-CL" b="1" dirty="0">
                <a:solidFill>
                  <a:schemeClr val="tx1">
                    <a:lumMod val="65000"/>
                    <a:lumOff val="35000"/>
                  </a:schemeClr>
                </a:solidFill>
                <a:latin typeface="Arial" panose="020B0604020202020204" pitchFamily="34" charset="0"/>
              </a:rPr>
              <a:t>DE BENEFICIOS</a:t>
            </a:r>
          </a:p>
          <a:p>
            <a:pPr algn="just">
              <a:lnSpc>
                <a:spcPct val="90000"/>
              </a:lnSpc>
              <a:spcBef>
                <a:spcPct val="0"/>
              </a:spcBef>
            </a:pPr>
            <a:endParaRPr lang="es-CL" altLang="es-CL" b="1" dirty="0">
              <a:solidFill>
                <a:schemeClr val="tx1">
                  <a:lumMod val="65000"/>
                  <a:lumOff val="35000"/>
                </a:schemeClr>
              </a:solidFill>
              <a:latin typeface="Arial" panose="020B0604020202020204" pitchFamily="34" charset="0"/>
            </a:endParaRPr>
          </a:p>
          <a:p>
            <a:pPr>
              <a:lnSpc>
                <a:spcPct val="90000"/>
              </a:lnSpc>
              <a:spcBef>
                <a:spcPct val="0"/>
              </a:spcBef>
            </a:pPr>
            <a:r>
              <a:rPr lang="es-CL" altLang="es-CL" dirty="0">
                <a:solidFill>
                  <a:schemeClr val="tx1">
                    <a:lumMod val="65000"/>
                    <a:lumOff val="35000"/>
                  </a:schemeClr>
                </a:solidFill>
                <a:latin typeface="Arial" panose="020B0604020202020204" pitchFamily="34" charset="0"/>
              </a:rPr>
              <a:t> </a:t>
            </a:r>
            <a:endParaRPr lang="es-CL" altLang="es-CL" dirty="0" smtClean="0">
              <a:solidFill>
                <a:schemeClr val="tx1">
                  <a:lumMod val="65000"/>
                  <a:lumOff val="35000"/>
                </a:schemeClr>
              </a:solidFill>
              <a:latin typeface="Arial" panose="020B0604020202020204" pitchFamily="34" charset="0"/>
            </a:endParaRPr>
          </a:p>
          <a:p>
            <a:pPr>
              <a:lnSpc>
                <a:spcPct val="90000"/>
              </a:lnSpc>
              <a:spcBef>
                <a:spcPct val="0"/>
              </a:spcBef>
            </a:pPr>
            <a:endParaRPr lang="es-CL" altLang="es-CL" dirty="0" smtClean="0">
              <a:solidFill>
                <a:schemeClr val="tx1">
                  <a:lumMod val="65000"/>
                  <a:lumOff val="35000"/>
                </a:schemeClr>
              </a:solidFill>
              <a:latin typeface="Arial" panose="020B0604020202020204" pitchFamily="34" charset="0"/>
            </a:endParaRPr>
          </a:p>
          <a:p>
            <a:pPr>
              <a:lnSpc>
                <a:spcPct val="90000"/>
              </a:lnSpc>
              <a:spcBef>
                <a:spcPct val="0"/>
              </a:spcBef>
            </a:pPr>
            <a:endParaRPr lang="es-CL" altLang="es-CL" dirty="0">
              <a:solidFill>
                <a:schemeClr val="tx1">
                  <a:lumMod val="65000"/>
                  <a:lumOff val="35000"/>
                </a:schemeClr>
              </a:solidFill>
              <a:latin typeface="Arial" panose="020B0604020202020204" pitchFamily="34" charset="0"/>
            </a:endParaRPr>
          </a:p>
          <a:p>
            <a:pPr>
              <a:lnSpc>
                <a:spcPct val="90000"/>
              </a:lnSpc>
              <a:spcBef>
                <a:spcPct val="0"/>
              </a:spcBef>
            </a:pPr>
            <a:r>
              <a:rPr lang="es-CL" altLang="es-CL" dirty="0" smtClean="0">
                <a:solidFill>
                  <a:schemeClr val="tx1">
                    <a:lumMod val="65000"/>
                    <a:lumOff val="35000"/>
                  </a:schemeClr>
                </a:solidFill>
                <a:latin typeface="Arial" panose="020B0604020202020204" pitchFamily="34" charset="0"/>
              </a:rPr>
              <a:t>Ausencia </a:t>
            </a:r>
            <a:r>
              <a:rPr lang="es-CL" altLang="es-CL" dirty="0">
                <a:solidFill>
                  <a:schemeClr val="tx1">
                    <a:lumMod val="65000"/>
                    <a:lumOff val="35000"/>
                  </a:schemeClr>
                </a:solidFill>
                <a:latin typeface="Arial" panose="020B0604020202020204" pitchFamily="34" charset="0"/>
              </a:rPr>
              <a:t>de </a:t>
            </a:r>
            <a:r>
              <a:rPr lang="es-CL" altLang="es-CL" b="1" dirty="0">
                <a:solidFill>
                  <a:schemeClr val="tx1">
                    <a:lumMod val="65000"/>
                    <a:lumOff val="35000"/>
                  </a:schemeClr>
                </a:solidFill>
                <a:latin typeface="Arial" panose="020B0604020202020204" pitchFamily="34" charset="0"/>
              </a:rPr>
              <a:t>evaluación socioeconómica </a:t>
            </a:r>
            <a:r>
              <a:rPr lang="es-CL" altLang="es-CL" dirty="0">
                <a:solidFill>
                  <a:schemeClr val="tx1">
                    <a:lumMod val="65000"/>
                    <a:lumOff val="35000"/>
                  </a:schemeClr>
                </a:solidFill>
                <a:latin typeface="Arial" panose="020B0604020202020204" pitchFamily="34" charset="0"/>
              </a:rPr>
              <a:t>para asistencia social.</a:t>
            </a:r>
          </a:p>
          <a:p>
            <a:pPr>
              <a:lnSpc>
                <a:spcPct val="90000"/>
              </a:lnSpc>
              <a:spcBef>
                <a:spcPct val="0"/>
              </a:spcBef>
            </a:pPr>
            <a:endParaRPr lang="es-CL" altLang="es-CL" dirty="0">
              <a:solidFill>
                <a:schemeClr val="tx1">
                  <a:lumMod val="65000"/>
                  <a:lumOff val="35000"/>
                </a:schemeClr>
              </a:solidFill>
              <a:latin typeface="Arial" panose="020B0604020202020204" pitchFamily="34" charset="0"/>
            </a:endParaRPr>
          </a:p>
          <a:p>
            <a:pPr algn="just">
              <a:lnSpc>
                <a:spcPct val="90000"/>
              </a:lnSpc>
              <a:spcBef>
                <a:spcPct val="0"/>
              </a:spcBef>
            </a:pPr>
            <a:r>
              <a:rPr lang="es-CL" altLang="es-CL" dirty="0">
                <a:solidFill>
                  <a:schemeClr val="tx1">
                    <a:lumMod val="65000"/>
                    <a:lumOff val="35000"/>
                  </a:schemeClr>
                </a:solidFill>
                <a:latin typeface="Arial" panose="020B0604020202020204" pitchFamily="34" charset="0"/>
              </a:rPr>
              <a:t>En materia de </a:t>
            </a:r>
            <a:r>
              <a:rPr lang="es-CL" altLang="es-CL" b="1" dirty="0">
                <a:solidFill>
                  <a:schemeClr val="tx1">
                    <a:lumMod val="65000"/>
                    <a:lumOff val="35000"/>
                  </a:schemeClr>
                </a:solidFill>
                <a:latin typeface="Arial" panose="020B0604020202020204" pitchFamily="34" charset="0"/>
              </a:rPr>
              <a:t>subvenciones</a:t>
            </a:r>
            <a:r>
              <a:rPr lang="es-CL" altLang="es-CL" dirty="0">
                <a:solidFill>
                  <a:schemeClr val="tx1">
                    <a:lumMod val="65000"/>
                    <a:lumOff val="35000"/>
                  </a:schemeClr>
                </a:solidFill>
                <a:latin typeface="Arial" panose="020B0604020202020204" pitchFamily="34" charset="0"/>
              </a:rPr>
              <a:t>, entrega de fondos antes de la aprobación formal.</a:t>
            </a:r>
          </a:p>
          <a:p>
            <a:pPr algn="just">
              <a:lnSpc>
                <a:spcPct val="90000"/>
              </a:lnSpc>
              <a:spcBef>
                <a:spcPct val="0"/>
              </a:spcBef>
            </a:pPr>
            <a:endParaRPr lang="es-CL" altLang="es-CL" dirty="0">
              <a:solidFill>
                <a:schemeClr val="tx1">
                  <a:lumMod val="65000"/>
                  <a:lumOff val="35000"/>
                </a:schemeClr>
              </a:solidFill>
              <a:latin typeface="Arial" panose="020B0604020202020204" pitchFamily="34" charset="0"/>
            </a:endParaRPr>
          </a:p>
          <a:p>
            <a:pPr>
              <a:lnSpc>
                <a:spcPct val="90000"/>
              </a:lnSpc>
              <a:spcBef>
                <a:spcPct val="0"/>
              </a:spcBef>
            </a:pPr>
            <a:r>
              <a:rPr lang="es-CL" altLang="es-CL" dirty="0">
                <a:solidFill>
                  <a:schemeClr val="tx1">
                    <a:lumMod val="65000"/>
                    <a:lumOff val="35000"/>
                  </a:schemeClr>
                </a:solidFill>
                <a:latin typeface="Arial" panose="020B0604020202020204" pitchFamily="34" charset="0"/>
              </a:rPr>
              <a:t> Ausencia de </a:t>
            </a:r>
            <a:r>
              <a:rPr lang="es-CL" altLang="es-CL" b="1" dirty="0">
                <a:solidFill>
                  <a:schemeClr val="tx1">
                    <a:lumMod val="65000"/>
                    <a:lumOff val="35000"/>
                  </a:schemeClr>
                </a:solidFill>
                <a:latin typeface="Arial" panose="020B0604020202020204" pitchFamily="34" charset="0"/>
              </a:rPr>
              <a:t>rendiciones</a:t>
            </a:r>
            <a:r>
              <a:rPr lang="es-CL" altLang="es-CL" dirty="0">
                <a:solidFill>
                  <a:schemeClr val="tx1">
                    <a:lumMod val="65000"/>
                    <a:lumOff val="35000"/>
                  </a:schemeClr>
                </a:solidFill>
                <a:latin typeface="Arial" panose="020B0604020202020204" pitchFamily="34" charset="0"/>
              </a:rPr>
              <a:t>.</a:t>
            </a:r>
          </a:p>
          <a:p>
            <a:pPr>
              <a:lnSpc>
                <a:spcPct val="90000"/>
              </a:lnSpc>
              <a:spcBef>
                <a:spcPct val="0"/>
              </a:spcBef>
            </a:pPr>
            <a:endParaRPr lang="es-CL" altLang="es-CL" dirty="0">
              <a:solidFill>
                <a:schemeClr val="tx1">
                  <a:lumMod val="65000"/>
                  <a:lumOff val="35000"/>
                </a:schemeClr>
              </a:solidFill>
              <a:latin typeface="Arial" panose="020B0604020202020204" pitchFamily="34" charset="0"/>
            </a:endParaRPr>
          </a:p>
          <a:p>
            <a:pPr>
              <a:lnSpc>
                <a:spcPct val="90000"/>
              </a:lnSpc>
              <a:spcBef>
                <a:spcPct val="0"/>
              </a:spcBef>
            </a:pPr>
            <a:r>
              <a:rPr lang="es-CL" altLang="es-CL" dirty="0">
                <a:solidFill>
                  <a:schemeClr val="tx1">
                    <a:lumMod val="65000"/>
                    <a:lumOff val="35000"/>
                  </a:schemeClr>
                </a:solidFill>
                <a:latin typeface="Arial" panose="020B0604020202020204" pitchFamily="34" charset="0"/>
              </a:rPr>
              <a:t> Otorgamiento de </a:t>
            </a:r>
            <a:r>
              <a:rPr lang="es-CL" altLang="es-CL" b="1" dirty="0">
                <a:solidFill>
                  <a:schemeClr val="tx1">
                    <a:lumMod val="65000"/>
                    <a:lumOff val="35000"/>
                  </a:schemeClr>
                </a:solidFill>
                <a:latin typeface="Arial" panose="020B0604020202020204" pitchFamily="34" charset="0"/>
              </a:rPr>
              <a:t>nuevos fondos </a:t>
            </a:r>
            <a:r>
              <a:rPr lang="es-CL" altLang="es-CL" dirty="0">
                <a:solidFill>
                  <a:schemeClr val="tx1">
                    <a:lumMod val="65000"/>
                    <a:lumOff val="35000"/>
                  </a:schemeClr>
                </a:solidFill>
                <a:latin typeface="Arial" panose="020B0604020202020204" pitchFamily="34" charset="0"/>
              </a:rPr>
              <a:t>sin rendición de los anteriores.</a:t>
            </a:r>
          </a:p>
          <a:p>
            <a:pPr>
              <a:lnSpc>
                <a:spcPct val="90000"/>
              </a:lnSpc>
              <a:spcBef>
                <a:spcPct val="0"/>
              </a:spcBef>
            </a:pPr>
            <a:endParaRPr lang="es-CL" altLang="es-CL" dirty="0">
              <a:solidFill>
                <a:schemeClr val="tx1">
                  <a:lumMod val="65000"/>
                  <a:lumOff val="35000"/>
                </a:schemeClr>
              </a:solidFill>
              <a:latin typeface="Arial" panose="020B0604020202020204" pitchFamily="34" charset="0"/>
            </a:endParaRPr>
          </a:p>
          <a:p>
            <a:pPr>
              <a:lnSpc>
                <a:spcPct val="90000"/>
              </a:lnSpc>
              <a:spcBef>
                <a:spcPct val="0"/>
              </a:spcBef>
            </a:pPr>
            <a:r>
              <a:rPr lang="es-CL" altLang="es-CL" dirty="0">
                <a:solidFill>
                  <a:schemeClr val="tx1">
                    <a:lumMod val="65000"/>
                    <a:lumOff val="35000"/>
                  </a:schemeClr>
                </a:solidFill>
                <a:latin typeface="Arial" panose="020B0604020202020204" pitchFamily="34" charset="0"/>
              </a:rPr>
              <a:t> Rendición de </a:t>
            </a:r>
            <a:r>
              <a:rPr lang="es-CL" altLang="es-CL" b="1" dirty="0">
                <a:solidFill>
                  <a:schemeClr val="tx1">
                    <a:lumMod val="65000"/>
                    <a:lumOff val="35000"/>
                  </a:schemeClr>
                </a:solidFill>
                <a:latin typeface="Arial" panose="020B0604020202020204" pitchFamily="34" charset="0"/>
              </a:rPr>
              <a:t>gastos anteriores al otorgamiento</a:t>
            </a:r>
            <a:r>
              <a:rPr lang="es-CL" altLang="es-CL" dirty="0">
                <a:solidFill>
                  <a:schemeClr val="tx1">
                    <a:lumMod val="65000"/>
                    <a:lumOff val="35000"/>
                  </a:schemeClr>
                </a:solidFill>
                <a:latin typeface="Arial" panose="020B0604020202020204" pitchFamily="34" charset="0"/>
              </a:rPr>
              <a:t>.</a:t>
            </a:r>
          </a:p>
          <a:p>
            <a:endParaRPr lang="es-CL" dirty="0" smtClean="0">
              <a:solidFill>
                <a:schemeClr val="tx1">
                  <a:lumMod val="65000"/>
                  <a:lumOff val="35000"/>
                </a:schemeClr>
              </a:solidFill>
            </a:endParaRPr>
          </a:p>
          <a:p>
            <a:endParaRPr lang="es-CL" dirty="0">
              <a:solidFill>
                <a:schemeClr val="tx1">
                  <a:lumMod val="65000"/>
                  <a:lumOff val="35000"/>
                </a:schemeClr>
              </a:solidFill>
            </a:endParaRPr>
          </a:p>
        </p:txBody>
      </p:sp>
      <p:sp>
        <p:nvSpPr>
          <p:cNvPr id="5" name="Título 2"/>
          <p:cNvSpPr>
            <a:spLocks noGrp="1"/>
          </p:cNvSpPr>
          <p:nvPr>
            <p:ph type="title"/>
          </p:nvPr>
        </p:nvSpPr>
        <p:spPr>
          <a:xfrm>
            <a:off x="831273" y="274638"/>
            <a:ext cx="6231467" cy="614362"/>
          </a:xfrm>
        </p:spPr>
        <p:txBody>
          <a:bodyPr>
            <a:normAutofit fontScale="90000"/>
          </a:bodyPr>
          <a:lstStyle/>
          <a:p>
            <a:pPr algn="ctr"/>
            <a:r>
              <a:rPr lang="es-CL" dirty="0" smtClean="0"/>
              <a:t>MATERIAS MAYORMENTE OBSERVADAS </a:t>
            </a:r>
            <a:br>
              <a:rPr lang="es-CL" dirty="0" smtClean="0"/>
            </a:br>
            <a:endParaRPr lang="es-CL" dirty="0"/>
          </a:p>
        </p:txBody>
      </p:sp>
    </p:spTree>
    <p:extLst>
      <p:ext uri="{BB962C8B-B14F-4D97-AF65-F5344CB8AC3E}">
        <p14:creationId xmlns:p14="http://schemas.microsoft.com/office/powerpoint/2010/main" val="575772058"/>
      </p:ext>
    </p:extLst>
  </p:cSld>
  <p:clrMapOvr>
    <a:masterClrMapping/>
  </p:clrMapOvr>
  <p:transition spd="slow">
    <p:push dir="u"/>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259773" y="1402773"/>
            <a:ext cx="8666017" cy="4884414"/>
          </a:xfrm>
          <a:prstGeom prst="rect">
            <a:avLst/>
          </a:prstGeom>
          <a:noFill/>
        </p:spPr>
        <p:txBody>
          <a:bodyPr wrap="square" rtlCol="0">
            <a:spAutoFit/>
          </a:bodyPr>
          <a:lstStyle/>
          <a:p>
            <a:pPr algn="ctr">
              <a:lnSpc>
                <a:spcPct val="90000"/>
              </a:lnSpc>
              <a:spcBef>
                <a:spcPct val="0"/>
              </a:spcBef>
            </a:pPr>
            <a:r>
              <a:rPr lang="es-CL" altLang="es-CL" b="1" dirty="0">
                <a:solidFill>
                  <a:schemeClr val="tx1">
                    <a:lumMod val="65000"/>
                    <a:lumOff val="35000"/>
                  </a:schemeClr>
                </a:solidFill>
                <a:latin typeface="Arial" panose="020B0604020202020204" pitchFamily="34" charset="0"/>
              </a:rPr>
              <a:t>FINANZAS</a:t>
            </a:r>
          </a:p>
          <a:p>
            <a:pPr algn="just">
              <a:lnSpc>
                <a:spcPct val="90000"/>
              </a:lnSpc>
              <a:spcBef>
                <a:spcPct val="0"/>
              </a:spcBef>
            </a:pPr>
            <a:endParaRPr lang="es-CL" altLang="es-CL" b="1" dirty="0">
              <a:solidFill>
                <a:schemeClr val="tx1">
                  <a:lumMod val="65000"/>
                  <a:lumOff val="35000"/>
                </a:schemeClr>
              </a:solidFill>
              <a:latin typeface="Arial" panose="020B0604020202020204" pitchFamily="34" charset="0"/>
            </a:endParaRPr>
          </a:p>
          <a:p>
            <a:pPr algn="just">
              <a:lnSpc>
                <a:spcPct val="90000"/>
              </a:lnSpc>
              <a:spcBef>
                <a:spcPct val="0"/>
              </a:spcBef>
            </a:pPr>
            <a:endParaRPr lang="es-CL" altLang="es-CL" dirty="0">
              <a:solidFill>
                <a:schemeClr val="tx1">
                  <a:lumMod val="65000"/>
                  <a:lumOff val="35000"/>
                </a:schemeClr>
              </a:solidFill>
              <a:latin typeface="Arial" panose="020B0604020202020204" pitchFamily="34" charset="0"/>
            </a:endParaRPr>
          </a:p>
          <a:p>
            <a:pPr algn="just">
              <a:lnSpc>
                <a:spcPct val="90000"/>
              </a:lnSpc>
              <a:spcBef>
                <a:spcPct val="0"/>
              </a:spcBef>
            </a:pPr>
            <a:endParaRPr lang="es-CL" altLang="es-CL" b="1" dirty="0">
              <a:solidFill>
                <a:schemeClr val="tx1">
                  <a:lumMod val="65000"/>
                  <a:lumOff val="35000"/>
                </a:schemeClr>
              </a:solidFill>
              <a:latin typeface="Arial" panose="020B0604020202020204" pitchFamily="34" charset="0"/>
            </a:endParaRPr>
          </a:p>
          <a:p>
            <a:pPr algn="just">
              <a:lnSpc>
                <a:spcPct val="90000"/>
              </a:lnSpc>
              <a:spcBef>
                <a:spcPct val="0"/>
              </a:spcBef>
            </a:pPr>
            <a:r>
              <a:rPr lang="es-CL" altLang="es-CL" b="1" dirty="0" smtClean="0">
                <a:solidFill>
                  <a:schemeClr val="tx1">
                    <a:lumMod val="65000"/>
                    <a:lumOff val="35000"/>
                  </a:schemeClr>
                </a:solidFill>
                <a:latin typeface="Arial" panose="020B0604020202020204" pitchFamily="34" charset="0"/>
              </a:rPr>
              <a:t>Déficit </a:t>
            </a:r>
            <a:r>
              <a:rPr lang="es-CL" altLang="es-CL" b="1" dirty="0">
                <a:solidFill>
                  <a:schemeClr val="tx1">
                    <a:lumMod val="65000"/>
                    <a:lumOff val="35000"/>
                  </a:schemeClr>
                </a:solidFill>
                <a:latin typeface="Arial" panose="020B0604020202020204" pitchFamily="34" charset="0"/>
              </a:rPr>
              <a:t>presupuestario</a:t>
            </a:r>
            <a:r>
              <a:rPr lang="es-CL" altLang="es-CL" dirty="0">
                <a:solidFill>
                  <a:schemeClr val="tx1">
                    <a:lumMod val="65000"/>
                    <a:lumOff val="35000"/>
                  </a:schemeClr>
                </a:solidFill>
                <a:latin typeface="Arial" panose="020B0604020202020204" pitchFamily="34" charset="0"/>
              </a:rPr>
              <a:t>, incluir en ingresos </a:t>
            </a:r>
            <a:r>
              <a:rPr lang="es-CL" altLang="es-CL" b="1" dirty="0">
                <a:solidFill>
                  <a:schemeClr val="tx1">
                    <a:lumMod val="65000"/>
                    <a:lumOff val="35000"/>
                  </a:schemeClr>
                </a:solidFill>
                <a:latin typeface="Arial" panose="020B0604020202020204" pitchFamily="34" charset="0"/>
              </a:rPr>
              <a:t>cuentas por cobrar </a:t>
            </a:r>
            <a:r>
              <a:rPr lang="es-CL" altLang="es-CL" dirty="0">
                <a:solidFill>
                  <a:schemeClr val="tx1">
                    <a:lumMod val="65000"/>
                    <a:lumOff val="35000"/>
                  </a:schemeClr>
                </a:solidFill>
                <a:latin typeface="Arial" panose="020B0604020202020204" pitchFamily="34" charset="0"/>
              </a:rPr>
              <a:t>de dudosa recuperación y </a:t>
            </a:r>
            <a:r>
              <a:rPr lang="es-CL" altLang="es-CL" b="1" dirty="0">
                <a:solidFill>
                  <a:schemeClr val="tx1">
                    <a:lumMod val="65000"/>
                    <a:lumOff val="35000"/>
                  </a:schemeClr>
                </a:solidFill>
                <a:latin typeface="Arial" panose="020B0604020202020204" pitchFamily="34" charset="0"/>
              </a:rPr>
              <a:t>falta de castigo de créditos incobrables</a:t>
            </a:r>
            <a:r>
              <a:rPr lang="es-CL" altLang="es-CL" dirty="0">
                <a:solidFill>
                  <a:schemeClr val="tx1">
                    <a:lumMod val="65000"/>
                    <a:lumOff val="35000"/>
                  </a:schemeClr>
                </a:solidFill>
                <a:latin typeface="Arial" panose="020B0604020202020204" pitchFamily="34" charset="0"/>
              </a:rPr>
              <a:t>.</a:t>
            </a:r>
          </a:p>
          <a:p>
            <a:pPr algn="just">
              <a:lnSpc>
                <a:spcPct val="90000"/>
              </a:lnSpc>
              <a:spcBef>
                <a:spcPct val="0"/>
              </a:spcBef>
            </a:pPr>
            <a:r>
              <a:rPr lang="es-CL" altLang="es-CL" dirty="0">
                <a:solidFill>
                  <a:schemeClr val="tx1">
                    <a:lumMod val="65000"/>
                    <a:lumOff val="35000"/>
                  </a:schemeClr>
                </a:solidFill>
                <a:latin typeface="Arial" panose="020B0604020202020204" pitchFamily="34" charset="0"/>
              </a:rPr>
              <a:t> Atraso en las </a:t>
            </a:r>
            <a:r>
              <a:rPr lang="es-CL" altLang="es-CL" b="1" dirty="0">
                <a:solidFill>
                  <a:schemeClr val="tx1">
                    <a:lumMod val="65000"/>
                    <a:lumOff val="35000"/>
                  </a:schemeClr>
                </a:solidFill>
                <a:latin typeface="Arial" panose="020B0604020202020204" pitchFamily="34" charset="0"/>
              </a:rPr>
              <a:t>conciliaciones bancarias</a:t>
            </a:r>
            <a:r>
              <a:rPr lang="es-CL" altLang="es-CL" dirty="0">
                <a:solidFill>
                  <a:schemeClr val="tx1">
                    <a:lumMod val="65000"/>
                    <a:lumOff val="35000"/>
                  </a:schemeClr>
                </a:solidFill>
                <a:latin typeface="Arial" panose="020B0604020202020204" pitchFamily="34" charset="0"/>
              </a:rPr>
              <a:t>.</a:t>
            </a:r>
          </a:p>
          <a:p>
            <a:pPr algn="just">
              <a:lnSpc>
                <a:spcPct val="90000"/>
              </a:lnSpc>
              <a:spcBef>
                <a:spcPct val="0"/>
              </a:spcBef>
            </a:pPr>
            <a:endParaRPr lang="es-CL" altLang="es-CL" dirty="0">
              <a:solidFill>
                <a:schemeClr val="tx1">
                  <a:lumMod val="65000"/>
                  <a:lumOff val="35000"/>
                </a:schemeClr>
              </a:solidFill>
              <a:latin typeface="Arial" panose="020B0604020202020204" pitchFamily="34" charset="0"/>
            </a:endParaRPr>
          </a:p>
          <a:p>
            <a:pPr algn="just">
              <a:lnSpc>
                <a:spcPct val="90000"/>
              </a:lnSpc>
              <a:spcBef>
                <a:spcPct val="0"/>
              </a:spcBef>
            </a:pPr>
            <a:r>
              <a:rPr lang="es-CL" altLang="es-CL" dirty="0">
                <a:solidFill>
                  <a:schemeClr val="tx1">
                    <a:lumMod val="65000"/>
                    <a:lumOff val="35000"/>
                  </a:schemeClr>
                </a:solidFill>
                <a:latin typeface="Arial" panose="020B0604020202020204" pitchFamily="34" charset="0"/>
              </a:rPr>
              <a:t>Deficiencias en los </a:t>
            </a:r>
            <a:r>
              <a:rPr lang="es-CL" altLang="es-CL" b="1" dirty="0">
                <a:solidFill>
                  <a:schemeClr val="tx1">
                    <a:lumMod val="65000"/>
                    <a:lumOff val="35000"/>
                  </a:schemeClr>
                </a:solidFill>
                <a:latin typeface="Arial" panose="020B0604020202020204" pitchFamily="34" charset="0"/>
              </a:rPr>
              <a:t>registros contables</a:t>
            </a:r>
            <a:r>
              <a:rPr lang="es-CL" altLang="es-CL" dirty="0">
                <a:solidFill>
                  <a:schemeClr val="tx1">
                    <a:lumMod val="65000"/>
                    <a:lumOff val="35000"/>
                  </a:schemeClr>
                </a:solidFill>
                <a:latin typeface="Arial" panose="020B0604020202020204" pitchFamily="34" charset="0"/>
              </a:rPr>
              <a:t>.</a:t>
            </a:r>
          </a:p>
          <a:p>
            <a:pPr algn="just">
              <a:lnSpc>
                <a:spcPct val="90000"/>
              </a:lnSpc>
              <a:spcBef>
                <a:spcPct val="0"/>
              </a:spcBef>
            </a:pPr>
            <a:endParaRPr lang="es-CL" altLang="es-CL" dirty="0">
              <a:solidFill>
                <a:schemeClr val="tx1">
                  <a:lumMod val="65000"/>
                  <a:lumOff val="35000"/>
                </a:schemeClr>
              </a:solidFill>
              <a:latin typeface="Arial" panose="020B0604020202020204" pitchFamily="34" charset="0"/>
            </a:endParaRPr>
          </a:p>
          <a:p>
            <a:pPr algn="just">
              <a:lnSpc>
                <a:spcPct val="90000"/>
              </a:lnSpc>
              <a:spcBef>
                <a:spcPct val="0"/>
              </a:spcBef>
            </a:pPr>
            <a:r>
              <a:rPr lang="es-CL" altLang="es-CL" dirty="0">
                <a:solidFill>
                  <a:schemeClr val="tx1">
                    <a:lumMod val="65000"/>
                    <a:lumOff val="35000"/>
                  </a:schemeClr>
                </a:solidFill>
                <a:latin typeface="Arial" panose="020B0604020202020204" pitchFamily="34" charset="0"/>
              </a:rPr>
              <a:t> Ingresos y gastos </a:t>
            </a:r>
            <a:r>
              <a:rPr lang="es-CL" altLang="es-CL" b="1" dirty="0">
                <a:solidFill>
                  <a:schemeClr val="tx1">
                    <a:lumMod val="65000"/>
                    <a:lumOff val="35000"/>
                  </a:schemeClr>
                </a:solidFill>
                <a:latin typeface="Arial" panose="020B0604020202020204" pitchFamily="34" charset="0"/>
              </a:rPr>
              <a:t>mal imputados</a:t>
            </a:r>
            <a:r>
              <a:rPr lang="es-CL" altLang="es-CL" dirty="0">
                <a:solidFill>
                  <a:schemeClr val="tx1">
                    <a:lumMod val="65000"/>
                    <a:lumOff val="35000"/>
                  </a:schemeClr>
                </a:solidFill>
                <a:latin typeface="Arial" panose="020B0604020202020204" pitchFamily="34" charset="0"/>
              </a:rPr>
              <a:t>.</a:t>
            </a:r>
          </a:p>
          <a:p>
            <a:pPr algn="just">
              <a:lnSpc>
                <a:spcPct val="90000"/>
              </a:lnSpc>
              <a:spcBef>
                <a:spcPct val="0"/>
              </a:spcBef>
            </a:pPr>
            <a:endParaRPr lang="es-CL" altLang="es-CL" dirty="0">
              <a:solidFill>
                <a:schemeClr val="tx1">
                  <a:lumMod val="65000"/>
                  <a:lumOff val="35000"/>
                </a:schemeClr>
              </a:solidFill>
              <a:latin typeface="Arial" panose="020B0604020202020204" pitchFamily="34" charset="0"/>
            </a:endParaRPr>
          </a:p>
          <a:p>
            <a:pPr algn="just">
              <a:lnSpc>
                <a:spcPct val="90000"/>
              </a:lnSpc>
              <a:spcBef>
                <a:spcPct val="0"/>
              </a:spcBef>
            </a:pPr>
            <a:r>
              <a:rPr lang="es-CL" altLang="es-CL" dirty="0">
                <a:solidFill>
                  <a:schemeClr val="tx1">
                    <a:lumMod val="65000"/>
                    <a:lumOff val="35000"/>
                  </a:schemeClr>
                </a:solidFill>
                <a:latin typeface="Arial" panose="020B0604020202020204" pitchFamily="34" charset="0"/>
              </a:rPr>
              <a:t> Ingresos y gastos </a:t>
            </a:r>
            <a:r>
              <a:rPr lang="es-CL" altLang="es-CL" b="1" dirty="0">
                <a:solidFill>
                  <a:schemeClr val="tx1">
                    <a:lumMod val="65000"/>
                    <a:lumOff val="35000"/>
                  </a:schemeClr>
                </a:solidFill>
                <a:latin typeface="Arial" panose="020B0604020202020204" pitchFamily="34" charset="0"/>
              </a:rPr>
              <a:t>sin documentación de respaldo</a:t>
            </a:r>
            <a:r>
              <a:rPr lang="es-CL" altLang="es-CL" dirty="0">
                <a:solidFill>
                  <a:schemeClr val="tx1">
                    <a:lumMod val="65000"/>
                    <a:lumOff val="35000"/>
                  </a:schemeClr>
                </a:solidFill>
                <a:latin typeface="Arial" panose="020B0604020202020204" pitchFamily="34" charset="0"/>
              </a:rPr>
              <a:t>.</a:t>
            </a:r>
          </a:p>
          <a:p>
            <a:pPr algn="just">
              <a:lnSpc>
                <a:spcPct val="90000"/>
              </a:lnSpc>
              <a:spcBef>
                <a:spcPct val="0"/>
              </a:spcBef>
            </a:pPr>
            <a:endParaRPr lang="es-CL" altLang="es-CL" dirty="0">
              <a:solidFill>
                <a:schemeClr val="tx1">
                  <a:lumMod val="65000"/>
                  <a:lumOff val="35000"/>
                </a:schemeClr>
              </a:solidFill>
              <a:latin typeface="Arial" panose="020B0604020202020204" pitchFamily="34" charset="0"/>
            </a:endParaRPr>
          </a:p>
          <a:p>
            <a:pPr algn="just">
              <a:lnSpc>
                <a:spcPct val="90000"/>
              </a:lnSpc>
              <a:spcBef>
                <a:spcPct val="0"/>
              </a:spcBef>
            </a:pPr>
            <a:r>
              <a:rPr lang="es-CL" altLang="es-CL" dirty="0">
                <a:solidFill>
                  <a:schemeClr val="tx1">
                    <a:lumMod val="65000"/>
                    <a:lumOff val="35000"/>
                  </a:schemeClr>
                </a:solidFill>
                <a:latin typeface="Arial" panose="020B0604020202020204" pitchFamily="34" charset="0"/>
              </a:rPr>
              <a:t>Falta y/o atraso en </a:t>
            </a:r>
            <a:r>
              <a:rPr lang="es-CL" altLang="es-CL" b="1" dirty="0">
                <a:solidFill>
                  <a:schemeClr val="tx1">
                    <a:lumMod val="65000"/>
                    <a:lumOff val="35000"/>
                  </a:schemeClr>
                </a:solidFill>
                <a:latin typeface="Arial" panose="020B0604020202020204" pitchFamily="34" charset="0"/>
              </a:rPr>
              <a:t>rendición de fondos fijos</a:t>
            </a:r>
            <a:r>
              <a:rPr lang="es-CL" altLang="es-CL" dirty="0">
                <a:solidFill>
                  <a:schemeClr val="tx1">
                    <a:lumMod val="65000"/>
                    <a:lumOff val="35000"/>
                  </a:schemeClr>
                </a:solidFill>
                <a:latin typeface="Arial" panose="020B0604020202020204" pitchFamily="34" charset="0"/>
              </a:rPr>
              <a:t>.</a:t>
            </a:r>
          </a:p>
          <a:p>
            <a:pPr algn="just">
              <a:lnSpc>
                <a:spcPct val="90000"/>
              </a:lnSpc>
              <a:spcBef>
                <a:spcPct val="0"/>
              </a:spcBef>
            </a:pPr>
            <a:endParaRPr lang="es-CL" altLang="es-CL" dirty="0">
              <a:solidFill>
                <a:schemeClr val="tx1">
                  <a:lumMod val="65000"/>
                  <a:lumOff val="35000"/>
                </a:schemeClr>
              </a:solidFill>
              <a:latin typeface="Arial" panose="020B0604020202020204" pitchFamily="34" charset="0"/>
            </a:endParaRPr>
          </a:p>
          <a:p>
            <a:pPr algn="just">
              <a:lnSpc>
                <a:spcPct val="90000"/>
              </a:lnSpc>
              <a:spcBef>
                <a:spcPct val="0"/>
              </a:spcBef>
            </a:pPr>
            <a:r>
              <a:rPr lang="es-CL" altLang="es-CL" dirty="0">
                <a:solidFill>
                  <a:schemeClr val="tx1">
                    <a:lumMod val="65000"/>
                    <a:lumOff val="35000"/>
                  </a:schemeClr>
                </a:solidFill>
                <a:latin typeface="Arial" panose="020B0604020202020204" pitchFamily="34" charset="0"/>
              </a:rPr>
              <a:t>Funcionarios con manejo de fondos o bienes sin </a:t>
            </a:r>
            <a:r>
              <a:rPr lang="es-CL" altLang="es-CL" b="1" dirty="0">
                <a:solidFill>
                  <a:schemeClr val="tx1">
                    <a:lumMod val="65000"/>
                    <a:lumOff val="35000"/>
                  </a:schemeClr>
                </a:solidFill>
                <a:latin typeface="Arial" panose="020B0604020202020204" pitchFamily="34" charset="0"/>
              </a:rPr>
              <a:t>fianza</a:t>
            </a:r>
            <a:r>
              <a:rPr lang="es-CL" altLang="es-CL" dirty="0">
                <a:solidFill>
                  <a:schemeClr val="tx1">
                    <a:lumMod val="65000"/>
                    <a:lumOff val="35000"/>
                  </a:schemeClr>
                </a:solidFill>
                <a:latin typeface="Arial" panose="020B0604020202020204" pitchFamily="34" charset="0"/>
              </a:rPr>
              <a:t>.</a:t>
            </a:r>
          </a:p>
          <a:p>
            <a:endParaRPr lang="es-CL" dirty="0" smtClean="0"/>
          </a:p>
          <a:p>
            <a:endParaRPr lang="es-CL" dirty="0"/>
          </a:p>
        </p:txBody>
      </p:sp>
      <p:sp>
        <p:nvSpPr>
          <p:cNvPr id="5" name="Título 2"/>
          <p:cNvSpPr>
            <a:spLocks noGrp="1"/>
          </p:cNvSpPr>
          <p:nvPr>
            <p:ph type="title"/>
          </p:nvPr>
        </p:nvSpPr>
        <p:spPr>
          <a:xfrm>
            <a:off x="831273" y="274638"/>
            <a:ext cx="6231467" cy="614362"/>
          </a:xfrm>
        </p:spPr>
        <p:txBody>
          <a:bodyPr>
            <a:normAutofit fontScale="90000"/>
          </a:bodyPr>
          <a:lstStyle/>
          <a:p>
            <a:pPr algn="ctr"/>
            <a:r>
              <a:rPr lang="es-CL" dirty="0" smtClean="0"/>
              <a:t>MATERIAS MAYORMENTE OBSERVADAS </a:t>
            </a:r>
            <a:br>
              <a:rPr lang="es-CL" dirty="0" smtClean="0"/>
            </a:br>
            <a:endParaRPr lang="es-CL" dirty="0"/>
          </a:p>
        </p:txBody>
      </p:sp>
    </p:spTree>
    <p:extLst>
      <p:ext uri="{BB962C8B-B14F-4D97-AF65-F5344CB8AC3E}">
        <p14:creationId xmlns:p14="http://schemas.microsoft.com/office/powerpoint/2010/main" val="2007849913"/>
      </p:ext>
    </p:extLst>
  </p:cSld>
  <p:clrMapOvr>
    <a:masterClrMapping/>
  </p:clrMapOvr>
  <p:transition spd="slow">
    <p:push dir="u"/>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374073" y="1330036"/>
            <a:ext cx="8686799" cy="4690515"/>
          </a:xfrm>
          <a:prstGeom prst="rect">
            <a:avLst/>
          </a:prstGeom>
          <a:noFill/>
        </p:spPr>
        <p:txBody>
          <a:bodyPr wrap="square" rtlCol="0">
            <a:spAutoFit/>
          </a:bodyPr>
          <a:lstStyle/>
          <a:p>
            <a:pPr algn="ctr">
              <a:lnSpc>
                <a:spcPct val="90000"/>
              </a:lnSpc>
              <a:spcBef>
                <a:spcPct val="0"/>
              </a:spcBef>
            </a:pPr>
            <a:r>
              <a:rPr lang="es-CL" altLang="es-CL" b="1" dirty="0">
                <a:solidFill>
                  <a:schemeClr val="tx1">
                    <a:lumMod val="65000"/>
                    <a:lumOff val="35000"/>
                  </a:schemeClr>
                </a:solidFill>
                <a:latin typeface="Arial" panose="020B0604020202020204" pitchFamily="34" charset="0"/>
              </a:rPr>
              <a:t>RECURSOS HUMANOS</a:t>
            </a:r>
          </a:p>
          <a:p>
            <a:pPr algn="just">
              <a:lnSpc>
                <a:spcPct val="90000"/>
              </a:lnSpc>
              <a:spcBef>
                <a:spcPct val="0"/>
              </a:spcBef>
            </a:pPr>
            <a:endParaRPr lang="es-CL" altLang="es-CL" b="1" dirty="0">
              <a:solidFill>
                <a:schemeClr val="tx1">
                  <a:lumMod val="65000"/>
                  <a:lumOff val="35000"/>
                </a:schemeClr>
              </a:solidFill>
              <a:latin typeface="Arial" panose="020B0604020202020204" pitchFamily="34" charset="0"/>
            </a:endParaRPr>
          </a:p>
          <a:p>
            <a:pPr algn="just">
              <a:lnSpc>
                <a:spcPct val="80000"/>
              </a:lnSpc>
              <a:spcBef>
                <a:spcPct val="0"/>
              </a:spcBef>
            </a:pPr>
            <a:r>
              <a:rPr lang="es-CL" altLang="es-CL" dirty="0">
                <a:solidFill>
                  <a:schemeClr val="tx1">
                    <a:lumMod val="65000"/>
                    <a:lumOff val="35000"/>
                  </a:schemeClr>
                </a:solidFill>
                <a:latin typeface="Arial" panose="020B0604020202020204" pitchFamily="34" charset="0"/>
              </a:rPr>
              <a:t> </a:t>
            </a:r>
            <a:endParaRPr lang="es-CL" altLang="es-CL" dirty="0" smtClean="0">
              <a:solidFill>
                <a:schemeClr val="tx1">
                  <a:lumMod val="65000"/>
                  <a:lumOff val="35000"/>
                </a:schemeClr>
              </a:solidFill>
              <a:latin typeface="Arial" panose="020B0604020202020204" pitchFamily="34" charset="0"/>
            </a:endParaRPr>
          </a:p>
          <a:p>
            <a:pPr algn="just">
              <a:lnSpc>
                <a:spcPct val="80000"/>
              </a:lnSpc>
              <a:spcBef>
                <a:spcPct val="0"/>
              </a:spcBef>
            </a:pPr>
            <a:endParaRPr lang="es-CL" altLang="es-CL" b="1" dirty="0">
              <a:solidFill>
                <a:schemeClr val="tx1">
                  <a:lumMod val="65000"/>
                  <a:lumOff val="35000"/>
                </a:schemeClr>
              </a:solidFill>
              <a:latin typeface="Arial" panose="020B0604020202020204" pitchFamily="34" charset="0"/>
            </a:endParaRPr>
          </a:p>
          <a:p>
            <a:pPr algn="just">
              <a:lnSpc>
                <a:spcPct val="80000"/>
              </a:lnSpc>
              <a:spcBef>
                <a:spcPct val="0"/>
              </a:spcBef>
            </a:pPr>
            <a:endParaRPr lang="es-CL" altLang="es-CL" b="1" dirty="0" smtClean="0">
              <a:solidFill>
                <a:schemeClr val="tx1">
                  <a:lumMod val="65000"/>
                  <a:lumOff val="35000"/>
                </a:schemeClr>
              </a:solidFill>
              <a:latin typeface="Arial" panose="020B0604020202020204" pitchFamily="34" charset="0"/>
            </a:endParaRPr>
          </a:p>
          <a:p>
            <a:pPr algn="just">
              <a:lnSpc>
                <a:spcPct val="80000"/>
              </a:lnSpc>
              <a:spcBef>
                <a:spcPct val="0"/>
              </a:spcBef>
            </a:pPr>
            <a:r>
              <a:rPr lang="es-CL" altLang="es-CL" b="1" dirty="0" smtClean="0">
                <a:solidFill>
                  <a:schemeClr val="tx1">
                    <a:lumMod val="65000"/>
                    <a:lumOff val="35000"/>
                  </a:schemeClr>
                </a:solidFill>
                <a:latin typeface="Arial" panose="020B0604020202020204" pitchFamily="34" charset="0"/>
              </a:rPr>
              <a:t>Horas </a:t>
            </a:r>
            <a:r>
              <a:rPr lang="es-CL" altLang="es-CL" b="1" dirty="0">
                <a:solidFill>
                  <a:schemeClr val="tx1">
                    <a:lumMod val="65000"/>
                    <a:lumOff val="35000"/>
                  </a:schemeClr>
                </a:solidFill>
                <a:latin typeface="Arial" panose="020B0604020202020204" pitchFamily="34" charset="0"/>
              </a:rPr>
              <a:t>extraordinarias</a:t>
            </a:r>
            <a:r>
              <a:rPr lang="es-CL" altLang="es-CL" dirty="0">
                <a:solidFill>
                  <a:schemeClr val="tx1">
                    <a:lumMod val="65000"/>
                    <a:lumOff val="35000"/>
                  </a:schemeClr>
                </a:solidFill>
                <a:latin typeface="Arial" panose="020B0604020202020204" pitchFamily="34" charset="0"/>
              </a:rPr>
              <a:t> no autorizadas o no acreditadas.</a:t>
            </a:r>
          </a:p>
          <a:p>
            <a:pPr algn="just">
              <a:lnSpc>
                <a:spcPct val="80000"/>
              </a:lnSpc>
              <a:spcBef>
                <a:spcPct val="0"/>
              </a:spcBef>
            </a:pPr>
            <a:r>
              <a:rPr lang="es-CL" altLang="es-CL" dirty="0">
                <a:solidFill>
                  <a:schemeClr val="tx1">
                    <a:lumMod val="65000"/>
                    <a:lumOff val="35000"/>
                  </a:schemeClr>
                </a:solidFill>
                <a:latin typeface="Arial" panose="020B0604020202020204" pitchFamily="34" charset="0"/>
              </a:rPr>
              <a:t> </a:t>
            </a:r>
          </a:p>
          <a:p>
            <a:pPr algn="just">
              <a:lnSpc>
                <a:spcPct val="80000"/>
              </a:lnSpc>
              <a:spcBef>
                <a:spcPct val="0"/>
              </a:spcBef>
            </a:pPr>
            <a:r>
              <a:rPr lang="es-CL" altLang="es-CL" dirty="0">
                <a:solidFill>
                  <a:schemeClr val="tx1">
                    <a:lumMod val="65000"/>
                    <a:lumOff val="35000"/>
                  </a:schemeClr>
                </a:solidFill>
                <a:latin typeface="Arial" panose="020B0604020202020204" pitchFamily="34" charset="0"/>
              </a:rPr>
              <a:t>Errores en pago de </a:t>
            </a:r>
            <a:r>
              <a:rPr lang="es-CL" altLang="es-CL" b="1" dirty="0">
                <a:solidFill>
                  <a:schemeClr val="tx1">
                    <a:lumMod val="65000"/>
                    <a:lumOff val="35000"/>
                  </a:schemeClr>
                </a:solidFill>
                <a:latin typeface="Arial" panose="020B0604020202020204" pitchFamily="34" charset="0"/>
              </a:rPr>
              <a:t>viáticos</a:t>
            </a:r>
            <a:r>
              <a:rPr lang="es-CL" altLang="es-CL" dirty="0">
                <a:solidFill>
                  <a:schemeClr val="tx1">
                    <a:lumMod val="65000"/>
                    <a:lumOff val="35000"/>
                  </a:schemeClr>
                </a:solidFill>
                <a:latin typeface="Arial" panose="020B0604020202020204" pitchFamily="34" charset="0"/>
              </a:rPr>
              <a:t>.</a:t>
            </a:r>
          </a:p>
          <a:p>
            <a:pPr algn="just">
              <a:lnSpc>
                <a:spcPct val="80000"/>
              </a:lnSpc>
              <a:spcBef>
                <a:spcPct val="0"/>
              </a:spcBef>
            </a:pPr>
            <a:endParaRPr lang="es-CL" altLang="es-CL" dirty="0">
              <a:solidFill>
                <a:schemeClr val="tx1">
                  <a:lumMod val="65000"/>
                  <a:lumOff val="35000"/>
                </a:schemeClr>
              </a:solidFill>
              <a:latin typeface="Arial" panose="020B0604020202020204" pitchFamily="34" charset="0"/>
            </a:endParaRPr>
          </a:p>
          <a:p>
            <a:pPr algn="just">
              <a:lnSpc>
                <a:spcPct val="80000"/>
              </a:lnSpc>
              <a:spcBef>
                <a:spcPct val="0"/>
              </a:spcBef>
            </a:pPr>
            <a:r>
              <a:rPr lang="es-CL" altLang="es-CL" dirty="0">
                <a:solidFill>
                  <a:schemeClr val="tx1">
                    <a:lumMod val="65000"/>
                    <a:lumOff val="35000"/>
                  </a:schemeClr>
                </a:solidFill>
                <a:latin typeface="Arial" panose="020B0604020202020204" pitchFamily="34" charset="0"/>
              </a:rPr>
              <a:t> Errores en </a:t>
            </a:r>
            <a:r>
              <a:rPr lang="es-CL" altLang="es-CL" b="1" dirty="0">
                <a:solidFill>
                  <a:schemeClr val="tx1">
                    <a:lumMod val="65000"/>
                    <a:lumOff val="35000"/>
                  </a:schemeClr>
                </a:solidFill>
                <a:latin typeface="Arial" panose="020B0604020202020204" pitchFamily="34" charset="0"/>
              </a:rPr>
              <a:t>cálculo de remuneraciones </a:t>
            </a:r>
            <a:r>
              <a:rPr lang="es-CL" altLang="es-CL" dirty="0">
                <a:solidFill>
                  <a:schemeClr val="tx1">
                    <a:lumMod val="65000"/>
                    <a:lumOff val="35000"/>
                  </a:schemeClr>
                </a:solidFill>
                <a:latin typeface="Arial" panose="020B0604020202020204" pitchFamily="34" charset="0"/>
              </a:rPr>
              <a:t>personal municipal (ley 18.883, docente y paradocente, salud primaria, etc.)</a:t>
            </a:r>
          </a:p>
          <a:p>
            <a:pPr algn="just">
              <a:lnSpc>
                <a:spcPct val="80000"/>
              </a:lnSpc>
              <a:spcBef>
                <a:spcPct val="0"/>
              </a:spcBef>
            </a:pPr>
            <a:r>
              <a:rPr lang="es-CL" altLang="es-CL" dirty="0">
                <a:solidFill>
                  <a:schemeClr val="tx1">
                    <a:lumMod val="65000"/>
                    <a:lumOff val="35000"/>
                  </a:schemeClr>
                </a:solidFill>
                <a:latin typeface="Arial" panose="020B0604020202020204" pitchFamily="34" charset="0"/>
              </a:rPr>
              <a:t> </a:t>
            </a:r>
          </a:p>
          <a:p>
            <a:pPr algn="just">
              <a:lnSpc>
                <a:spcPct val="80000"/>
              </a:lnSpc>
              <a:spcBef>
                <a:spcPct val="0"/>
              </a:spcBef>
            </a:pPr>
            <a:r>
              <a:rPr lang="es-CL" altLang="es-CL" dirty="0">
                <a:solidFill>
                  <a:schemeClr val="tx1">
                    <a:lumMod val="65000"/>
                    <a:lumOff val="35000"/>
                  </a:schemeClr>
                </a:solidFill>
                <a:latin typeface="Arial" panose="020B0604020202020204" pitchFamily="34" charset="0"/>
              </a:rPr>
              <a:t>Deficiencias en </a:t>
            </a:r>
            <a:r>
              <a:rPr lang="es-CL" altLang="es-CL" b="1" dirty="0">
                <a:solidFill>
                  <a:schemeClr val="tx1">
                    <a:lumMod val="65000"/>
                    <a:lumOff val="35000"/>
                  </a:schemeClr>
                </a:solidFill>
                <a:latin typeface="Arial" panose="020B0604020202020204" pitchFamily="34" charset="0"/>
              </a:rPr>
              <a:t>control horario</a:t>
            </a:r>
            <a:r>
              <a:rPr lang="es-CL" altLang="es-CL" dirty="0">
                <a:solidFill>
                  <a:schemeClr val="tx1">
                    <a:lumMod val="65000"/>
                    <a:lumOff val="35000"/>
                  </a:schemeClr>
                </a:solidFill>
                <a:latin typeface="Arial" panose="020B0604020202020204" pitchFamily="34" charset="0"/>
              </a:rPr>
              <a:t>.</a:t>
            </a:r>
          </a:p>
          <a:p>
            <a:pPr algn="just">
              <a:lnSpc>
                <a:spcPct val="80000"/>
              </a:lnSpc>
              <a:spcBef>
                <a:spcPct val="0"/>
              </a:spcBef>
            </a:pPr>
            <a:endParaRPr lang="es-CL" altLang="es-CL" dirty="0">
              <a:solidFill>
                <a:schemeClr val="tx1">
                  <a:lumMod val="65000"/>
                  <a:lumOff val="35000"/>
                </a:schemeClr>
              </a:solidFill>
              <a:latin typeface="Arial" panose="020B0604020202020204" pitchFamily="34" charset="0"/>
            </a:endParaRPr>
          </a:p>
          <a:p>
            <a:pPr algn="just">
              <a:lnSpc>
                <a:spcPct val="80000"/>
              </a:lnSpc>
              <a:spcBef>
                <a:spcPct val="0"/>
              </a:spcBef>
            </a:pPr>
            <a:r>
              <a:rPr lang="es-CL" altLang="es-CL" dirty="0">
                <a:solidFill>
                  <a:schemeClr val="tx1">
                    <a:lumMod val="65000"/>
                    <a:lumOff val="35000"/>
                  </a:schemeClr>
                </a:solidFill>
                <a:latin typeface="Arial" panose="020B0604020202020204" pitchFamily="34" charset="0"/>
              </a:rPr>
              <a:t> </a:t>
            </a:r>
            <a:r>
              <a:rPr lang="es-CL" altLang="es-CL" b="1" dirty="0">
                <a:solidFill>
                  <a:schemeClr val="tx1">
                    <a:lumMod val="65000"/>
                    <a:lumOff val="35000"/>
                  </a:schemeClr>
                </a:solidFill>
                <a:latin typeface="Arial" panose="020B0604020202020204" pitchFamily="34" charset="0"/>
              </a:rPr>
              <a:t>Honorarios: </a:t>
            </a:r>
            <a:r>
              <a:rPr lang="es-CL" altLang="es-CL" dirty="0">
                <a:solidFill>
                  <a:schemeClr val="tx1">
                    <a:lumMod val="65000"/>
                    <a:lumOff val="35000"/>
                  </a:schemeClr>
                </a:solidFill>
                <a:latin typeface="Arial" panose="020B0604020202020204" pitchFamily="34" charset="0"/>
              </a:rPr>
              <a:t>labores habituales, distintas a las indicadas en contrato o por servicios no acreditados.</a:t>
            </a:r>
          </a:p>
          <a:p>
            <a:pPr algn="just">
              <a:lnSpc>
                <a:spcPct val="80000"/>
              </a:lnSpc>
              <a:spcBef>
                <a:spcPct val="0"/>
              </a:spcBef>
            </a:pPr>
            <a:endParaRPr lang="es-CL" altLang="es-CL" dirty="0">
              <a:solidFill>
                <a:schemeClr val="tx1">
                  <a:lumMod val="65000"/>
                  <a:lumOff val="35000"/>
                </a:schemeClr>
              </a:solidFill>
              <a:latin typeface="Arial" panose="020B0604020202020204" pitchFamily="34" charset="0"/>
            </a:endParaRPr>
          </a:p>
          <a:p>
            <a:pPr algn="just">
              <a:lnSpc>
                <a:spcPct val="80000"/>
              </a:lnSpc>
              <a:spcBef>
                <a:spcPct val="0"/>
              </a:spcBef>
            </a:pPr>
            <a:r>
              <a:rPr lang="es-CL" altLang="es-CL" dirty="0">
                <a:solidFill>
                  <a:schemeClr val="tx1">
                    <a:lumMod val="65000"/>
                    <a:lumOff val="35000"/>
                  </a:schemeClr>
                </a:solidFill>
                <a:latin typeface="Arial" panose="020B0604020202020204" pitchFamily="34" charset="0"/>
              </a:rPr>
              <a:t>Falta de </a:t>
            </a:r>
            <a:r>
              <a:rPr lang="es-CL" altLang="es-CL" b="1" dirty="0">
                <a:solidFill>
                  <a:schemeClr val="tx1">
                    <a:lumMod val="65000"/>
                    <a:lumOff val="35000"/>
                  </a:schemeClr>
                </a:solidFill>
                <a:latin typeface="Arial" panose="020B0604020202020204" pitchFamily="34" charset="0"/>
              </a:rPr>
              <a:t>trámite de registro</a:t>
            </a:r>
            <a:r>
              <a:rPr lang="es-CL" altLang="es-CL" dirty="0">
                <a:solidFill>
                  <a:schemeClr val="tx1">
                    <a:lumMod val="65000"/>
                    <a:lumOff val="35000"/>
                  </a:schemeClr>
                </a:solidFill>
                <a:latin typeface="Arial" panose="020B0604020202020204" pitchFamily="34" charset="0"/>
              </a:rPr>
              <a:t> ante CGR.</a:t>
            </a:r>
          </a:p>
          <a:p>
            <a:endParaRPr lang="es-CL" dirty="0" smtClean="0">
              <a:solidFill>
                <a:schemeClr val="tx1">
                  <a:lumMod val="65000"/>
                  <a:lumOff val="35000"/>
                </a:schemeClr>
              </a:solidFill>
            </a:endParaRPr>
          </a:p>
          <a:p>
            <a:endParaRPr lang="es-CL" dirty="0"/>
          </a:p>
        </p:txBody>
      </p:sp>
      <p:sp>
        <p:nvSpPr>
          <p:cNvPr id="5" name="Título 2"/>
          <p:cNvSpPr>
            <a:spLocks noGrp="1"/>
          </p:cNvSpPr>
          <p:nvPr>
            <p:ph type="title"/>
          </p:nvPr>
        </p:nvSpPr>
        <p:spPr>
          <a:xfrm>
            <a:off x="831273" y="274638"/>
            <a:ext cx="6231467" cy="614362"/>
          </a:xfrm>
        </p:spPr>
        <p:txBody>
          <a:bodyPr>
            <a:normAutofit fontScale="90000"/>
          </a:bodyPr>
          <a:lstStyle/>
          <a:p>
            <a:pPr algn="ctr"/>
            <a:r>
              <a:rPr lang="es-CL" dirty="0" smtClean="0"/>
              <a:t>MATERIAS MAYORMENTE OBSERVADAS </a:t>
            </a:r>
            <a:br>
              <a:rPr lang="es-CL" dirty="0" smtClean="0"/>
            </a:br>
            <a:endParaRPr lang="es-CL" dirty="0"/>
          </a:p>
        </p:txBody>
      </p:sp>
    </p:spTree>
    <p:extLst>
      <p:ext uri="{BB962C8B-B14F-4D97-AF65-F5344CB8AC3E}">
        <p14:creationId xmlns:p14="http://schemas.microsoft.com/office/powerpoint/2010/main" val="224147221"/>
      </p:ext>
    </p:extLst>
  </p:cSld>
  <p:clrMapOvr>
    <a:masterClrMapping/>
  </p:clrMapOvr>
  <p:transition spd="slow">
    <p:push dir="u"/>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301336" y="1402773"/>
            <a:ext cx="8406245" cy="4081117"/>
          </a:xfrm>
          <a:prstGeom prst="rect">
            <a:avLst/>
          </a:prstGeom>
          <a:noFill/>
        </p:spPr>
        <p:txBody>
          <a:bodyPr wrap="square" rtlCol="0">
            <a:spAutoFit/>
          </a:bodyPr>
          <a:lstStyle/>
          <a:p>
            <a:pPr algn="ctr">
              <a:lnSpc>
                <a:spcPct val="90000"/>
              </a:lnSpc>
              <a:spcBef>
                <a:spcPct val="0"/>
              </a:spcBef>
            </a:pPr>
            <a:r>
              <a:rPr lang="es-CL" altLang="es-CL" b="1" dirty="0" smtClean="0">
                <a:solidFill>
                  <a:schemeClr val="tx1">
                    <a:lumMod val="65000"/>
                    <a:lumOff val="35000"/>
                  </a:schemeClr>
                </a:solidFill>
                <a:latin typeface="Arial" panose="020B0604020202020204" pitchFamily="34" charset="0"/>
              </a:rPr>
              <a:t>CONTROL INTERNO</a:t>
            </a:r>
            <a:endParaRPr lang="es-CL" altLang="es-CL" b="1" dirty="0">
              <a:solidFill>
                <a:schemeClr val="tx1">
                  <a:lumMod val="65000"/>
                  <a:lumOff val="35000"/>
                </a:schemeClr>
              </a:solidFill>
              <a:latin typeface="Arial" panose="020B0604020202020204" pitchFamily="34" charset="0"/>
            </a:endParaRPr>
          </a:p>
          <a:p>
            <a:pPr algn="just">
              <a:lnSpc>
                <a:spcPct val="90000"/>
              </a:lnSpc>
              <a:spcBef>
                <a:spcPct val="0"/>
              </a:spcBef>
            </a:pPr>
            <a:endParaRPr lang="es-CL" altLang="es-CL" b="1" dirty="0" smtClean="0">
              <a:solidFill>
                <a:schemeClr val="tx1">
                  <a:lumMod val="65000"/>
                  <a:lumOff val="35000"/>
                </a:schemeClr>
              </a:solidFill>
              <a:latin typeface="Arial" panose="020B0604020202020204" pitchFamily="34" charset="0"/>
            </a:endParaRPr>
          </a:p>
          <a:p>
            <a:pPr algn="just">
              <a:lnSpc>
                <a:spcPct val="90000"/>
              </a:lnSpc>
              <a:spcBef>
                <a:spcPct val="0"/>
              </a:spcBef>
            </a:pPr>
            <a:endParaRPr lang="es-CL" altLang="es-CL" b="1" dirty="0">
              <a:solidFill>
                <a:schemeClr val="tx1">
                  <a:lumMod val="65000"/>
                  <a:lumOff val="35000"/>
                </a:schemeClr>
              </a:solidFill>
              <a:latin typeface="Arial" panose="020B0604020202020204" pitchFamily="34" charset="0"/>
            </a:endParaRPr>
          </a:p>
          <a:p>
            <a:pPr algn="just">
              <a:lnSpc>
                <a:spcPct val="90000"/>
              </a:lnSpc>
              <a:spcBef>
                <a:spcPct val="0"/>
              </a:spcBef>
            </a:pPr>
            <a:endParaRPr lang="es-CL" altLang="es-CL" b="1" dirty="0">
              <a:solidFill>
                <a:schemeClr val="tx1">
                  <a:lumMod val="65000"/>
                  <a:lumOff val="35000"/>
                </a:schemeClr>
              </a:solidFill>
              <a:latin typeface="Arial" panose="020B0604020202020204" pitchFamily="34" charset="0"/>
            </a:endParaRPr>
          </a:p>
          <a:p>
            <a:pPr marL="285750" indent="-285750" algn="just">
              <a:lnSpc>
                <a:spcPct val="200000"/>
              </a:lnSpc>
              <a:spcBef>
                <a:spcPct val="0"/>
              </a:spcBef>
              <a:buFont typeface="Arial" panose="020B0604020202020204" pitchFamily="34" charset="0"/>
              <a:buChar char="•"/>
            </a:pPr>
            <a:r>
              <a:rPr lang="es-CL" altLang="es-CL" dirty="0" smtClean="0">
                <a:solidFill>
                  <a:schemeClr val="tx1">
                    <a:lumMod val="65000"/>
                    <a:lumOff val="35000"/>
                  </a:schemeClr>
                </a:solidFill>
                <a:latin typeface="Arial" panose="020B0604020202020204" pitchFamily="34" charset="0"/>
              </a:rPr>
              <a:t>Falta de formalización/actualización de estructura organizacional</a:t>
            </a:r>
          </a:p>
          <a:p>
            <a:pPr marL="285750" indent="-285750" algn="just">
              <a:lnSpc>
                <a:spcPct val="200000"/>
              </a:lnSpc>
              <a:spcBef>
                <a:spcPct val="0"/>
              </a:spcBef>
              <a:buFont typeface="Arial" panose="020B0604020202020204" pitchFamily="34" charset="0"/>
              <a:buChar char="•"/>
            </a:pPr>
            <a:r>
              <a:rPr lang="es-CL" altLang="es-CL" dirty="0" smtClean="0">
                <a:solidFill>
                  <a:schemeClr val="tx1">
                    <a:lumMod val="65000"/>
                    <a:lumOff val="35000"/>
                  </a:schemeClr>
                </a:solidFill>
                <a:latin typeface="Arial" panose="020B0604020202020204" pitchFamily="34" charset="0"/>
              </a:rPr>
              <a:t>No realización de auditorías a procesos de la entidad</a:t>
            </a:r>
          </a:p>
          <a:p>
            <a:pPr marL="285750" indent="-285750" algn="just">
              <a:lnSpc>
                <a:spcPct val="200000"/>
              </a:lnSpc>
              <a:spcBef>
                <a:spcPct val="0"/>
              </a:spcBef>
              <a:buFont typeface="Arial" panose="020B0604020202020204" pitchFamily="34" charset="0"/>
              <a:buChar char="•"/>
            </a:pPr>
            <a:r>
              <a:rPr lang="es-CL" altLang="es-CL" dirty="0" smtClean="0">
                <a:solidFill>
                  <a:schemeClr val="tx1">
                    <a:lumMod val="65000"/>
                    <a:lumOff val="35000"/>
                  </a:schemeClr>
                </a:solidFill>
                <a:latin typeface="Arial" panose="020B0604020202020204" pitchFamily="34" charset="0"/>
              </a:rPr>
              <a:t>Falta de segregación de funciones</a:t>
            </a:r>
          </a:p>
          <a:p>
            <a:pPr marL="285750" indent="-285750" algn="just">
              <a:lnSpc>
                <a:spcPct val="200000"/>
              </a:lnSpc>
              <a:spcBef>
                <a:spcPct val="0"/>
              </a:spcBef>
              <a:buFont typeface="Arial" panose="020B0604020202020204" pitchFamily="34" charset="0"/>
              <a:buChar char="•"/>
            </a:pPr>
            <a:r>
              <a:rPr lang="es-CL" altLang="es-CL" dirty="0" smtClean="0">
                <a:solidFill>
                  <a:schemeClr val="tx1">
                    <a:lumMod val="65000"/>
                    <a:lumOff val="35000"/>
                  </a:schemeClr>
                </a:solidFill>
                <a:latin typeface="Arial" panose="020B0604020202020204" pitchFamily="34" charset="0"/>
              </a:rPr>
              <a:t>Concentración de funciones en una unidad o funcionario</a:t>
            </a:r>
            <a:endParaRPr lang="es-CL" altLang="es-CL" dirty="0">
              <a:solidFill>
                <a:schemeClr val="tx1">
                  <a:lumMod val="65000"/>
                  <a:lumOff val="35000"/>
                </a:schemeClr>
              </a:solidFill>
              <a:latin typeface="Arial" panose="020B0604020202020204" pitchFamily="34" charset="0"/>
            </a:endParaRPr>
          </a:p>
          <a:p>
            <a:pPr algn="just">
              <a:lnSpc>
                <a:spcPct val="80000"/>
              </a:lnSpc>
              <a:spcBef>
                <a:spcPct val="0"/>
              </a:spcBef>
            </a:pPr>
            <a:r>
              <a:rPr lang="es-CL" altLang="es-CL" dirty="0">
                <a:latin typeface="Arial" panose="020B0604020202020204" pitchFamily="34" charset="0"/>
              </a:rPr>
              <a:t> </a:t>
            </a:r>
          </a:p>
          <a:p>
            <a:endParaRPr lang="es-CL" dirty="0" smtClean="0"/>
          </a:p>
          <a:p>
            <a:endParaRPr lang="es-CL" dirty="0"/>
          </a:p>
        </p:txBody>
      </p:sp>
      <p:sp>
        <p:nvSpPr>
          <p:cNvPr id="5" name="Título 2"/>
          <p:cNvSpPr>
            <a:spLocks noGrp="1"/>
          </p:cNvSpPr>
          <p:nvPr>
            <p:ph type="title"/>
          </p:nvPr>
        </p:nvSpPr>
        <p:spPr>
          <a:xfrm>
            <a:off x="831273" y="274638"/>
            <a:ext cx="6231467" cy="614362"/>
          </a:xfrm>
        </p:spPr>
        <p:txBody>
          <a:bodyPr>
            <a:normAutofit fontScale="90000"/>
          </a:bodyPr>
          <a:lstStyle/>
          <a:p>
            <a:pPr algn="ctr"/>
            <a:r>
              <a:rPr lang="es-CL" dirty="0" smtClean="0"/>
              <a:t>MATERIAS MAYORMENTE OBSERVADAS </a:t>
            </a:r>
            <a:br>
              <a:rPr lang="es-CL" dirty="0" smtClean="0"/>
            </a:br>
            <a:endParaRPr lang="es-CL" dirty="0"/>
          </a:p>
        </p:txBody>
      </p:sp>
    </p:spTree>
    <p:extLst>
      <p:ext uri="{BB962C8B-B14F-4D97-AF65-F5344CB8AC3E}">
        <p14:creationId xmlns:p14="http://schemas.microsoft.com/office/powerpoint/2010/main" val="907067960"/>
      </p:ext>
    </p:extLst>
  </p:cSld>
  <p:clrMapOvr>
    <a:masterClrMapping/>
  </p:clrMapOvr>
  <p:transition spd="slow">
    <p:push dir="u"/>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a:xfrm>
            <a:off x="1626177" y="274638"/>
            <a:ext cx="5143500" cy="614362"/>
          </a:xfrm>
        </p:spPr>
        <p:txBody>
          <a:bodyPr>
            <a:normAutofit fontScale="90000"/>
          </a:bodyPr>
          <a:lstStyle/>
          <a:p>
            <a:pPr algn="ctr"/>
            <a:r>
              <a:rPr lang="es-CL" dirty="0" smtClean="0"/>
              <a:t>OMISIONES LESIVAS (dejar de hacer)</a:t>
            </a:r>
            <a:br>
              <a:rPr lang="es-CL" dirty="0" smtClean="0"/>
            </a:br>
            <a:r>
              <a:rPr lang="es-CL" dirty="0" smtClean="0"/>
              <a:t>Algunos ejemplos</a:t>
            </a:r>
            <a:endParaRPr lang="es-CL" dirty="0"/>
          </a:p>
        </p:txBody>
      </p:sp>
      <p:sp>
        <p:nvSpPr>
          <p:cNvPr id="2" name="CuadroTexto 1"/>
          <p:cNvSpPr txBox="1"/>
          <p:nvPr/>
        </p:nvSpPr>
        <p:spPr>
          <a:xfrm>
            <a:off x="613064" y="1933343"/>
            <a:ext cx="8094517" cy="5632311"/>
          </a:xfrm>
          <a:prstGeom prst="rect">
            <a:avLst/>
          </a:prstGeom>
          <a:noFill/>
        </p:spPr>
        <p:txBody>
          <a:bodyPr wrap="square" rtlCol="0">
            <a:spAutoFit/>
          </a:bodyPr>
          <a:lstStyle/>
          <a:p>
            <a:pPr marL="342900" indent="-342900" algn="ctr">
              <a:buAutoNum type="arabicPeriod"/>
            </a:pPr>
            <a:r>
              <a:rPr lang="es-CL" dirty="0" smtClean="0">
                <a:solidFill>
                  <a:schemeClr val="tx1">
                    <a:lumMod val="65000"/>
                    <a:lumOff val="35000"/>
                  </a:schemeClr>
                </a:solidFill>
              </a:rPr>
              <a:t>NO EXIGENCIA DE RENDICIONES DE CUENTAS POR SUBVENCIONES MUNICIPALES</a:t>
            </a:r>
          </a:p>
          <a:p>
            <a:pPr algn="ctr"/>
            <a:r>
              <a:rPr lang="es-CL" dirty="0" smtClean="0">
                <a:solidFill>
                  <a:schemeClr val="tx1">
                    <a:lumMod val="65000"/>
                    <a:lumOff val="35000"/>
                  </a:schemeClr>
                </a:solidFill>
              </a:rPr>
              <a:t>(Corporaciones/Organizaciones sin fines de lucro).</a:t>
            </a:r>
          </a:p>
          <a:p>
            <a:pPr algn="ctr"/>
            <a:endParaRPr lang="es-CL" dirty="0" smtClean="0">
              <a:solidFill>
                <a:schemeClr val="tx1">
                  <a:lumMod val="65000"/>
                  <a:lumOff val="35000"/>
                </a:schemeClr>
              </a:solidFill>
            </a:endParaRPr>
          </a:p>
          <a:p>
            <a:pPr algn="ctr"/>
            <a:endParaRPr lang="es-CL" dirty="0" smtClean="0">
              <a:solidFill>
                <a:schemeClr val="tx1">
                  <a:lumMod val="65000"/>
                  <a:lumOff val="35000"/>
                </a:schemeClr>
              </a:solidFill>
            </a:endParaRPr>
          </a:p>
          <a:p>
            <a:pPr algn="ctr"/>
            <a:endParaRPr lang="es-CL" dirty="0" smtClean="0">
              <a:solidFill>
                <a:schemeClr val="tx1">
                  <a:lumMod val="65000"/>
                  <a:lumOff val="35000"/>
                </a:schemeClr>
              </a:solidFill>
            </a:endParaRPr>
          </a:p>
          <a:p>
            <a:pPr algn="ctr"/>
            <a:r>
              <a:rPr lang="es-CL" dirty="0" smtClean="0">
                <a:solidFill>
                  <a:schemeClr val="tx1">
                    <a:lumMod val="65000"/>
                    <a:lumOff val="35000"/>
                  </a:schemeClr>
                </a:solidFill>
              </a:rPr>
              <a:t>Cuentas con </a:t>
            </a:r>
            <a:r>
              <a:rPr lang="es-CL" dirty="0">
                <a:solidFill>
                  <a:schemeClr val="tx1">
                    <a:lumMod val="65000"/>
                    <a:lumOff val="35000"/>
                  </a:schemeClr>
                </a:solidFill>
              </a:rPr>
              <a:t>ingresos devengados y no percibidos en las cuentas por cobrar de ejecución presupuestaria de </a:t>
            </a:r>
            <a:r>
              <a:rPr lang="es-CL" dirty="0" smtClean="0">
                <a:solidFill>
                  <a:schemeClr val="tx1">
                    <a:lumMod val="65000"/>
                    <a:lumOff val="35000"/>
                  </a:schemeClr>
                </a:solidFill>
              </a:rPr>
              <a:t>ingresos </a:t>
            </a:r>
          </a:p>
          <a:p>
            <a:pPr algn="ctr"/>
            <a:endParaRPr lang="es-CL" dirty="0">
              <a:solidFill>
                <a:schemeClr val="tx1">
                  <a:lumMod val="65000"/>
                  <a:lumOff val="35000"/>
                </a:schemeClr>
              </a:solidFill>
            </a:endParaRPr>
          </a:p>
          <a:p>
            <a:pPr algn="ctr"/>
            <a:endParaRPr lang="es-CL" dirty="0">
              <a:solidFill>
                <a:schemeClr val="tx1">
                  <a:lumMod val="65000"/>
                  <a:lumOff val="35000"/>
                </a:schemeClr>
              </a:solidFill>
            </a:endParaRPr>
          </a:p>
          <a:p>
            <a:pPr algn="ctr"/>
            <a:endParaRPr lang="es-CL" dirty="0" smtClean="0">
              <a:solidFill>
                <a:schemeClr val="tx1">
                  <a:lumMod val="65000"/>
                  <a:lumOff val="35000"/>
                </a:schemeClr>
              </a:solidFill>
            </a:endParaRPr>
          </a:p>
          <a:p>
            <a:pPr algn="ctr"/>
            <a:r>
              <a:rPr lang="es-CL" dirty="0" smtClean="0">
                <a:solidFill>
                  <a:schemeClr val="tx1">
                    <a:lumMod val="65000"/>
                    <a:lumOff val="35000"/>
                  </a:schemeClr>
                </a:solidFill>
              </a:rPr>
              <a:t>Presupuestos desfinanciados (cuentas de ingresos sobredimensionadas)</a:t>
            </a:r>
          </a:p>
          <a:p>
            <a:pPr algn="ctr"/>
            <a:endParaRPr lang="es-CL" dirty="0" smtClean="0">
              <a:solidFill>
                <a:schemeClr val="tx1">
                  <a:lumMod val="65000"/>
                  <a:lumOff val="35000"/>
                </a:schemeClr>
              </a:solidFill>
            </a:endParaRPr>
          </a:p>
          <a:p>
            <a:pPr algn="ctr"/>
            <a:endParaRPr lang="es-CL" dirty="0">
              <a:solidFill>
                <a:schemeClr val="tx1">
                  <a:lumMod val="65000"/>
                  <a:lumOff val="35000"/>
                </a:schemeClr>
              </a:solidFill>
            </a:endParaRPr>
          </a:p>
          <a:p>
            <a:pPr algn="ctr"/>
            <a:endParaRPr lang="es-CL" dirty="0" smtClean="0">
              <a:solidFill>
                <a:schemeClr val="tx1">
                  <a:lumMod val="65000"/>
                  <a:lumOff val="35000"/>
                </a:schemeClr>
              </a:solidFill>
            </a:endParaRPr>
          </a:p>
          <a:p>
            <a:pPr algn="ctr"/>
            <a:r>
              <a:rPr lang="es-CL" dirty="0" smtClean="0">
                <a:solidFill>
                  <a:schemeClr val="tx1">
                    <a:lumMod val="65000"/>
                    <a:lumOff val="35000"/>
                  </a:schemeClr>
                </a:solidFill>
              </a:rPr>
              <a:t>Cuentas incobrables (y eventual daño al patrimonio)</a:t>
            </a:r>
          </a:p>
          <a:p>
            <a:endParaRPr lang="es-CL" dirty="0" smtClean="0"/>
          </a:p>
          <a:p>
            <a:endParaRPr lang="es-CL" dirty="0" smtClean="0"/>
          </a:p>
          <a:p>
            <a:endParaRPr lang="es-CL" dirty="0" smtClean="0"/>
          </a:p>
          <a:p>
            <a:endParaRPr lang="es-CL" dirty="0" smtClean="0"/>
          </a:p>
          <a:p>
            <a:endParaRPr lang="es-CL" dirty="0"/>
          </a:p>
        </p:txBody>
      </p:sp>
      <p:sp>
        <p:nvSpPr>
          <p:cNvPr id="4" name="Flecha abajo 3"/>
          <p:cNvSpPr/>
          <p:nvPr/>
        </p:nvSpPr>
        <p:spPr>
          <a:xfrm>
            <a:off x="4197927" y="2700671"/>
            <a:ext cx="779318" cy="457200"/>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s-CL"/>
          </a:p>
        </p:txBody>
      </p:sp>
      <p:sp>
        <p:nvSpPr>
          <p:cNvPr id="5" name="Flecha abajo 4"/>
          <p:cNvSpPr/>
          <p:nvPr/>
        </p:nvSpPr>
        <p:spPr>
          <a:xfrm>
            <a:off x="4197927" y="4109671"/>
            <a:ext cx="779318" cy="457200"/>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s-CL"/>
          </a:p>
        </p:txBody>
      </p:sp>
      <p:sp>
        <p:nvSpPr>
          <p:cNvPr id="6" name="Flecha abajo 5"/>
          <p:cNvSpPr/>
          <p:nvPr/>
        </p:nvSpPr>
        <p:spPr>
          <a:xfrm>
            <a:off x="4197927" y="5154014"/>
            <a:ext cx="779318" cy="457200"/>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s-CL"/>
          </a:p>
        </p:txBody>
      </p:sp>
    </p:spTree>
    <p:extLst>
      <p:ext uri="{BB962C8B-B14F-4D97-AF65-F5344CB8AC3E}">
        <p14:creationId xmlns:p14="http://schemas.microsoft.com/office/powerpoint/2010/main" val="502439244"/>
      </p:ext>
    </p:extLst>
  </p:cSld>
  <p:clrMapOvr>
    <a:masterClrMapping/>
  </p:clrMapOvr>
  <p:transition spd="slow">
    <p:push dir="u"/>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613064" y="1808018"/>
            <a:ext cx="8094517" cy="4524315"/>
          </a:xfrm>
          <a:prstGeom prst="rect">
            <a:avLst/>
          </a:prstGeom>
          <a:noFill/>
        </p:spPr>
        <p:txBody>
          <a:bodyPr wrap="square" rtlCol="0">
            <a:spAutoFit/>
          </a:bodyPr>
          <a:lstStyle/>
          <a:p>
            <a:pPr algn="ctr"/>
            <a:r>
              <a:rPr lang="es-CL" dirty="0" smtClean="0">
                <a:solidFill>
                  <a:schemeClr val="tx1">
                    <a:lumMod val="65000"/>
                    <a:lumOff val="35000"/>
                  </a:schemeClr>
                </a:solidFill>
              </a:rPr>
              <a:t>2. NO ORDENAR CLAUSURAS DE ESTABLECIMIENTOS EN DONDE SE EJERCE ACTIVIDAD ECONÓMICA SIN PATENTE</a:t>
            </a:r>
          </a:p>
          <a:p>
            <a:pPr algn="ctr"/>
            <a:endParaRPr lang="es-CL" dirty="0" smtClean="0">
              <a:solidFill>
                <a:schemeClr val="tx1">
                  <a:lumMod val="65000"/>
                  <a:lumOff val="35000"/>
                </a:schemeClr>
              </a:solidFill>
            </a:endParaRPr>
          </a:p>
          <a:p>
            <a:pPr algn="ctr"/>
            <a:endParaRPr lang="es-CL" dirty="0" smtClean="0">
              <a:solidFill>
                <a:schemeClr val="tx1">
                  <a:lumMod val="65000"/>
                  <a:lumOff val="35000"/>
                </a:schemeClr>
              </a:solidFill>
            </a:endParaRPr>
          </a:p>
          <a:p>
            <a:pPr algn="ctr"/>
            <a:endParaRPr lang="es-CL" dirty="0" smtClean="0">
              <a:solidFill>
                <a:schemeClr val="tx1">
                  <a:lumMod val="65000"/>
                  <a:lumOff val="35000"/>
                </a:schemeClr>
              </a:solidFill>
            </a:endParaRPr>
          </a:p>
          <a:p>
            <a:pPr algn="ctr"/>
            <a:r>
              <a:rPr lang="es-CL" dirty="0" smtClean="0">
                <a:solidFill>
                  <a:schemeClr val="tx1">
                    <a:lumMod val="65000"/>
                    <a:lumOff val="35000"/>
                  </a:schemeClr>
                </a:solidFill>
              </a:rPr>
              <a:t>ARBITRARIEDAD</a:t>
            </a:r>
          </a:p>
          <a:p>
            <a:pPr algn="ctr"/>
            <a:endParaRPr lang="es-CL" dirty="0" smtClean="0">
              <a:solidFill>
                <a:schemeClr val="tx1">
                  <a:lumMod val="65000"/>
                  <a:lumOff val="35000"/>
                </a:schemeClr>
              </a:solidFill>
            </a:endParaRPr>
          </a:p>
          <a:p>
            <a:pPr algn="just"/>
            <a:r>
              <a:rPr lang="es-CL" dirty="0">
                <a:solidFill>
                  <a:schemeClr val="tx1">
                    <a:lumMod val="65000"/>
                    <a:lumOff val="35000"/>
                  </a:schemeClr>
                </a:solidFill>
                <a:latin typeface="Arial" panose="020B0604020202020204" pitchFamily="34" charset="0"/>
                <a:cs typeface="Arial" panose="020B0604020202020204" pitchFamily="34" charset="0"/>
              </a:rPr>
              <a:t>El Alcalde podrá decretar la clausura de los negocios sin patente (LRM, art. 23), debiendo entenderse que la expresión "podrá" que utiliza el legislador, </a:t>
            </a:r>
            <a:r>
              <a:rPr lang="es-CL" b="1" dirty="0">
                <a:solidFill>
                  <a:schemeClr val="tx1">
                    <a:lumMod val="65000"/>
                    <a:lumOff val="35000"/>
                  </a:schemeClr>
                </a:solidFill>
                <a:latin typeface="Arial" panose="020B0604020202020204" pitchFamily="34" charset="0"/>
                <a:cs typeface="Arial" panose="020B0604020202020204" pitchFamily="34" charset="0"/>
              </a:rPr>
              <a:t>de ningún modo cabe entenderla como una facultad discrecional</a:t>
            </a:r>
            <a:r>
              <a:rPr lang="es-CL" dirty="0">
                <a:solidFill>
                  <a:schemeClr val="tx1">
                    <a:lumMod val="65000"/>
                    <a:lumOff val="35000"/>
                  </a:schemeClr>
                </a:solidFill>
                <a:latin typeface="Arial" panose="020B0604020202020204" pitchFamily="34" charset="0"/>
                <a:cs typeface="Arial" panose="020B0604020202020204" pitchFamily="34" charset="0"/>
              </a:rPr>
              <a:t> de la autoridad edilicia. Dicha obligatoriedad se fundamenta en el art/19 </a:t>
            </a:r>
            <a:r>
              <a:rPr lang="es-CL" dirty="0" err="1">
                <a:solidFill>
                  <a:schemeClr val="tx1">
                    <a:lumMod val="65000"/>
                    <a:lumOff val="35000"/>
                  </a:schemeClr>
                </a:solidFill>
                <a:latin typeface="Arial" panose="020B0604020202020204" pitchFamily="34" charset="0"/>
                <a:cs typeface="Arial" panose="020B0604020202020204" pitchFamily="34" charset="0"/>
              </a:rPr>
              <a:t>num</a:t>
            </a:r>
            <a:r>
              <a:rPr lang="es-CL" dirty="0">
                <a:solidFill>
                  <a:schemeClr val="tx1">
                    <a:lumMod val="65000"/>
                    <a:lumOff val="35000"/>
                  </a:schemeClr>
                </a:solidFill>
                <a:latin typeface="Arial" panose="020B0604020202020204" pitchFamily="34" charset="0"/>
                <a:cs typeface="Arial" panose="020B0604020202020204" pitchFamily="34" charset="0"/>
              </a:rPr>
              <a:t>/21 de la Constitución Política que únicamente reconoce el derecho a desarrollar cualquier actividad económica si se respetan las normas legales que la regulan, por lo cual no aplicar la clausura, afecta la garantía de igualdad ante la ley y no discriminación arbitraria en el trato que ha de tener el estado y sus organismos en materia económica (dictamen N° 61.660, de 2006</a:t>
            </a:r>
            <a:r>
              <a:rPr lang="es-CL" dirty="0" smtClean="0">
                <a:solidFill>
                  <a:schemeClr val="tx1">
                    <a:lumMod val="65000"/>
                    <a:lumOff val="35000"/>
                  </a:schemeClr>
                </a:solidFill>
                <a:latin typeface="Arial" panose="020B0604020202020204" pitchFamily="34" charset="0"/>
                <a:cs typeface="Arial" panose="020B0604020202020204" pitchFamily="34" charset="0"/>
              </a:rPr>
              <a:t>)</a:t>
            </a:r>
            <a:endParaRPr lang="es-CL" dirty="0">
              <a:solidFill>
                <a:schemeClr val="tx1">
                  <a:lumMod val="65000"/>
                  <a:lumOff val="35000"/>
                </a:schemeClr>
              </a:solidFill>
            </a:endParaRPr>
          </a:p>
        </p:txBody>
      </p:sp>
      <p:sp>
        <p:nvSpPr>
          <p:cNvPr id="4" name="Flecha abajo 3"/>
          <p:cNvSpPr/>
          <p:nvPr/>
        </p:nvSpPr>
        <p:spPr>
          <a:xfrm>
            <a:off x="4197927" y="2577267"/>
            <a:ext cx="779318" cy="457200"/>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s-CL"/>
          </a:p>
        </p:txBody>
      </p:sp>
      <p:sp>
        <p:nvSpPr>
          <p:cNvPr id="6" name="Título 2"/>
          <p:cNvSpPr>
            <a:spLocks noGrp="1"/>
          </p:cNvSpPr>
          <p:nvPr>
            <p:ph type="title"/>
          </p:nvPr>
        </p:nvSpPr>
        <p:spPr>
          <a:xfrm>
            <a:off x="1626177" y="274638"/>
            <a:ext cx="5143500" cy="614362"/>
          </a:xfrm>
        </p:spPr>
        <p:txBody>
          <a:bodyPr>
            <a:normAutofit fontScale="90000"/>
          </a:bodyPr>
          <a:lstStyle/>
          <a:p>
            <a:pPr algn="ctr"/>
            <a:r>
              <a:rPr lang="es-CL" dirty="0" smtClean="0"/>
              <a:t>OMISIONES LESIVAS (dejar de hacer)</a:t>
            </a:r>
            <a:br>
              <a:rPr lang="es-CL" dirty="0" smtClean="0"/>
            </a:br>
            <a:r>
              <a:rPr lang="es-CL" dirty="0" smtClean="0"/>
              <a:t>Algunos ejemplos</a:t>
            </a:r>
            <a:endParaRPr lang="es-CL" dirty="0"/>
          </a:p>
        </p:txBody>
      </p:sp>
    </p:spTree>
    <p:extLst>
      <p:ext uri="{BB962C8B-B14F-4D97-AF65-F5344CB8AC3E}">
        <p14:creationId xmlns:p14="http://schemas.microsoft.com/office/powerpoint/2010/main" val="700129597"/>
      </p:ext>
    </p:extLst>
  </p:cSld>
  <p:clrMapOvr>
    <a:masterClrMapping/>
  </p:clrMapOvr>
  <p:transition spd="slow">
    <p:push dir="u"/>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613064" y="1808018"/>
            <a:ext cx="8094517" cy="3416320"/>
          </a:xfrm>
          <a:prstGeom prst="rect">
            <a:avLst/>
          </a:prstGeom>
          <a:noFill/>
        </p:spPr>
        <p:txBody>
          <a:bodyPr wrap="square" rtlCol="0">
            <a:spAutoFit/>
          </a:bodyPr>
          <a:lstStyle/>
          <a:p>
            <a:pPr algn="ctr">
              <a:lnSpc>
                <a:spcPct val="150000"/>
              </a:lnSpc>
            </a:pPr>
            <a:r>
              <a:rPr lang="es-CL" dirty="0" smtClean="0">
                <a:solidFill>
                  <a:schemeClr val="tx1">
                    <a:lumMod val="65000"/>
                    <a:lumOff val="35000"/>
                  </a:schemeClr>
                </a:solidFill>
              </a:rPr>
              <a:t>NO APLICACIÓN DE MULTAS</a:t>
            </a:r>
          </a:p>
          <a:p>
            <a:pPr algn="ctr">
              <a:lnSpc>
                <a:spcPct val="150000"/>
              </a:lnSpc>
            </a:pPr>
            <a:r>
              <a:rPr lang="es-CL" dirty="0" smtClean="0">
                <a:solidFill>
                  <a:schemeClr val="tx1">
                    <a:lumMod val="65000"/>
                    <a:lumOff val="35000"/>
                  </a:schemeClr>
                </a:solidFill>
              </a:rPr>
              <a:t>NO RECUPERACIÓN DE LOS SUBSIDIOS POR INCAPACIDAD LABORAL </a:t>
            </a:r>
          </a:p>
          <a:p>
            <a:pPr algn="ctr">
              <a:lnSpc>
                <a:spcPct val="150000"/>
              </a:lnSpc>
            </a:pPr>
            <a:r>
              <a:rPr lang="es-CL" dirty="0" smtClean="0">
                <a:solidFill>
                  <a:schemeClr val="tx1">
                    <a:lumMod val="65000"/>
                    <a:lumOff val="35000"/>
                  </a:schemeClr>
                </a:solidFill>
              </a:rPr>
              <a:t>NO REALIZACIÓN DE DESCUENTOS POR INCUMPLIMIENTO DE LA JORNADA LABORAL</a:t>
            </a:r>
          </a:p>
          <a:p>
            <a:pPr algn="ctr">
              <a:lnSpc>
                <a:spcPct val="150000"/>
              </a:lnSpc>
            </a:pPr>
            <a:r>
              <a:rPr lang="es-CL" dirty="0" smtClean="0">
                <a:solidFill>
                  <a:schemeClr val="tx1">
                    <a:lumMod val="65000"/>
                    <a:lumOff val="35000"/>
                  </a:schemeClr>
                </a:solidFill>
              </a:rPr>
              <a:t>NO COBRO DE PATENTES MUNICIPALES A ESTABLECIMIENTOS EN FUNCIONAMIENTO</a:t>
            </a:r>
          </a:p>
          <a:p>
            <a:pPr algn="ctr"/>
            <a:endParaRPr lang="es-CL" dirty="0" smtClean="0">
              <a:solidFill>
                <a:schemeClr val="tx1">
                  <a:lumMod val="65000"/>
                  <a:lumOff val="35000"/>
                </a:schemeClr>
              </a:solidFill>
            </a:endParaRPr>
          </a:p>
          <a:p>
            <a:pPr algn="ctr"/>
            <a:endParaRPr lang="es-CL" dirty="0" smtClean="0">
              <a:solidFill>
                <a:schemeClr val="tx1">
                  <a:lumMod val="65000"/>
                  <a:lumOff val="35000"/>
                </a:schemeClr>
              </a:solidFill>
            </a:endParaRPr>
          </a:p>
          <a:p>
            <a:pPr algn="ctr"/>
            <a:endParaRPr lang="es-CL" dirty="0" smtClean="0">
              <a:solidFill>
                <a:schemeClr val="tx1">
                  <a:lumMod val="65000"/>
                  <a:lumOff val="35000"/>
                </a:schemeClr>
              </a:solidFill>
            </a:endParaRPr>
          </a:p>
          <a:p>
            <a:pPr algn="ctr"/>
            <a:endParaRPr lang="es-CL" dirty="0" smtClean="0">
              <a:solidFill>
                <a:schemeClr val="tx1">
                  <a:lumMod val="65000"/>
                  <a:lumOff val="35000"/>
                </a:schemeClr>
              </a:solidFill>
            </a:endParaRPr>
          </a:p>
          <a:p>
            <a:pPr algn="ctr"/>
            <a:r>
              <a:rPr lang="es-CL" dirty="0" smtClean="0">
                <a:solidFill>
                  <a:schemeClr val="tx1">
                    <a:lumMod val="65000"/>
                    <a:lumOff val="35000"/>
                  </a:schemeClr>
                </a:solidFill>
              </a:rPr>
              <a:t>EVENTUAL PERJUCIO AL PATRIMONIO</a:t>
            </a:r>
          </a:p>
          <a:p>
            <a:pPr algn="ctr"/>
            <a:endParaRPr lang="es-CL" dirty="0" smtClean="0">
              <a:solidFill>
                <a:schemeClr val="tx1">
                  <a:lumMod val="65000"/>
                  <a:lumOff val="35000"/>
                </a:schemeClr>
              </a:solidFill>
            </a:endParaRPr>
          </a:p>
        </p:txBody>
      </p:sp>
      <p:sp>
        <p:nvSpPr>
          <p:cNvPr id="4" name="Flecha abajo 3"/>
          <p:cNvSpPr/>
          <p:nvPr/>
        </p:nvSpPr>
        <p:spPr>
          <a:xfrm>
            <a:off x="4223904" y="3800783"/>
            <a:ext cx="779318" cy="457200"/>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s-CL"/>
          </a:p>
        </p:txBody>
      </p:sp>
      <p:sp>
        <p:nvSpPr>
          <p:cNvPr id="6" name="Título 2"/>
          <p:cNvSpPr>
            <a:spLocks noGrp="1"/>
          </p:cNvSpPr>
          <p:nvPr>
            <p:ph type="title"/>
          </p:nvPr>
        </p:nvSpPr>
        <p:spPr>
          <a:xfrm>
            <a:off x="1626177" y="274638"/>
            <a:ext cx="5143500" cy="614362"/>
          </a:xfrm>
        </p:spPr>
        <p:txBody>
          <a:bodyPr>
            <a:normAutofit fontScale="90000"/>
          </a:bodyPr>
          <a:lstStyle/>
          <a:p>
            <a:pPr algn="ctr"/>
            <a:r>
              <a:rPr lang="es-CL" dirty="0" smtClean="0"/>
              <a:t>OMISIONES LESIVAS (dejar de hacer)</a:t>
            </a:r>
            <a:br>
              <a:rPr lang="es-CL" dirty="0" smtClean="0"/>
            </a:br>
            <a:r>
              <a:rPr lang="es-CL" dirty="0" smtClean="0"/>
              <a:t>Algunos ejemplos</a:t>
            </a:r>
            <a:endParaRPr lang="es-CL" dirty="0"/>
          </a:p>
        </p:txBody>
      </p:sp>
    </p:spTree>
    <p:extLst>
      <p:ext uri="{BB962C8B-B14F-4D97-AF65-F5344CB8AC3E}">
        <p14:creationId xmlns:p14="http://schemas.microsoft.com/office/powerpoint/2010/main" val="991145592"/>
      </p:ext>
    </p:extLst>
  </p:cSld>
  <p:clrMapOvr>
    <a:masterClrMapping/>
  </p:clrMapOvr>
  <p:transition spd="slow">
    <p:push dir="u"/>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p:txBody>
          <a:bodyPr>
            <a:normAutofit fontScale="90000"/>
          </a:bodyPr>
          <a:lstStyle/>
          <a:p>
            <a:pPr algn="ctr"/>
            <a:r>
              <a:rPr lang="es-CL" dirty="0" smtClean="0"/>
              <a:t>EVENTUAL RESPONSABILIDAD CIVIL DE DIRECTORES DE CONTROL</a:t>
            </a:r>
            <a:endParaRPr lang="es-CL" dirty="0"/>
          </a:p>
        </p:txBody>
      </p:sp>
      <p:sp>
        <p:nvSpPr>
          <p:cNvPr id="5" name="CuadroTexto 4"/>
          <p:cNvSpPr txBox="1"/>
          <p:nvPr/>
        </p:nvSpPr>
        <p:spPr>
          <a:xfrm>
            <a:off x="3304309" y="1320102"/>
            <a:ext cx="2421081" cy="430887"/>
          </a:xfrm>
          <a:prstGeom prst="rect">
            <a:avLst/>
          </a:prstGeom>
          <a:noFill/>
        </p:spPr>
        <p:txBody>
          <a:bodyPr wrap="square" rtlCol="0">
            <a:spAutoFit/>
          </a:bodyPr>
          <a:lstStyle/>
          <a:p>
            <a:r>
              <a:rPr lang="es-CL" sz="2200" b="1" dirty="0" smtClean="0">
                <a:solidFill>
                  <a:schemeClr val="tx1">
                    <a:lumMod val="65000"/>
                    <a:lumOff val="35000"/>
                  </a:schemeClr>
                </a:solidFill>
              </a:rPr>
              <a:t>DOS IDEAS FUERZA</a:t>
            </a:r>
            <a:endParaRPr lang="es-CL" sz="2200" b="1" dirty="0">
              <a:solidFill>
                <a:schemeClr val="tx1">
                  <a:lumMod val="65000"/>
                  <a:lumOff val="35000"/>
                </a:schemeClr>
              </a:solidFill>
            </a:endParaRPr>
          </a:p>
        </p:txBody>
      </p:sp>
      <p:sp>
        <p:nvSpPr>
          <p:cNvPr id="6" name="CuadroTexto 5"/>
          <p:cNvSpPr txBox="1"/>
          <p:nvPr/>
        </p:nvSpPr>
        <p:spPr>
          <a:xfrm>
            <a:off x="540327" y="2182091"/>
            <a:ext cx="8001000" cy="1477328"/>
          </a:xfrm>
          <a:prstGeom prst="rect">
            <a:avLst/>
          </a:prstGeom>
          <a:noFill/>
        </p:spPr>
        <p:txBody>
          <a:bodyPr wrap="square" rtlCol="0">
            <a:spAutoFit/>
          </a:bodyPr>
          <a:lstStyle/>
          <a:p>
            <a:r>
              <a:rPr lang="es-CL" dirty="0" smtClean="0">
                <a:solidFill>
                  <a:schemeClr val="tx1">
                    <a:lumMod val="65000"/>
                    <a:lumOff val="35000"/>
                  </a:schemeClr>
                </a:solidFill>
              </a:rPr>
              <a:t>1. </a:t>
            </a:r>
            <a:r>
              <a:rPr lang="es-CL" dirty="0">
                <a:solidFill>
                  <a:schemeClr val="tx1">
                    <a:lumMod val="65000"/>
                    <a:lumOff val="35000"/>
                  </a:schemeClr>
                </a:solidFill>
              </a:rPr>
              <a:t>L</a:t>
            </a:r>
            <a:r>
              <a:rPr lang="es-CL" dirty="0" smtClean="0">
                <a:solidFill>
                  <a:schemeClr val="tx1">
                    <a:lumMod val="65000"/>
                    <a:lumOff val="35000"/>
                  </a:schemeClr>
                </a:solidFill>
              </a:rPr>
              <a:t>a </a:t>
            </a:r>
            <a:r>
              <a:rPr lang="es-CL" dirty="0">
                <a:solidFill>
                  <a:schemeClr val="tx1">
                    <a:lumMod val="65000"/>
                    <a:lumOff val="35000"/>
                  </a:schemeClr>
                </a:solidFill>
              </a:rPr>
              <a:t>omisión de representación de la ilegalidad de los gastos </a:t>
            </a:r>
            <a:r>
              <a:rPr lang="es-CL" dirty="0" smtClean="0">
                <a:solidFill>
                  <a:schemeClr val="tx1">
                    <a:lumMod val="65000"/>
                    <a:lumOff val="35000"/>
                  </a:schemeClr>
                </a:solidFill>
              </a:rPr>
              <a:t>permite </a:t>
            </a:r>
            <a:r>
              <a:rPr lang="es-CL" dirty="0">
                <a:solidFill>
                  <a:schemeClr val="tx1">
                    <a:lumMod val="65000"/>
                    <a:lumOff val="35000"/>
                  </a:schemeClr>
                </a:solidFill>
              </a:rPr>
              <a:t>configurar la imputabilidad necesaria respecto de los cuentadantes encausados en sus calidades de directores de control, habida cuenta del incumplimiento de un deber legal, respecto de </a:t>
            </a:r>
            <a:r>
              <a:rPr lang="es-CL" u="sng" dirty="0">
                <a:solidFill>
                  <a:schemeClr val="tx1">
                    <a:lumMod val="65000"/>
                    <a:lumOff val="35000"/>
                  </a:schemeClr>
                </a:solidFill>
              </a:rPr>
              <a:t>egresos cuya improcedencia era claramente </a:t>
            </a:r>
            <a:r>
              <a:rPr lang="es-CL" u="sng" dirty="0" smtClean="0">
                <a:solidFill>
                  <a:schemeClr val="tx1">
                    <a:lumMod val="65000"/>
                    <a:lumOff val="35000"/>
                  </a:schemeClr>
                </a:solidFill>
              </a:rPr>
              <a:t>constatable (Considerando 6°, Sentencia Rol N° </a:t>
            </a:r>
            <a:r>
              <a:rPr lang="es-CL" dirty="0" smtClean="0">
                <a:solidFill>
                  <a:schemeClr val="tx1">
                    <a:lumMod val="65000"/>
                    <a:lumOff val="35000"/>
                  </a:schemeClr>
                </a:solidFill>
              </a:rPr>
              <a:t>35.180/2009). </a:t>
            </a:r>
            <a:endParaRPr lang="es-CL" dirty="0">
              <a:solidFill>
                <a:schemeClr val="tx1">
                  <a:lumMod val="65000"/>
                  <a:lumOff val="35000"/>
                </a:schemeClr>
              </a:solidFill>
            </a:endParaRPr>
          </a:p>
        </p:txBody>
      </p:sp>
      <p:sp>
        <p:nvSpPr>
          <p:cNvPr id="7" name="CuadroTexto 6"/>
          <p:cNvSpPr txBox="1"/>
          <p:nvPr/>
        </p:nvSpPr>
        <p:spPr>
          <a:xfrm>
            <a:off x="540327" y="3948545"/>
            <a:ext cx="8000999" cy="1477328"/>
          </a:xfrm>
          <a:prstGeom prst="rect">
            <a:avLst/>
          </a:prstGeom>
          <a:noFill/>
        </p:spPr>
        <p:txBody>
          <a:bodyPr wrap="square" rtlCol="0">
            <a:spAutoFit/>
          </a:bodyPr>
          <a:lstStyle/>
          <a:p>
            <a:pPr algn="just"/>
            <a:r>
              <a:rPr lang="es-CL" dirty="0" smtClean="0">
                <a:solidFill>
                  <a:schemeClr val="tx1">
                    <a:lumMod val="65000"/>
                    <a:lumOff val="35000"/>
                  </a:schemeClr>
                </a:solidFill>
              </a:rPr>
              <a:t>2. La </a:t>
            </a:r>
            <a:r>
              <a:rPr lang="es-CL" dirty="0">
                <a:solidFill>
                  <a:schemeClr val="tx1">
                    <a:lumMod val="65000"/>
                    <a:lumOff val="35000"/>
                  </a:schemeClr>
                </a:solidFill>
              </a:rPr>
              <a:t>misión de la Unidad de Control de examinar la legalidad de los actos del Municipio, involucra para el Jefe de dicha Unidad, en lo que interesa, la consecuente </a:t>
            </a:r>
            <a:r>
              <a:rPr lang="es-CL" u="sng" dirty="0">
                <a:solidFill>
                  <a:schemeClr val="tx1">
                    <a:lumMod val="65000"/>
                    <a:lumOff val="35000"/>
                  </a:schemeClr>
                </a:solidFill>
              </a:rPr>
              <a:t>responsabilidad</a:t>
            </a:r>
            <a:r>
              <a:rPr lang="es-CL" dirty="0">
                <a:solidFill>
                  <a:schemeClr val="tx1">
                    <a:lumMod val="65000"/>
                    <a:lumOff val="35000"/>
                  </a:schemeClr>
                </a:solidFill>
              </a:rPr>
              <a:t> de los pagos, de la cual </a:t>
            </a:r>
            <a:r>
              <a:rPr lang="es-CL" u="sng" dirty="0" smtClean="0">
                <a:solidFill>
                  <a:schemeClr val="tx1">
                    <a:lumMod val="65000"/>
                    <a:lumOff val="35000"/>
                  </a:schemeClr>
                </a:solidFill>
              </a:rPr>
              <a:t>solo </a:t>
            </a:r>
            <a:r>
              <a:rPr lang="es-CL" u="sng" dirty="0">
                <a:solidFill>
                  <a:schemeClr val="tx1">
                    <a:lumMod val="65000"/>
                    <a:lumOff val="35000"/>
                  </a:schemeClr>
                </a:solidFill>
              </a:rPr>
              <a:t>puede eximirse </a:t>
            </a:r>
            <a:r>
              <a:rPr lang="es-CL" dirty="0">
                <a:solidFill>
                  <a:schemeClr val="tx1">
                    <a:lumMod val="65000"/>
                    <a:lumOff val="35000"/>
                  </a:schemeClr>
                </a:solidFill>
              </a:rPr>
              <a:t>con antelación, </a:t>
            </a:r>
            <a:r>
              <a:rPr lang="es-CL" u="sng" dirty="0">
                <a:solidFill>
                  <a:schemeClr val="tx1">
                    <a:lumMod val="65000"/>
                    <a:lumOff val="35000"/>
                  </a:schemeClr>
                </a:solidFill>
              </a:rPr>
              <a:t>mediante la correspondiente representación </a:t>
            </a:r>
            <a:r>
              <a:rPr lang="es-CL" dirty="0">
                <a:solidFill>
                  <a:schemeClr val="tx1">
                    <a:lumMod val="65000"/>
                    <a:lumOff val="35000"/>
                  </a:schemeClr>
                </a:solidFill>
              </a:rPr>
              <a:t>al Alcalde del respectivo decreto, a su juicio, </a:t>
            </a:r>
            <a:r>
              <a:rPr lang="es-CL" dirty="0" smtClean="0">
                <a:solidFill>
                  <a:schemeClr val="tx1">
                    <a:lumMod val="65000"/>
                    <a:lumOff val="35000"/>
                  </a:schemeClr>
                </a:solidFill>
              </a:rPr>
              <a:t>irregular (dictamen N° 43.172, de 2001)</a:t>
            </a:r>
            <a:endParaRPr lang="es-CL" dirty="0">
              <a:solidFill>
                <a:schemeClr val="tx1">
                  <a:lumMod val="65000"/>
                  <a:lumOff val="35000"/>
                </a:schemeClr>
              </a:solidFill>
            </a:endParaRPr>
          </a:p>
        </p:txBody>
      </p:sp>
    </p:spTree>
    <p:extLst>
      <p:ext uri="{BB962C8B-B14F-4D97-AF65-F5344CB8AC3E}">
        <p14:creationId xmlns:p14="http://schemas.microsoft.com/office/powerpoint/2010/main" val="971807832"/>
      </p:ext>
    </p:extLst>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sz="half" idx="2"/>
          </p:nvPr>
        </p:nvSpPr>
        <p:spPr>
          <a:xfrm>
            <a:off x="457200" y="1840230"/>
            <a:ext cx="8358717" cy="4202880"/>
          </a:xfrm>
        </p:spPr>
        <p:txBody>
          <a:bodyPr>
            <a:noAutofit/>
          </a:bodyPr>
          <a:lstStyle/>
          <a:p>
            <a:pPr marL="342900" indent="-342900" algn="just">
              <a:buFont typeface="Arial" panose="020B0604020202020204" pitchFamily="34" charset="0"/>
              <a:buChar char="•"/>
            </a:pPr>
            <a:r>
              <a:rPr lang="es-CL" sz="2400" dirty="0"/>
              <a:t>L</a:t>
            </a:r>
            <a:r>
              <a:rPr lang="es-CL" sz="2400" dirty="0" smtClean="0"/>
              <a:t>a </a:t>
            </a:r>
            <a:r>
              <a:rPr lang="es-CL" sz="2400" dirty="0"/>
              <a:t>representación consiste en un </a:t>
            </a:r>
            <a:r>
              <a:rPr lang="es-CL" sz="2400" b="1" dirty="0"/>
              <a:t>reproche de juridicidad </a:t>
            </a:r>
            <a:r>
              <a:rPr lang="es-CL" sz="2400" dirty="0"/>
              <a:t>de un determinado </a:t>
            </a:r>
            <a:r>
              <a:rPr lang="es-CL" sz="2400" dirty="0" smtClean="0"/>
              <a:t>acto.</a:t>
            </a:r>
          </a:p>
          <a:p>
            <a:pPr marL="342900" indent="-342900" algn="just">
              <a:buFont typeface="Arial" panose="020B0604020202020204" pitchFamily="34" charset="0"/>
              <a:buChar char="•"/>
            </a:pPr>
            <a:endParaRPr lang="es-CL" sz="1400" dirty="0" smtClean="0"/>
          </a:p>
          <a:p>
            <a:pPr marL="342900" indent="-342900" algn="just">
              <a:buFont typeface="Arial" panose="020B0604020202020204" pitchFamily="34" charset="0"/>
              <a:buChar char="•"/>
            </a:pPr>
            <a:r>
              <a:rPr lang="es-CL" sz="2400" dirty="0" smtClean="0"/>
              <a:t>Se debe </a:t>
            </a:r>
            <a:r>
              <a:rPr lang="es-CL" sz="2400" dirty="0"/>
              <a:t>observar el debido cuidado de no interferir en aspectos de conveniencia, mérito u oportunidad</a:t>
            </a:r>
            <a:r>
              <a:rPr lang="es-CL" sz="2400" dirty="0" smtClean="0"/>
              <a:t>.</a:t>
            </a:r>
          </a:p>
          <a:p>
            <a:pPr marL="342900" indent="-342900" algn="just">
              <a:buFont typeface="Arial" panose="020B0604020202020204" pitchFamily="34" charset="0"/>
              <a:buChar char="•"/>
            </a:pPr>
            <a:endParaRPr lang="es-CL" sz="1400" b="1" dirty="0">
              <a:solidFill>
                <a:prstClr val="black">
                  <a:lumMod val="65000"/>
                  <a:lumOff val="35000"/>
                </a:prstClr>
              </a:solidFill>
            </a:endParaRPr>
          </a:p>
          <a:p>
            <a:pPr marL="342900" indent="-342900" algn="just">
              <a:buFont typeface="Arial" panose="020B0604020202020204" pitchFamily="34" charset="0"/>
              <a:buChar char="•"/>
            </a:pPr>
            <a:r>
              <a:rPr lang="es-CL" sz="2400" dirty="0" smtClean="0"/>
              <a:t>Se debe </a:t>
            </a:r>
            <a:r>
              <a:rPr lang="es-CL" sz="2400" dirty="0"/>
              <a:t>identificar el acto que representan, los motivos o razones jurídicas que fundamentan su decisión, indicando </a:t>
            </a:r>
            <a:r>
              <a:rPr lang="es-CL" sz="2400" dirty="0" smtClean="0"/>
              <a:t>cuál </a:t>
            </a:r>
            <a:r>
              <a:rPr lang="es-CL" sz="2400" dirty="0"/>
              <a:t>es la o las normas y/o el criterio jurisprudencial infringidos, y el modo en </a:t>
            </a:r>
            <a:r>
              <a:rPr lang="es-CL" sz="2400" dirty="0" smtClean="0"/>
              <a:t>que se </a:t>
            </a:r>
            <a:r>
              <a:rPr lang="es-CL" sz="2400" dirty="0"/>
              <a:t>produce la vulneración al ordenamiento.</a:t>
            </a:r>
            <a:endParaRPr lang="es-ES" sz="2400" b="1" dirty="0" smtClean="0">
              <a:solidFill>
                <a:prstClr val="black">
                  <a:lumMod val="65000"/>
                  <a:lumOff val="35000"/>
                </a:prstClr>
              </a:solidFill>
            </a:endParaRPr>
          </a:p>
        </p:txBody>
      </p:sp>
      <p:sp>
        <p:nvSpPr>
          <p:cNvPr id="3" name="Título 2"/>
          <p:cNvSpPr>
            <a:spLocks noGrp="1"/>
          </p:cNvSpPr>
          <p:nvPr>
            <p:ph type="title"/>
          </p:nvPr>
        </p:nvSpPr>
        <p:spPr>
          <a:xfrm>
            <a:off x="194310" y="274638"/>
            <a:ext cx="7132320" cy="614362"/>
          </a:xfrm>
        </p:spPr>
        <p:txBody>
          <a:bodyPr>
            <a:normAutofit/>
          </a:bodyPr>
          <a:lstStyle/>
          <a:p>
            <a:r>
              <a:rPr lang="es-CL" dirty="0" smtClean="0"/>
              <a:t>a.- Características de la representación.</a:t>
            </a:r>
            <a:endParaRPr lang="es-CL" dirty="0"/>
          </a:p>
        </p:txBody>
      </p:sp>
      <p:sp>
        <p:nvSpPr>
          <p:cNvPr id="4" name="Marcador de texto 3"/>
          <p:cNvSpPr>
            <a:spLocks noGrp="1"/>
          </p:cNvSpPr>
          <p:nvPr>
            <p:ph type="body" sz="quarter" idx="12"/>
          </p:nvPr>
        </p:nvSpPr>
        <p:spPr/>
        <p:txBody>
          <a:bodyPr>
            <a:normAutofit fontScale="92500" lnSpcReduction="10000"/>
          </a:bodyPr>
          <a:lstStyle/>
          <a:p>
            <a:r>
              <a:rPr lang="es-ES" dirty="0"/>
              <a:t>División de Municipalidades</a:t>
            </a:r>
          </a:p>
          <a:p>
            <a:endParaRPr lang="es-CL" dirty="0"/>
          </a:p>
        </p:txBody>
      </p:sp>
      <p:sp>
        <p:nvSpPr>
          <p:cNvPr id="5" name="Marcador de texto 4"/>
          <p:cNvSpPr>
            <a:spLocks noGrp="1"/>
          </p:cNvSpPr>
          <p:nvPr>
            <p:ph type="body" sz="quarter" idx="13"/>
          </p:nvPr>
        </p:nvSpPr>
        <p:spPr/>
        <p:txBody>
          <a:bodyPr/>
          <a:lstStyle/>
          <a:p>
            <a:r>
              <a:rPr lang="es-ES" dirty="0"/>
              <a:t>Subdivisión Jurídica</a:t>
            </a:r>
          </a:p>
          <a:p>
            <a:endParaRPr lang="es-CL" dirty="0"/>
          </a:p>
        </p:txBody>
      </p:sp>
    </p:spTree>
    <p:extLst>
      <p:ext uri="{BB962C8B-B14F-4D97-AF65-F5344CB8AC3E}">
        <p14:creationId xmlns:p14="http://schemas.microsoft.com/office/powerpoint/2010/main" val="2287556873"/>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 calcmode="lin" valueType="num">
                                      <p:cBhvr additive="base">
                                        <p:cTn id="19"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a:xfrm>
            <a:off x="176645" y="274638"/>
            <a:ext cx="7294419" cy="614362"/>
          </a:xfrm>
        </p:spPr>
        <p:txBody>
          <a:bodyPr>
            <a:normAutofit fontScale="90000"/>
          </a:bodyPr>
          <a:lstStyle/>
          <a:p>
            <a:pPr algn="ctr"/>
            <a:r>
              <a:rPr lang="es-CL" dirty="0" smtClean="0"/>
              <a:t>Situaciones en donde </a:t>
            </a:r>
            <a:r>
              <a:rPr lang="es-CL" u="sng" dirty="0" smtClean="0"/>
              <a:t>eventualmente</a:t>
            </a:r>
            <a:r>
              <a:rPr lang="es-CL" dirty="0" smtClean="0"/>
              <a:t> pueda configurarse la responsabilidad civil del Director de Control</a:t>
            </a:r>
            <a:endParaRPr lang="es-CL" dirty="0"/>
          </a:p>
        </p:txBody>
      </p:sp>
      <p:sp>
        <p:nvSpPr>
          <p:cNvPr id="2" name="CuadroTexto 1"/>
          <p:cNvSpPr txBox="1"/>
          <p:nvPr/>
        </p:nvSpPr>
        <p:spPr>
          <a:xfrm>
            <a:off x="613064" y="1808018"/>
            <a:ext cx="8094517" cy="5909310"/>
          </a:xfrm>
          <a:prstGeom prst="rect">
            <a:avLst/>
          </a:prstGeom>
          <a:noFill/>
        </p:spPr>
        <p:txBody>
          <a:bodyPr wrap="square" rtlCol="0">
            <a:spAutoFit/>
          </a:bodyPr>
          <a:lstStyle/>
          <a:p>
            <a:pPr marL="285750" indent="-285750">
              <a:lnSpc>
                <a:spcPct val="200000"/>
              </a:lnSpc>
              <a:buFont typeface="Arial" panose="020B0604020202020204" pitchFamily="34" charset="0"/>
              <a:buChar char="•"/>
            </a:pPr>
            <a:r>
              <a:rPr lang="es-CL" dirty="0" smtClean="0">
                <a:solidFill>
                  <a:schemeClr val="tx1">
                    <a:lumMod val="65000"/>
                    <a:lumOff val="35000"/>
                  </a:schemeClr>
                </a:solidFill>
              </a:rPr>
              <a:t>Gastos por Publicidad improcedente</a:t>
            </a:r>
          </a:p>
          <a:p>
            <a:pPr marL="285750" indent="-285750">
              <a:lnSpc>
                <a:spcPct val="200000"/>
              </a:lnSpc>
              <a:buFont typeface="Arial" panose="020B0604020202020204" pitchFamily="34" charset="0"/>
              <a:buChar char="•"/>
            </a:pPr>
            <a:r>
              <a:rPr lang="es-CL" dirty="0" smtClean="0">
                <a:solidFill>
                  <a:schemeClr val="tx1">
                    <a:lumMod val="65000"/>
                    <a:lumOff val="35000"/>
                  </a:schemeClr>
                </a:solidFill>
              </a:rPr>
              <a:t>Pago de Honorarios improcedentes o no acreditados</a:t>
            </a:r>
          </a:p>
          <a:p>
            <a:pPr marL="285750" indent="-285750">
              <a:lnSpc>
                <a:spcPct val="200000"/>
              </a:lnSpc>
              <a:buFont typeface="Arial" panose="020B0604020202020204" pitchFamily="34" charset="0"/>
              <a:buChar char="•"/>
            </a:pPr>
            <a:r>
              <a:rPr lang="es-CL" dirty="0" smtClean="0">
                <a:solidFill>
                  <a:schemeClr val="tx1">
                    <a:lumMod val="65000"/>
                    <a:lumOff val="35000"/>
                  </a:schemeClr>
                </a:solidFill>
              </a:rPr>
              <a:t>Pago de intereses por cotizaciones previsionales</a:t>
            </a:r>
          </a:p>
          <a:p>
            <a:pPr marL="285750" indent="-285750">
              <a:lnSpc>
                <a:spcPct val="200000"/>
              </a:lnSpc>
              <a:buFont typeface="Arial" panose="020B0604020202020204" pitchFamily="34" charset="0"/>
              <a:buChar char="•"/>
            </a:pPr>
            <a:r>
              <a:rPr lang="es-CL" dirty="0" smtClean="0">
                <a:solidFill>
                  <a:schemeClr val="tx1">
                    <a:lumMod val="65000"/>
                    <a:lumOff val="35000"/>
                  </a:schemeClr>
                </a:solidFill>
              </a:rPr>
              <a:t>Pago de Horas extraordinarias no acreditadas</a:t>
            </a:r>
          </a:p>
          <a:p>
            <a:pPr marL="285750" indent="-285750">
              <a:lnSpc>
                <a:spcPct val="200000"/>
              </a:lnSpc>
              <a:buFont typeface="Arial" panose="020B0604020202020204" pitchFamily="34" charset="0"/>
              <a:buChar char="•"/>
            </a:pPr>
            <a:r>
              <a:rPr lang="es-CL" dirty="0" smtClean="0">
                <a:solidFill>
                  <a:schemeClr val="tx1">
                    <a:lumMod val="65000"/>
                    <a:lumOff val="35000"/>
                  </a:schemeClr>
                </a:solidFill>
              </a:rPr>
              <a:t>No recuperación de subvenciones otorgadas a organizaciones respecto de las cuales no se les exigió rendición</a:t>
            </a:r>
          </a:p>
          <a:p>
            <a:pPr>
              <a:lnSpc>
                <a:spcPct val="200000"/>
              </a:lnSpc>
            </a:pPr>
            <a:endParaRPr lang="es-CL" dirty="0" smtClean="0">
              <a:solidFill>
                <a:schemeClr val="tx1">
                  <a:lumMod val="65000"/>
                  <a:lumOff val="35000"/>
                </a:schemeClr>
              </a:solidFill>
            </a:endParaRPr>
          </a:p>
          <a:p>
            <a:pPr algn="ctr">
              <a:lnSpc>
                <a:spcPct val="200000"/>
              </a:lnSpc>
            </a:pPr>
            <a:r>
              <a:rPr lang="es-CL" dirty="0" smtClean="0">
                <a:solidFill>
                  <a:schemeClr val="tx1">
                    <a:lumMod val="65000"/>
                    <a:lumOff val="35000"/>
                  </a:schemeClr>
                </a:solidFill>
              </a:rPr>
              <a:t>* Situaciones que deben analizarse, caso a caso.</a:t>
            </a:r>
          </a:p>
          <a:p>
            <a:pPr>
              <a:lnSpc>
                <a:spcPct val="200000"/>
              </a:lnSpc>
            </a:pPr>
            <a:endParaRPr lang="es-CL" dirty="0" smtClean="0"/>
          </a:p>
          <a:p>
            <a:pPr algn="ctr"/>
            <a:endParaRPr lang="es-CL" dirty="0" smtClean="0"/>
          </a:p>
          <a:p>
            <a:pPr algn="ctr"/>
            <a:endParaRPr lang="es-CL" dirty="0" smtClean="0"/>
          </a:p>
          <a:p>
            <a:pPr algn="ctr"/>
            <a:endParaRPr lang="es-CL" dirty="0" smtClean="0"/>
          </a:p>
        </p:txBody>
      </p:sp>
    </p:spTree>
    <p:extLst>
      <p:ext uri="{BB962C8B-B14F-4D97-AF65-F5344CB8AC3E}">
        <p14:creationId xmlns:p14="http://schemas.microsoft.com/office/powerpoint/2010/main" val="838382237"/>
      </p:ext>
    </p:extLst>
  </p:cSld>
  <p:clrMapOvr>
    <a:masterClrMapping/>
  </p:clrMapOvr>
  <p:transition spd="slow">
    <p:push dir="u"/>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a:xfrm>
            <a:off x="176645" y="274638"/>
            <a:ext cx="7294419" cy="614362"/>
          </a:xfrm>
        </p:spPr>
        <p:txBody>
          <a:bodyPr>
            <a:normAutofit/>
          </a:bodyPr>
          <a:lstStyle/>
          <a:p>
            <a:pPr algn="ctr"/>
            <a:r>
              <a:rPr lang="es-CL" dirty="0" smtClean="0"/>
              <a:t>DOS TEMÁTICAS ADICIONALES (destacadas)</a:t>
            </a:r>
            <a:endParaRPr lang="es-CL" dirty="0"/>
          </a:p>
        </p:txBody>
      </p:sp>
      <p:sp>
        <p:nvSpPr>
          <p:cNvPr id="2" name="CuadroTexto 1"/>
          <p:cNvSpPr txBox="1"/>
          <p:nvPr/>
        </p:nvSpPr>
        <p:spPr>
          <a:xfrm>
            <a:off x="914401" y="1984662"/>
            <a:ext cx="8094517" cy="2031325"/>
          </a:xfrm>
          <a:prstGeom prst="rect">
            <a:avLst/>
          </a:prstGeom>
          <a:noFill/>
        </p:spPr>
        <p:txBody>
          <a:bodyPr wrap="square" rtlCol="0">
            <a:spAutoFit/>
          </a:bodyPr>
          <a:lstStyle/>
          <a:p>
            <a:pPr marL="285750" indent="-285750">
              <a:lnSpc>
                <a:spcPct val="200000"/>
              </a:lnSpc>
              <a:buFont typeface="Arial" panose="020B0604020202020204" pitchFamily="34" charset="0"/>
              <a:buChar char="•"/>
            </a:pPr>
            <a:r>
              <a:rPr lang="es-CL" dirty="0" smtClean="0">
                <a:solidFill>
                  <a:schemeClr val="tx1">
                    <a:lumMod val="65000"/>
                    <a:lumOff val="35000"/>
                  </a:schemeClr>
                </a:solidFill>
              </a:rPr>
              <a:t>CONTROL PRESUPUESTARIO</a:t>
            </a:r>
          </a:p>
          <a:p>
            <a:pPr marL="285750" indent="-285750">
              <a:lnSpc>
                <a:spcPct val="200000"/>
              </a:lnSpc>
              <a:buFont typeface="Arial" panose="020B0604020202020204" pitchFamily="34" charset="0"/>
              <a:buChar char="•"/>
            </a:pPr>
            <a:r>
              <a:rPr lang="es-CL" dirty="0" smtClean="0">
                <a:solidFill>
                  <a:schemeClr val="tx1">
                    <a:lumMod val="65000"/>
                    <a:lumOff val="35000"/>
                  </a:schemeClr>
                </a:solidFill>
              </a:rPr>
              <a:t>CONTROL A LA FISCALIZACIÓN MUNICIPAL</a:t>
            </a:r>
          </a:p>
          <a:p>
            <a:pPr algn="ctr"/>
            <a:endParaRPr lang="es-CL" dirty="0" smtClean="0"/>
          </a:p>
          <a:p>
            <a:pPr algn="ctr"/>
            <a:endParaRPr lang="es-CL" dirty="0" smtClean="0"/>
          </a:p>
          <a:p>
            <a:pPr algn="ctr"/>
            <a:endParaRPr lang="es-CL" dirty="0" smtClean="0"/>
          </a:p>
        </p:txBody>
      </p:sp>
    </p:spTree>
    <p:extLst>
      <p:ext uri="{BB962C8B-B14F-4D97-AF65-F5344CB8AC3E}">
        <p14:creationId xmlns:p14="http://schemas.microsoft.com/office/powerpoint/2010/main" val="1467499486"/>
      </p:ext>
    </p:extLst>
  </p:cSld>
  <p:clrMapOvr>
    <a:masterClrMapping/>
  </p:clrMapOvr>
  <p:transition spd="slow">
    <p:push dir="u"/>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Título 1"/>
          <p:cNvSpPr>
            <a:spLocks noGrp="1"/>
          </p:cNvSpPr>
          <p:nvPr>
            <p:ph type="title"/>
          </p:nvPr>
        </p:nvSpPr>
        <p:spPr>
          <a:xfrm>
            <a:off x="2912534" y="1297199"/>
            <a:ext cx="3238884" cy="614362"/>
          </a:xfrm>
        </p:spPr>
        <p:txBody>
          <a:bodyPr>
            <a:noAutofit/>
          </a:bodyPr>
          <a:lstStyle/>
          <a:p>
            <a:r>
              <a:rPr lang="es-CL" sz="2000" b="1" dirty="0" smtClean="0">
                <a:solidFill>
                  <a:schemeClr val="tx1">
                    <a:lumMod val="65000"/>
                    <a:lumOff val="35000"/>
                  </a:schemeClr>
                </a:solidFill>
              </a:rPr>
              <a:t>¿Quiénes intervienen?</a:t>
            </a:r>
          </a:p>
        </p:txBody>
      </p:sp>
      <p:graphicFrame>
        <p:nvGraphicFramePr>
          <p:cNvPr id="2" name="Marcador de contenido 1"/>
          <p:cNvGraphicFramePr>
            <a:graphicFrameLocks noGrp="1"/>
          </p:cNvGraphicFramePr>
          <p:nvPr>
            <p:ph sz="quarter" idx="12"/>
            <p:extLst/>
          </p:nvPr>
        </p:nvGraphicFramePr>
        <p:xfrm>
          <a:off x="325343" y="1797050"/>
          <a:ext cx="8697633" cy="44116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Rectángulo 3"/>
          <p:cNvSpPr/>
          <p:nvPr/>
        </p:nvSpPr>
        <p:spPr>
          <a:xfrm>
            <a:off x="520814" y="1911561"/>
            <a:ext cx="6068245" cy="461665"/>
          </a:xfrm>
          <a:prstGeom prst="rect">
            <a:avLst/>
          </a:prstGeom>
        </p:spPr>
        <p:txBody>
          <a:bodyPr wrap="square">
            <a:spAutoFit/>
          </a:bodyPr>
          <a:lstStyle/>
          <a:p>
            <a:r>
              <a:rPr lang="es-CL" sz="2400" dirty="0" smtClean="0">
                <a:solidFill>
                  <a:schemeClr val="tx1">
                    <a:lumMod val="65000"/>
                    <a:lumOff val="35000"/>
                  </a:schemeClr>
                </a:solidFill>
                <a:latin typeface="Arial" panose="020B0604020202020204" pitchFamily="34" charset="0"/>
                <a:cs typeface="Arial" panose="020B0604020202020204" pitchFamily="34" charset="0"/>
              </a:rPr>
              <a:t>Actores municipales (con responsabilidad)</a:t>
            </a:r>
            <a:endParaRPr lang="es-CL" sz="2400" dirty="0">
              <a:solidFill>
                <a:schemeClr val="tx1">
                  <a:lumMod val="65000"/>
                  <a:lumOff val="35000"/>
                </a:schemeClr>
              </a:solidFill>
            </a:endParaRPr>
          </a:p>
        </p:txBody>
      </p:sp>
      <p:sp>
        <p:nvSpPr>
          <p:cNvPr id="3" name="CuadroTexto 2"/>
          <p:cNvSpPr txBox="1"/>
          <p:nvPr/>
        </p:nvSpPr>
        <p:spPr>
          <a:xfrm>
            <a:off x="2119746" y="389853"/>
            <a:ext cx="4572000" cy="400110"/>
          </a:xfrm>
          <a:prstGeom prst="rect">
            <a:avLst/>
          </a:prstGeom>
          <a:noFill/>
        </p:spPr>
        <p:txBody>
          <a:bodyPr wrap="square" rtlCol="0">
            <a:spAutoFit/>
          </a:bodyPr>
          <a:lstStyle/>
          <a:p>
            <a:r>
              <a:rPr lang="es-CL" sz="2000" dirty="0" smtClean="0">
                <a:solidFill>
                  <a:schemeClr val="bg1"/>
                </a:solidFill>
                <a:latin typeface="Arial" panose="020B0604020202020204" pitchFamily="34" charset="0"/>
                <a:cs typeface="Arial" panose="020B0604020202020204" pitchFamily="34" charset="0"/>
              </a:rPr>
              <a:t>CONTROL PRESUPUESTARIO</a:t>
            </a:r>
            <a:endParaRPr lang="es-CL" sz="20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02407309"/>
      </p:ext>
    </p:extLst>
  </p:cSld>
  <p:clrMapOvr>
    <a:masterClrMapping/>
  </p:clrMapOvr>
  <p:transition spd="slow">
    <p:push dir="u"/>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CuadroTexto"/>
          <p:cNvSpPr txBox="1"/>
          <p:nvPr/>
        </p:nvSpPr>
        <p:spPr>
          <a:xfrm>
            <a:off x="349905" y="1171092"/>
            <a:ext cx="7624203" cy="353943"/>
          </a:xfrm>
          <a:prstGeom prst="rect">
            <a:avLst/>
          </a:prstGeom>
          <a:noFill/>
        </p:spPr>
        <p:txBody>
          <a:bodyPr wrap="none" rtlCol="0">
            <a:spAutoFit/>
          </a:bodyPr>
          <a:lstStyle/>
          <a:p>
            <a:r>
              <a:rPr lang="es-CL" sz="1700" b="1" dirty="0" smtClean="0">
                <a:solidFill>
                  <a:srgbClr val="FF9900"/>
                </a:solidFill>
                <a:latin typeface="Arial" pitchFamily="34" charset="0"/>
                <a:cs typeface="Arial" pitchFamily="34" charset="0"/>
              </a:rPr>
              <a:t>Responsables del cumplimiento del control financiero y presupuestario</a:t>
            </a:r>
            <a:endParaRPr lang="es-CL" sz="1700" b="1" dirty="0">
              <a:solidFill>
                <a:srgbClr val="FF9900"/>
              </a:solidFill>
              <a:latin typeface="Arial" pitchFamily="34" charset="0"/>
              <a:cs typeface="Arial" pitchFamily="34" charset="0"/>
            </a:endParaRPr>
          </a:p>
        </p:txBody>
      </p:sp>
      <p:sp>
        <p:nvSpPr>
          <p:cNvPr id="10" name="9 Rectángulo"/>
          <p:cNvSpPr/>
          <p:nvPr/>
        </p:nvSpPr>
        <p:spPr>
          <a:xfrm>
            <a:off x="349905" y="1807128"/>
            <a:ext cx="8498260" cy="4539704"/>
          </a:xfrm>
          <a:prstGeom prst="rect">
            <a:avLst/>
          </a:prstGeom>
        </p:spPr>
        <p:txBody>
          <a:bodyPr wrap="square">
            <a:spAutoFit/>
          </a:bodyPr>
          <a:lstStyle/>
          <a:p>
            <a:pPr marL="342900" indent="-342900" algn="just" eaLnBrk="0" hangingPunct="0">
              <a:buFont typeface="Arial" panose="020B0604020202020204" pitchFamily="34" charset="0"/>
              <a:buChar char="•"/>
              <a:defRPr/>
            </a:pPr>
            <a:r>
              <a:rPr lang="es-CL" sz="1700" dirty="0" smtClean="0">
                <a:solidFill>
                  <a:schemeClr val="tx1">
                    <a:lumMod val="65000"/>
                    <a:lumOff val="35000"/>
                  </a:schemeClr>
                </a:solidFill>
                <a:latin typeface="Arial" pitchFamily="34" charset="0"/>
                <a:cs typeface="Arial" pitchFamily="34" charset="0"/>
              </a:rPr>
              <a:t>La </a:t>
            </a:r>
            <a:r>
              <a:rPr lang="es-CL" sz="1700" b="1" dirty="0" smtClean="0">
                <a:solidFill>
                  <a:schemeClr val="tx1">
                    <a:lumMod val="65000"/>
                    <a:lumOff val="35000"/>
                  </a:schemeClr>
                </a:solidFill>
                <a:latin typeface="Arial" pitchFamily="34" charset="0"/>
                <a:cs typeface="Arial" pitchFamily="34" charset="0"/>
              </a:rPr>
              <a:t>SECPLA</a:t>
            </a:r>
            <a:r>
              <a:rPr lang="es-CL" sz="1700" dirty="0" smtClean="0">
                <a:solidFill>
                  <a:schemeClr val="tx1">
                    <a:lumMod val="65000"/>
                    <a:lumOff val="35000"/>
                  </a:schemeClr>
                </a:solidFill>
                <a:latin typeface="Arial" pitchFamily="34" charset="0"/>
                <a:cs typeface="Arial" pitchFamily="34" charset="0"/>
              </a:rPr>
              <a:t> asesorara </a:t>
            </a:r>
            <a:r>
              <a:rPr lang="es-CL" sz="1700" dirty="0">
                <a:solidFill>
                  <a:schemeClr val="tx1">
                    <a:lumMod val="65000"/>
                    <a:lumOff val="35000"/>
                  </a:schemeClr>
                </a:solidFill>
                <a:latin typeface="Arial" pitchFamily="34" charset="0"/>
                <a:cs typeface="Arial" pitchFamily="34" charset="0"/>
              </a:rPr>
              <a:t>al </a:t>
            </a:r>
            <a:r>
              <a:rPr lang="es-CL" sz="1700" dirty="0" smtClean="0">
                <a:solidFill>
                  <a:schemeClr val="tx1">
                    <a:lumMod val="65000"/>
                    <a:lumOff val="35000"/>
                  </a:schemeClr>
                </a:solidFill>
                <a:latin typeface="Arial" pitchFamily="34" charset="0"/>
                <a:cs typeface="Arial" pitchFamily="34" charset="0"/>
              </a:rPr>
              <a:t>Alcalde </a:t>
            </a:r>
            <a:r>
              <a:rPr lang="es-CL" sz="1700" dirty="0">
                <a:solidFill>
                  <a:schemeClr val="tx1">
                    <a:lumMod val="65000"/>
                    <a:lumOff val="35000"/>
                  </a:schemeClr>
                </a:solidFill>
                <a:latin typeface="Arial" pitchFamily="34" charset="0"/>
                <a:cs typeface="Arial" pitchFamily="34" charset="0"/>
              </a:rPr>
              <a:t>en la </a:t>
            </a:r>
            <a:r>
              <a:rPr lang="es-CL" sz="1700" dirty="0" smtClean="0">
                <a:solidFill>
                  <a:schemeClr val="tx1">
                    <a:lumMod val="65000"/>
                    <a:lumOff val="35000"/>
                  </a:schemeClr>
                </a:solidFill>
                <a:latin typeface="Arial" pitchFamily="34" charset="0"/>
                <a:cs typeface="Arial" pitchFamily="34" charset="0"/>
              </a:rPr>
              <a:t>elaboración </a:t>
            </a:r>
            <a:r>
              <a:rPr lang="es-CL" sz="1700" dirty="0">
                <a:solidFill>
                  <a:schemeClr val="tx1">
                    <a:lumMod val="65000"/>
                    <a:lumOff val="35000"/>
                  </a:schemeClr>
                </a:solidFill>
                <a:latin typeface="Arial" pitchFamily="34" charset="0"/>
                <a:cs typeface="Arial" pitchFamily="34" charset="0"/>
              </a:rPr>
              <a:t>del proyecto de presupuesto y </a:t>
            </a:r>
            <a:r>
              <a:rPr lang="es-CL" sz="1700" u="sng" dirty="0" smtClean="0">
                <a:solidFill>
                  <a:schemeClr val="tx1">
                    <a:lumMod val="65000"/>
                    <a:lumOff val="35000"/>
                  </a:schemeClr>
                </a:solidFill>
                <a:latin typeface="Arial" pitchFamily="34" charset="0"/>
                <a:cs typeface="Arial" pitchFamily="34" charset="0"/>
              </a:rPr>
              <a:t>evaluará </a:t>
            </a:r>
            <a:r>
              <a:rPr lang="es-CL" sz="1700" u="sng" dirty="0">
                <a:solidFill>
                  <a:schemeClr val="tx1">
                    <a:lumMod val="65000"/>
                    <a:lumOff val="35000"/>
                  </a:schemeClr>
                </a:solidFill>
                <a:latin typeface="Arial" pitchFamily="34" charset="0"/>
                <a:cs typeface="Arial" pitchFamily="34" charset="0"/>
              </a:rPr>
              <a:t>el cumplimiento</a:t>
            </a:r>
            <a:r>
              <a:rPr lang="es-CL" sz="1700" dirty="0">
                <a:solidFill>
                  <a:schemeClr val="tx1">
                    <a:lumMod val="65000"/>
                    <a:lumOff val="35000"/>
                  </a:schemeClr>
                </a:solidFill>
                <a:latin typeface="Arial" pitchFamily="34" charset="0"/>
                <a:cs typeface="Arial" pitchFamily="34" charset="0"/>
              </a:rPr>
              <a:t> del mismo, informando al </a:t>
            </a:r>
            <a:r>
              <a:rPr lang="es-CL" sz="1700" dirty="0" smtClean="0">
                <a:solidFill>
                  <a:schemeClr val="tx1">
                    <a:lumMod val="65000"/>
                    <a:lumOff val="35000"/>
                  </a:schemeClr>
                </a:solidFill>
                <a:latin typeface="Arial" pitchFamily="34" charset="0"/>
                <a:cs typeface="Arial" pitchFamily="34" charset="0"/>
              </a:rPr>
              <a:t>concejo, a lo menos </a:t>
            </a:r>
            <a:r>
              <a:rPr lang="es-CL" sz="1700" u="sng" dirty="0" smtClean="0">
                <a:solidFill>
                  <a:schemeClr val="tx1">
                    <a:lumMod val="65000"/>
                    <a:lumOff val="35000"/>
                  </a:schemeClr>
                </a:solidFill>
                <a:latin typeface="Arial" pitchFamily="34" charset="0"/>
                <a:cs typeface="Arial" pitchFamily="34" charset="0"/>
              </a:rPr>
              <a:t>semestralmente</a:t>
            </a:r>
          </a:p>
          <a:p>
            <a:pPr marL="342900" indent="-342900" algn="just" eaLnBrk="0" hangingPunct="0">
              <a:buFont typeface="Arial" panose="020B0604020202020204" pitchFamily="34" charset="0"/>
              <a:buChar char="•"/>
              <a:defRPr/>
            </a:pPr>
            <a:r>
              <a:rPr lang="es-CL" sz="1700" dirty="0" smtClean="0">
                <a:solidFill>
                  <a:schemeClr val="tx1">
                    <a:lumMod val="65000"/>
                    <a:lumOff val="35000"/>
                  </a:schemeClr>
                </a:solidFill>
                <a:latin typeface="Arial" pitchFamily="34" charset="0"/>
                <a:cs typeface="Arial" pitchFamily="34" charset="0"/>
              </a:rPr>
              <a:t>La </a:t>
            </a:r>
            <a:r>
              <a:rPr lang="es-CL" sz="1700" b="1" dirty="0" smtClean="0">
                <a:solidFill>
                  <a:schemeClr val="tx1">
                    <a:lumMod val="65000"/>
                    <a:lumOff val="35000"/>
                  </a:schemeClr>
                </a:solidFill>
                <a:latin typeface="Arial" pitchFamily="34" charset="0"/>
                <a:cs typeface="Arial" pitchFamily="34" charset="0"/>
              </a:rPr>
              <a:t>DAF</a:t>
            </a:r>
            <a:r>
              <a:rPr lang="es-CL" sz="1700" dirty="0" smtClean="0">
                <a:solidFill>
                  <a:schemeClr val="tx1">
                    <a:lumMod val="65000"/>
                    <a:lumOff val="35000"/>
                  </a:schemeClr>
                </a:solidFill>
                <a:latin typeface="Arial" pitchFamily="34" charset="0"/>
                <a:cs typeface="Arial" pitchFamily="34" charset="0"/>
              </a:rPr>
              <a:t> asesorara </a:t>
            </a:r>
            <a:r>
              <a:rPr lang="es-CL" sz="1700" dirty="0">
                <a:solidFill>
                  <a:schemeClr val="tx1">
                    <a:lumMod val="65000"/>
                    <a:lumOff val="35000"/>
                  </a:schemeClr>
                </a:solidFill>
                <a:latin typeface="Arial" pitchFamily="34" charset="0"/>
                <a:cs typeface="Arial" pitchFamily="34" charset="0"/>
              </a:rPr>
              <a:t>al edil en la </a:t>
            </a:r>
            <a:r>
              <a:rPr lang="es-CL" sz="1700" dirty="0" smtClean="0">
                <a:solidFill>
                  <a:schemeClr val="tx1">
                    <a:lumMod val="65000"/>
                    <a:lumOff val="35000"/>
                  </a:schemeClr>
                </a:solidFill>
                <a:latin typeface="Arial" pitchFamily="34" charset="0"/>
                <a:cs typeface="Arial" pitchFamily="34" charset="0"/>
              </a:rPr>
              <a:t>administración </a:t>
            </a:r>
            <a:r>
              <a:rPr lang="es-CL" sz="1700" dirty="0">
                <a:solidFill>
                  <a:schemeClr val="tx1">
                    <a:lumMod val="65000"/>
                    <a:lumOff val="35000"/>
                  </a:schemeClr>
                </a:solidFill>
                <a:latin typeface="Arial" pitchFamily="34" charset="0"/>
                <a:cs typeface="Arial" pitchFamily="34" charset="0"/>
              </a:rPr>
              <a:t>financiera de los bienes municipales, colaborando con la </a:t>
            </a:r>
            <a:r>
              <a:rPr lang="es-CL" sz="1700" dirty="0" smtClean="0">
                <a:solidFill>
                  <a:schemeClr val="tx1">
                    <a:lumMod val="65000"/>
                    <a:lumOff val="35000"/>
                  </a:schemeClr>
                </a:solidFill>
                <a:latin typeface="Arial" pitchFamily="34" charset="0"/>
                <a:cs typeface="Arial" pitchFamily="34" charset="0"/>
              </a:rPr>
              <a:t>SECPLA en </a:t>
            </a:r>
            <a:r>
              <a:rPr lang="es-CL" sz="1700" dirty="0">
                <a:solidFill>
                  <a:schemeClr val="tx1">
                    <a:lumMod val="65000"/>
                    <a:lumOff val="35000"/>
                  </a:schemeClr>
                </a:solidFill>
                <a:latin typeface="Arial" pitchFamily="34" charset="0"/>
                <a:cs typeface="Arial" pitchFamily="34" charset="0"/>
              </a:rPr>
              <a:t>la </a:t>
            </a:r>
            <a:r>
              <a:rPr lang="es-CL" sz="1700" dirty="0" smtClean="0">
                <a:solidFill>
                  <a:schemeClr val="tx1">
                    <a:lumMod val="65000"/>
                    <a:lumOff val="35000"/>
                  </a:schemeClr>
                </a:solidFill>
                <a:latin typeface="Arial" pitchFamily="34" charset="0"/>
                <a:cs typeface="Arial" pitchFamily="34" charset="0"/>
              </a:rPr>
              <a:t>elaboración </a:t>
            </a:r>
            <a:r>
              <a:rPr lang="es-CL" sz="1700" dirty="0">
                <a:solidFill>
                  <a:schemeClr val="tx1">
                    <a:lumMod val="65000"/>
                    <a:lumOff val="35000"/>
                  </a:schemeClr>
                </a:solidFill>
                <a:latin typeface="Arial" pitchFamily="34" charset="0"/>
                <a:cs typeface="Arial" pitchFamily="34" charset="0"/>
              </a:rPr>
              <a:t>del presupuesto municipal. </a:t>
            </a:r>
            <a:r>
              <a:rPr lang="es-CL" sz="1700" dirty="0" smtClean="0">
                <a:solidFill>
                  <a:schemeClr val="tx1">
                    <a:lumMod val="65000"/>
                    <a:lumOff val="35000"/>
                  </a:schemeClr>
                </a:solidFill>
                <a:latin typeface="Arial" pitchFamily="34" charset="0"/>
                <a:cs typeface="Arial" pitchFamily="34" charset="0"/>
              </a:rPr>
              <a:t> </a:t>
            </a:r>
          </a:p>
          <a:p>
            <a:pPr marL="342900" indent="-342900" algn="just" eaLnBrk="0" hangingPunct="0">
              <a:buFontTx/>
              <a:buChar char="-"/>
              <a:defRPr/>
            </a:pPr>
            <a:r>
              <a:rPr lang="es-CL" sz="1700" dirty="0" smtClean="0">
                <a:solidFill>
                  <a:schemeClr val="tx1">
                    <a:lumMod val="65000"/>
                    <a:lumOff val="35000"/>
                  </a:schemeClr>
                </a:solidFill>
                <a:latin typeface="Arial" pitchFamily="34" charset="0"/>
                <a:cs typeface="Arial" pitchFamily="34" charset="0"/>
              </a:rPr>
              <a:t>A la </a:t>
            </a:r>
            <a:r>
              <a:rPr lang="es-CL" sz="1700" b="1" dirty="0" smtClean="0">
                <a:solidFill>
                  <a:schemeClr val="tx1">
                    <a:lumMod val="65000"/>
                    <a:lumOff val="35000"/>
                  </a:schemeClr>
                </a:solidFill>
                <a:latin typeface="Arial" pitchFamily="34" charset="0"/>
                <a:cs typeface="Arial" pitchFamily="34" charset="0"/>
              </a:rPr>
              <a:t>UNIDAD DE CONTROL</a:t>
            </a:r>
            <a:r>
              <a:rPr lang="es-CL" sz="1700" dirty="0" smtClean="0">
                <a:solidFill>
                  <a:schemeClr val="tx1">
                    <a:lumMod val="65000"/>
                    <a:lumOff val="35000"/>
                  </a:schemeClr>
                </a:solidFill>
                <a:latin typeface="Arial" pitchFamily="34" charset="0"/>
                <a:cs typeface="Arial" pitchFamily="34" charset="0"/>
              </a:rPr>
              <a:t>, le compete, entre otras funciones, </a:t>
            </a:r>
            <a:r>
              <a:rPr lang="es-CL" sz="1700" u="sng" dirty="0" smtClean="0">
                <a:solidFill>
                  <a:schemeClr val="tx1">
                    <a:lumMod val="65000"/>
                    <a:lumOff val="35000"/>
                  </a:schemeClr>
                </a:solidFill>
                <a:latin typeface="Arial" pitchFamily="34" charset="0"/>
                <a:cs typeface="Arial" pitchFamily="34" charset="0"/>
              </a:rPr>
              <a:t>controlar </a:t>
            </a:r>
            <a:r>
              <a:rPr lang="es-CL" sz="1700" u="sng" dirty="0">
                <a:solidFill>
                  <a:schemeClr val="tx1">
                    <a:lumMod val="65000"/>
                    <a:lumOff val="35000"/>
                  </a:schemeClr>
                </a:solidFill>
                <a:latin typeface="Arial" pitchFamily="34" charset="0"/>
                <a:cs typeface="Arial" pitchFamily="34" charset="0"/>
              </a:rPr>
              <a:t>la ejecución financiera y presupuestaria municipal</a:t>
            </a:r>
            <a:r>
              <a:rPr lang="es-CL" sz="1700" dirty="0" smtClean="0">
                <a:solidFill>
                  <a:schemeClr val="tx1">
                    <a:lumMod val="65000"/>
                    <a:lumOff val="35000"/>
                  </a:schemeClr>
                </a:solidFill>
                <a:latin typeface="Arial" pitchFamily="34" charset="0"/>
                <a:cs typeface="Arial" pitchFamily="34" charset="0"/>
              </a:rPr>
              <a:t>; advertir los déficit presupuestarios; emitir </a:t>
            </a:r>
            <a:r>
              <a:rPr lang="es-CL" sz="1700" u="sng" dirty="0" smtClean="0">
                <a:solidFill>
                  <a:schemeClr val="tx1">
                    <a:lumMod val="65000"/>
                    <a:lumOff val="35000"/>
                  </a:schemeClr>
                </a:solidFill>
                <a:latin typeface="Arial" pitchFamily="34" charset="0"/>
                <a:cs typeface="Arial" pitchFamily="34" charset="0"/>
              </a:rPr>
              <a:t>informes trimestrales</a:t>
            </a:r>
            <a:r>
              <a:rPr lang="es-CL" sz="1700" dirty="0" smtClean="0">
                <a:solidFill>
                  <a:schemeClr val="tx1">
                    <a:lumMod val="65000"/>
                    <a:lumOff val="35000"/>
                  </a:schemeClr>
                </a:solidFill>
                <a:latin typeface="Arial" pitchFamily="34" charset="0"/>
                <a:cs typeface="Arial" pitchFamily="34" charset="0"/>
              </a:rPr>
              <a:t> acerca del estado de avance del ejercicio programático presupuestario, </a:t>
            </a:r>
            <a:r>
              <a:rPr lang="es-CL" sz="1700" u="sng" dirty="0" smtClean="0">
                <a:solidFill>
                  <a:schemeClr val="tx1">
                    <a:lumMod val="65000"/>
                    <a:lumOff val="35000"/>
                  </a:schemeClr>
                </a:solidFill>
                <a:latin typeface="Arial" pitchFamily="34" charset="0"/>
                <a:cs typeface="Arial" pitchFamily="34" charset="0"/>
              </a:rPr>
              <a:t>responder peticiones</a:t>
            </a:r>
            <a:r>
              <a:rPr lang="es-CL" sz="1700" dirty="0" smtClean="0">
                <a:solidFill>
                  <a:schemeClr val="tx1">
                    <a:lumMod val="65000"/>
                    <a:lumOff val="35000"/>
                  </a:schemeClr>
                </a:solidFill>
                <a:latin typeface="Arial" pitchFamily="34" charset="0"/>
                <a:cs typeface="Arial" pitchFamily="34" charset="0"/>
              </a:rPr>
              <a:t> que le formule cualquier concejal.</a:t>
            </a:r>
          </a:p>
          <a:p>
            <a:pPr marL="342900" indent="-342900" algn="just" eaLnBrk="0" hangingPunct="0">
              <a:buFontTx/>
              <a:buChar char="-"/>
              <a:defRPr/>
            </a:pPr>
            <a:endParaRPr lang="es-CL" sz="1700" dirty="0">
              <a:solidFill>
                <a:schemeClr val="tx1">
                  <a:lumMod val="65000"/>
                  <a:lumOff val="35000"/>
                </a:schemeClr>
              </a:solidFill>
              <a:latin typeface="Arial" pitchFamily="34" charset="0"/>
              <a:cs typeface="Arial" pitchFamily="34" charset="0"/>
            </a:endParaRPr>
          </a:p>
          <a:p>
            <a:pPr marL="342900" indent="-342900" algn="just" eaLnBrk="0" hangingPunct="0">
              <a:buFontTx/>
              <a:buChar char="-"/>
              <a:defRPr/>
            </a:pPr>
            <a:r>
              <a:rPr lang="es-CL" sz="1700" dirty="0" smtClean="0">
                <a:solidFill>
                  <a:schemeClr val="tx1">
                    <a:lumMod val="65000"/>
                    <a:lumOff val="35000"/>
                  </a:schemeClr>
                </a:solidFill>
                <a:latin typeface="Arial" pitchFamily="34" charset="0"/>
                <a:cs typeface="Arial" pitchFamily="34" charset="0"/>
              </a:rPr>
              <a:t>El </a:t>
            </a:r>
            <a:r>
              <a:rPr lang="es-CL" sz="1700" b="1" dirty="0" smtClean="0">
                <a:solidFill>
                  <a:schemeClr val="tx1">
                    <a:lumMod val="65000"/>
                    <a:lumOff val="35000"/>
                  </a:schemeClr>
                </a:solidFill>
                <a:latin typeface="Arial" pitchFamily="34" charset="0"/>
                <a:cs typeface="Arial" pitchFamily="34" charset="0"/>
              </a:rPr>
              <a:t>ALCALDE</a:t>
            </a:r>
            <a:r>
              <a:rPr lang="es-CL" sz="1700" dirty="0" smtClean="0">
                <a:solidFill>
                  <a:schemeClr val="tx1">
                    <a:lumMod val="65000"/>
                    <a:lumOff val="35000"/>
                  </a:schemeClr>
                </a:solidFill>
                <a:latin typeface="Arial" pitchFamily="34" charset="0"/>
                <a:cs typeface="Arial" pitchFamily="34" charset="0"/>
              </a:rPr>
              <a:t>, </a:t>
            </a:r>
            <a:r>
              <a:rPr lang="es-CL" sz="1700" dirty="0">
                <a:solidFill>
                  <a:schemeClr val="tx1">
                    <a:lumMod val="65000"/>
                    <a:lumOff val="35000"/>
                  </a:schemeClr>
                </a:solidFill>
                <a:latin typeface="Arial" pitchFamily="34" charset="0"/>
                <a:cs typeface="Arial" pitchFamily="34" charset="0"/>
              </a:rPr>
              <a:t>como máxima autoridad municipal, le corresponde la dirección y administración superior y la </a:t>
            </a:r>
            <a:r>
              <a:rPr lang="es-CL" sz="1700" dirty="0" err="1">
                <a:solidFill>
                  <a:schemeClr val="tx1">
                    <a:lumMod val="65000"/>
                    <a:lumOff val="35000"/>
                  </a:schemeClr>
                </a:solidFill>
                <a:latin typeface="Arial" pitchFamily="34" charset="0"/>
                <a:cs typeface="Arial" pitchFamily="34" charset="0"/>
              </a:rPr>
              <a:t>supervigilancia</a:t>
            </a:r>
            <a:r>
              <a:rPr lang="es-CL" sz="1700" dirty="0">
                <a:solidFill>
                  <a:schemeClr val="tx1">
                    <a:lumMod val="65000"/>
                    <a:lumOff val="35000"/>
                  </a:schemeClr>
                </a:solidFill>
                <a:latin typeface="Arial" pitchFamily="34" charset="0"/>
                <a:cs typeface="Arial" pitchFamily="34" charset="0"/>
              </a:rPr>
              <a:t> del funcionamiento del municipio, y administrara los recursos financieros municipales, acorde con las normas de administración financiera del estado. </a:t>
            </a:r>
          </a:p>
          <a:p>
            <a:pPr marL="342900" indent="-342900" algn="just" eaLnBrk="0" hangingPunct="0">
              <a:buFontTx/>
              <a:buChar char="-"/>
              <a:defRPr/>
            </a:pPr>
            <a:endParaRPr lang="es-CL" sz="1700" dirty="0" smtClean="0">
              <a:latin typeface="Arial" pitchFamily="34" charset="0"/>
              <a:cs typeface="Arial" pitchFamily="34" charset="0"/>
            </a:endParaRPr>
          </a:p>
        </p:txBody>
      </p:sp>
      <p:sp>
        <p:nvSpPr>
          <p:cNvPr id="9" name="2 Título"/>
          <p:cNvSpPr txBox="1">
            <a:spLocks/>
          </p:cNvSpPr>
          <p:nvPr/>
        </p:nvSpPr>
        <p:spPr>
          <a:xfrm>
            <a:off x="1600201" y="274637"/>
            <a:ext cx="4873336" cy="614362"/>
          </a:xfrm>
          <a:prstGeom prst="rect">
            <a:avLst/>
          </a:prstGeom>
        </p:spPr>
        <p:txBody>
          <a:bodyPr vert="horz" lIns="91440" tIns="45720" rIns="91440" bIns="45720" rtlCol="0" anchor="ctr">
            <a:normAutofit/>
          </a:bodyPr>
          <a:lstStyle>
            <a:lvl1pPr algn="l" defTabSz="457200" rtl="0" eaLnBrk="1" latinLnBrk="0" hangingPunct="1">
              <a:spcBef>
                <a:spcPct val="0"/>
              </a:spcBef>
              <a:buNone/>
              <a:defRPr sz="2400" kern="1200">
                <a:solidFill>
                  <a:schemeClr val="bg1"/>
                </a:solidFill>
                <a:latin typeface="Arial"/>
                <a:ea typeface="+mj-ea"/>
                <a:cs typeface="Arial"/>
              </a:defRPr>
            </a:lvl1pPr>
          </a:lstStyle>
          <a:p>
            <a:pPr algn="ctr"/>
            <a:r>
              <a:rPr lang="es-CL" dirty="0" smtClean="0"/>
              <a:t>CONTROL PRESUPUESTARIO </a:t>
            </a:r>
          </a:p>
        </p:txBody>
      </p:sp>
    </p:spTree>
    <p:extLst>
      <p:ext uri="{BB962C8B-B14F-4D97-AF65-F5344CB8AC3E}">
        <p14:creationId xmlns:p14="http://schemas.microsoft.com/office/powerpoint/2010/main" val="611024801"/>
      </p:ext>
    </p:extLst>
  </p:cSld>
  <p:clrMapOvr>
    <a:masterClrMapping/>
  </p:clrMapOvr>
  <p:transition spd="slow">
    <p:push dir="u"/>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9 Imagen" descr="sentencia.jpg"/>
          <p:cNvPicPr>
            <a:picLocks noChangeAspect="1"/>
          </p:cNvPicPr>
          <p:nvPr/>
        </p:nvPicPr>
        <p:blipFill>
          <a:blip r:embed="rId3"/>
          <a:stretch>
            <a:fillRect/>
          </a:stretch>
        </p:blipFill>
        <p:spPr>
          <a:xfrm>
            <a:off x="7492286" y="2722106"/>
            <a:ext cx="1491180" cy="1143000"/>
          </a:xfrm>
          <a:prstGeom prst="ellipse">
            <a:avLst/>
          </a:prstGeom>
          <a:ln>
            <a:noFill/>
          </a:ln>
          <a:effectLst>
            <a:softEdge rad="112500"/>
          </a:effectLst>
        </p:spPr>
      </p:pic>
      <p:pic>
        <p:nvPicPr>
          <p:cNvPr id="13" name="12 Imagen" descr="jubilado.jpg"/>
          <p:cNvPicPr>
            <a:picLocks noChangeAspect="1"/>
          </p:cNvPicPr>
          <p:nvPr/>
        </p:nvPicPr>
        <p:blipFill>
          <a:blip r:embed="rId4"/>
          <a:stretch>
            <a:fillRect/>
          </a:stretch>
        </p:blipFill>
        <p:spPr>
          <a:xfrm>
            <a:off x="7652820" y="4853360"/>
            <a:ext cx="1443584" cy="1247620"/>
          </a:xfrm>
          <a:prstGeom prst="ellipse">
            <a:avLst/>
          </a:prstGeom>
          <a:ln>
            <a:noFill/>
          </a:ln>
          <a:effectLst>
            <a:softEdge rad="112500"/>
          </a:effectLst>
        </p:spPr>
      </p:pic>
      <p:sp>
        <p:nvSpPr>
          <p:cNvPr id="7" name="6 CuadroTexto"/>
          <p:cNvSpPr txBox="1"/>
          <p:nvPr/>
        </p:nvSpPr>
        <p:spPr>
          <a:xfrm>
            <a:off x="885371" y="1393371"/>
            <a:ext cx="4903907" cy="369332"/>
          </a:xfrm>
          <a:prstGeom prst="rect">
            <a:avLst/>
          </a:prstGeom>
          <a:noFill/>
        </p:spPr>
        <p:txBody>
          <a:bodyPr wrap="none" rtlCol="0">
            <a:spAutoFit/>
          </a:bodyPr>
          <a:lstStyle/>
          <a:p>
            <a:r>
              <a:rPr lang="es-CL" b="1" dirty="0" smtClean="0">
                <a:solidFill>
                  <a:schemeClr val="tx1">
                    <a:lumMod val="65000"/>
                    <a:lumOff val="35000"/>
                  </a:schemeClr>
                </a:solidFill>
                <a:latin typeface="Arial" pitchFamily="34" charset="0"/>
                <a:cs typeface="Arial" pitchFamily="34" charset="0"/>
              </a:rPr>
              <a:t>Límites presupuestarios sujetos de control</a:t>
            </a:r>
            <a:endParaRPr lang="es-CL" b="1" dirty="0">
              <a:solidFill>
                <a:schemeClr val="tx1">
                  <a:lumMod val="65000"/>
                  <a:lumOff val="35000"/>
                </a:schemeClr>
              </a:solidFill>
              <a:latin typeface="Arial" pitchFamily="34" charset="0"/>
              <a:cs typeface="Arial" pitchFamily="34" charset="0"/>
            </a:endParaRPr>
          </a:p>
        </p:txBody>
      </p:sp>
      <p:sp>
        <p:nvSpPr>
          <p:cNvPr id="9" name="8 Rectángulo"/>
          <p:cNvSpPr/>
          <p:nvPr/>
        </p:nvSpPr>
        <p:spPr>
          <a:xfrm>
            <a:off x="268941" y="1898993"/>
            <a:ext cx="7114546" cy="4656659"/>
          </a:xfrm>
          <a:prstGeom prst="rect">
            <a:avLst/>
          </a:prstGeom>
          <a:ln>
            <a:noFill/>
          </a:ln>
        </p:spPr>
        <p:txBody>
          <a:bodyPr wrap="square">
            <a:spAutoFit/>
          </a:bodyPr>
          <a:lstStyle/>
          <a:p>
            <a:pPr algn="ctr" eaLnBrk="0" hangingPunct="0">
              <a:lnSpc>
                <a:spcPct val="150000"/>
              </a:lnSpc>
              <a:spcBef>
                <a:spcPct val="20000"/>
              </a:spcBef>
              <a:buClr>
                <a:srgbClr val="E98300"/>
              </a:buClr>
              <a:buFont typeface="Arial" pitchFamily="34" charset="0"/>
              <a:buChar char="♣"/>
              <a:defRPr/>
            </a:pPr>
            <a:r>
              <a:rPr lang="es-ES_tradnl" sz="1600" dirty="0" smtClean="0">
                <a:solidFill>
                  <a:schemeClr val="tx1">
                    <a:lumMod val="65000"/>
                    <a:lumOff val="35000"/>
                  </a:schemeClr>
                </a:solidFill>
                <a:latin typeface="Arial" pitchFamily="34" charset="0"/>
                <a:cs typeface="Arial" pitchFamily="34" charset="0"/>
              </a:rPr>
              <a:t> 20% Gastos personal de contrata sobre el personal de planta </a:t>
            </a:r>
          </a:p>
          <a:p>
            <a:pPr algn="ctr" eaLnBrk="0" hangingPunct="0">
              <a:lnSpc>
                <a:spcPct val="150000"/>
              </a:lnSpc>
              <a:spcBef>
                <a:spcPct val="20000"/>
              </a:spcBef>
              <a:buClr>
                <a:srgbClr val="E98300"/>
              </a:buClr>
              <a:defRPr/>
            </a:pPr>
            <a:r>
              <a:rPr lang="es-ES_tradnl" sz="1600" dirty="0">
                <a:solidFill>
                  <a:schemeClr val="tx1">
                    <a:lumMod val="65000"/>
                    <a:lumOff val="35000"/>
                  </a:schemeClr>
                </a:solidFill>
                <a:latin typeface="Arial" pitchFamily="34" charset="0"/>
                <a:cs typeface="Arial" pitchFamily="34" charset="0"/>
              </a:rPr>
              <a:t>*</a:t>
            </a:r>
            <a:r>
              <a:rPr lang="es-CL" sz="1600" dirty="0" smtClean="0">
                <a:solidFill>
                  <a:schemeClr val="tx1">
                    <a:lumMod val="65000"/>
                    <a:lumOff val="35000"/>
                  </a:schemeClr>
                </a:solidFill>
                <a:latin typeface="Arial" pitchFamily="34" charset="0"/>
                <a:cs typeface="Arial" pitchFamily="34" charset="0"/>
              </a:rPr>
              <a:t>Artículos 2</a:t>
            </a:r>
            <a:r>
              <a:rPr lang="es-CL" sz="1600" dirty="0">
                <a:solidFill>
                  <a:schemeClr val="tx1">
                    <a:lumMod val="65000"/>
                    <a:lumOff val="35000"/>
                  </a:schemeClr>
                </a:solidFill>
                <a:latin typeface="Arial" pitchFamily="34" charset="0"/>
                <a:cs typeface="Arial" pitchFamily="34" charset="0"/>
              </a:rPr>
              <a:t>° de la ley N° </a:t>
            </a:r>
            <a:r>
              <a:rPr lang="es-CL" sz="1600" dirty="0" smtClean="0">
                <a:solidFill>
                  <a:schemeClr val="tx1">
                    <a:lumMod val="65000"/>
                    <a:lumOff val="35000"/>
                  </a:schemeClr>
                </a:solidFill>
                <a:latin typeface="Arial" pitchFamily="34" charset="0"/>
                <a:cs typeface="Arial" pitchFamily="34" charset="0"/>
              </a:rPr>
              <a:t>18.883 (según monto) ; 14, de la ley N° 19.378 (según dotación); 26, de la ley N° 19.070 (según dotación)</a:t>
            </a:r>
            <a:endParaRPr lang="es-ES_tradnl" sz="1600" dirty="0" smtClean="0">
              <a:solidFill>
                <a:schemeClr val="tx1">
                  <a:lumMod val="65000"/>
                  <a:lumOff val="35000"/>
                </a:schemeClr>
              </a:solidFill>
              <a:latin typeface="Arial" pitchFamily="34" charset="0"/>
              <a:cs typeface="Arial" pitchFamily="34" charset="0"/>
            </a:endParaRPr>
          </a:p>
          <a:p>
            <a:pPr algn="ctr" eaLnBrk="0" hangingPunct="0">
              <a:lnSpc>
                <a:spcPct val="150000"/>
              </a:lnSpc>
              <a:spcBef>
                <a:spcPct val="20000"/>
              </a:spcBef>
              <a:buClr>
                <a:srgbClr val="E98300"/>
              </a:buClr>
              <a:buFont typeface="Arial" pitchFamily="34" charset="0"/>
              <a:buChar char="♣"/>
              <a:defRPr/>
            </a:pPr>
            <a:r>
              <a:rPr lang="es-ES_tradnl" sz="1600" dirty="0" smtClean="0">
                <a:solidFill>
                  <a:schemeClr val="tx1">
                    <a:lumMod val="65000"/>
                    <a:lumOff val="35000"/>
                  </a:schemeClr>
                </a:solidFill>
                <a:latin typeface="Arial" pitchFamily="34" charset="0"/>
                <a:cs typeface="Arial" pitchFamily="34" charset="0"/>
              </a:rPr>
              <a:t> 10% en honorarios sobre el gasto en personal de planta </a:t>
            </a:r>
            <a:r>
              <a:rPr lang="es-CL" sz="1600" dirty="0" smtClean="0">
                <a:solidFill>
                  <a:schemeClr val="tx1">
                    <a:lumMod val="65000"/>
                    <a:lumOff val="35000"/>
                  </a:schemeClr>
                </a:solidFill>
                <a:latin typeface="Arial" pitchFamily="34" charset="0"/>
                <a:cs typeface="Arial" pitchFamily="34" charset="0"/>
              </a:rPr>
              <a:t>(Artículo </a:t>
            </a:r>
            <a:r>
              <a:rPr lang="es-CL" sz="1600" dirty="0">
                <a:solidFill>
                  <a:schemeClr val="tx1">
                    <a:lumMod val="65000"/>
                    <a:lumOff val="35000"/>
                  </a:schemeClr>
                </a:solidFill>
                <a:latin typeface="Arial" pitchFamily="34" charset="0"/>
                <a:cs typeface="Arial" pitchFamily="34" charset="0"/>
              </a:rPr>
              <a:t>2° de la ley N° 18.883</a:t>
            </a:r>
            <a:r>
              <a:rPr lang="es-CL" sz="1600" dirty="0" smtClean="0">
                <a:solidFill>
                  <a:schemeClr val="tx1">
                    <a:lumMod val="65000"/>
                    <a:lumOff val="35000"/>
                  </a:schemeClr>
                </a:solidFill>
                <a:latin typeface="Arial" pitchFamily="34" charset="0"/>
                <a:cs typeface="Arial" pitchFamily="34" charset="0"/>
              </a:rPr>
              <a:t>)</a:t>
            </a:r>
            <a:r>
              <a:rPr lang="es-ES_tradnl" sz="1600" dirty="0" smtClean="0">
                <a:solidFill>
                  <a:schemeClr val="tx1">
                    <a:lumMod val="65000"/>
                    <a:lumOff val="35000"/>
                  </a:schemeClr>
                </a:solidFill>
                <a:latin typeface="Arial" pitchFamily="34" charset="0"/>
                <a:cs typeface="Arial" pitchFamily="34" charset="0"/>
              </a:rPr>
              <a:t>.</a:t>
            </a:r>
            <a:endParaRPr lang="es-ES_tradnl" sz="1600" dirty="0">
              <a:solidFill>
                <a:schemeClr val="tx1">
                  <a:lumMod val="65000"/>
                  <a:lumOff val="35000"/>
                </a:schemeClr>
              </a:solidFill>
              <a:latin typeface="Arial" pitchFamily="34" charset="0"/>
              <a:cs typeface="Arial" pitchFamily="34" charset="0"/>
            </a:endParaRPr>
          </a:p>
          <a:p>
            <a:pPr algn="ctr" eaLnBrk="0" hangingPunct="0">
              <a:lnSpc>
                <a:spcPct val="150000"/>
              </a:lnSpc>
              <a:spcBef>
                <a:spcPct val="20000"/>
              </a:spcBef>
              <a:buClr>
                <a:srgbClr val="E98300"/>
              </a:buClr>
              <a:buFont typeface="Arial" pitchFamily="34" charset="0"/>
              <a:buChar char="♣"/>
              <a:defRPr/>
            </a:pPr>
            <a:r>
              <a:rPr lang="es-ES_tradnl" sz="1600" dirty="0" smtClean="0">
                <a:solidFill>
                  <a:schemeClr val="tx1">
                    <a:lumMod val="65000"/>
                    <a:lumOff val="35000"/>
                  </a:schemeClr>
                </a:solidFill>
                <a:latin typeface="Arial" pitchFamily="34" charset="0"/>
                <a:cs typeface="Arial" pitchFamily="34" charset="0"/>
              </a:rPr>
              <a:t> 35% de gastos en personal sobre los ingresos propios (Artículo</a:t>
            </a:r>
            <a:r>
              <a:rPr lang="es-CL" sz="1600" dirty="0" smtClean="0">
                <a:solidFill>
                  <a:schemeClr val="tx1">
                    <a:lumMod val="65000"/>
                    <a:lumOff val="35000"/>
                  </a:schemeClr>
                </a:solidFill>
                <a:latin typeface="Arial" pitchFamily="34" charset="0"/>
                <a:cs typeface="Arial" pitchFamily="34" charset="0"/>
              </a:rPr>
              <a:t> </a:t>
            </a:r>
            <a:r>
              <a:rPr lang="es-CL" sz="1600" dirty="0">
                <a:solidFill>
                  <a:schemeClr val="tx1">
                    <a:lumMod val="65000"/>
                    <a:lumOff val="35000"/>
                  </a:schemeClr>
                </a:solidFill>
                <a:latin typeface="Arial" pitchFamily="34" charset="0"/>
                <a:cs typeface="Arial" pitchFamily="34" charset="0"/>
              </a:rPr>
              <a:t>1°, inciso primero, de la ley N° 18.294 y artículo 67 de la ley N° </a:t>
            </a:r>
            <a:r>
              <a:rPr lang="es-CL" sz="1600" dirty="0" smtClean="0">
                <a:solidFill>
                  <a:schemeClr val="tx1">
                    <a:lumMod val="65000"/>
                    <a:lumOff val="35000"/>
                  </a:schemeClr>
                </a:solidFill>
                <a:latin typeface="Arial" pitchFamily="34" charset="0"/>
                <a:cs typeface="Arial" pitchFamily="34" charset="0"/>
              </a:rPr>
              <a:t>18.382. </a:t>
            </a:r>
            <a:r>
              <a:rPr lang="es-CL" sz="1600" dirty="0">
                <a:solidFill>
                  <a:schemeClr val="tx1">
                    <a:lumMod val="65000"/>
                    <a:lumOff val="35000"/>
                  </a:schemeClr>
                </a:solidFill>
                <a:latin typeface="Arial" pitchFamily="34" charset="0"/>
                <a:cs typeface="Arial" pitchFamily="34" charset="0"/>
              </a:rPr>
              <a:t>Dictamen N° </a:t>
            </a:r>
            <a:r>
              <a:rPr lang="es-CL" sz="1600" dirty="0" smtClean="0">
                <a:solidFill>
                  <a:schemeClr val="tx1">
                    <a:lumMod val="65000"/>
                    <a:lumOff val="35000"/>
                  </a:schemeClr>
                </a:solidFill>
                <a:latin typeface="Arial" pitchFamily="34" charset="0"/>
                <a:cs typeface="Arial" pitchFamily="34" charset="0"/>
              </a:rPr>
              <a:t>36.260, de 2015 </a:t>
            </a:r>
            <a:r>
              <a:rPr lang="es-CL" sz="1600" dirty="0">
                <a:solidFill>
                  <a:schemeClr val="tx1">
                    <a:lumMod val="65000"/>
                    <a:lumOff val="35000"/>
                  </a:schemeClr>
                </a:solidFill>
                <a:latin typeface="Arial" pitchFamily="34" charset="0"/>
                <a:cs typeface="Arial" pitchFamily="34" charset="0"/>
              </a:rPr>
              <a:t>)</a:t>
            </a:r>
            <a:endParaRPr lang="es-ES_tradnl" sz="1600" dirty="0">
              <a:solidFill>
                <a:schemeClr val="tx1">
                  <a:lumMod val="65000"/>
                  <a:lumOff val="35000"/>
                </a:schemeClr>
              </a:solidFill>
              <a:latin typeface="Arial" pitchFamily="34" charset="0"/>
              <a:cs typeface="Arial" pitchFamily="34" charset="0"/>
            </a:endParaRPr>
          </a:p>
          <a:p>
            <a:pPr algn="ctr" eaLnBrk="0" hangingPunct="0">
              <a:lnSpc>
                <a:spcPct val="150000"/>
              </a:lnSpc>
              <a:spcBef>
                <a:spcPct val="20000"/>
              </a:spcBef>
              <a:buClr>
                <a:srgbClr val="E98300"/>
              </a:buClr>
              <a:buFont typeface="Arial" pitchFamily="34" charset="0"/>
              <a:buChar char="♣"/>
              <a:defRPr/>
            </a:pPr>
            <a:r>
              <a:rPr lang="es-ES_tradnl" sz="1600" dirty="0" smtClean="0">
                <a:solidFill>
                  <a:schemeClr val="tx1">
                    <a:lumMod val="65000"/>
                    <a:lumOff val="35000"/>
                  </a:schemeClr>
                </a:solidFill>
                <a:latin typeface="Arial" pitchFamily="34" charset="0"/>
                <a:cs typeface="Arial" pitchFamily="34" charset="0"/>
              </a:rPr>
              <a:t> 7% del presupuesto municipal para otorgar </a:t>
            </a:r>
            <a:r>
              <a:rPr lang="es-ES_tradnl" sz="1600" dirty="0">
                <a:solidFill>
                  <a:schemeClr val="tx1">
                    <a:lumMod val="65000"/>
                    <a:lumOff val="35000"/>
                  </a:schemeClr>
                </a:solidFill>
                <a:latin typeface="Arial" pitchFamily="34" charset="0"/>
                <a:cs typeface="Arial" pitchFamily="34" charset="0"/>
              </a:rPr>
              <a:t>subvenciones y aportes para fines específicos a personas jurídicas de carácter público o </a:t>
            </a:r>
            <a:r>
              <a:rPr lang="es-ES_tradnl" sz="1600" dirty="0" smtClean="0">
                <a:solidFill>
                  <a:schemeClr val="tx1">
                    <a:lumMod val="65000"/>
                    <a:lumOff val="35000"/>
                  </a:schemeClr>
                </a:solidFill>
                <a:latin typeface="Arial" pitchFamily="34" charset="0"/>
                <a:cs typeface="Arial" pitchFamily="34" charset="0"/>
              </a:rPr>
              <a:t>privado (Artículo </a:t>
            </a:r>
            <a:r>
              <a:rPr lang="es-CL" sz="1600" dirty="0" smtClean="0">
                <a:solidFill>
                  <a:schemeClr val="tx1">
                    <a:lumMod val="65000"/>
                    <a:lumOff val="35000"/>
                  </a:schemeClr>
                </a:solidFill>
                <a:latin typeface="Arial" pitchFamily="34" charset="0"/>
                <a:cs typeface="Arial" pitchFamily="34" charset="0"/>
              </a:rPr>
              <a:t>5°, </a:t>
            </a:r>
            <a:r>
              <a:rPr lang="es-CL" sz="1600" dirty="0">
                <a:solidFill>
                  <a:schemeClr val="tx1">
                    <a:lumMod val="65000"/>
                    <a:lumOff val="35000"/>
                  </a:schemeClr>
                </a:solidFill>
                <a:latin typeface="Arial" pitchFamily="34" charset="0"/>
                <a:cs typeface="Arial" pitchFamily="34" charset="0"/>
              </a:rPr>
              <a:t>letra g), de la ley N° </a:t>
            </a:r>
            <a:r>
              <a:rPr lang="es-CL" sz="1600" dirty="0" smtClean="0">
                <a:solidFill>
                  <a:schemeClr val="tx1">
                    <a:lumMod val="65000"/>
                    <a:lumOff val="35000"/>
                  </a:schemeClr>
                </a:solidFill>
                <a:latin typeface="Arial" pitchFamily="34" charset="0"/>
                <a:cs typeface="Arial" pitchFamily="34" charset="0"/>
              </a:rPr>
              <a:t>18.695)</a:t>
            </a:r>
            <a:endParaRPr lang="es-ES_tradnl" dirty="0">
              <a:ln w="1905"/>
              <a:solidFill>
                <a:schemeClr val="tx1">
                  <a:lumMod val="65000"/>
                  <a:lumOff val="35000"/>
                </a:schemeClr>
              </a:solidFill>
              <a:effectLst>
                <a:innerShdw blurRad="69850" dist="43180" dir="5400000">
                  <a:srgbClr val="000000">
                    <a:alpha val="65000"/>
                  </a:srgbClr>
                </a:innerShdw>
              </a:effectLst>
              <a:latin typeface="Arial" pitchFamily="34" charset="0"/>
              <a:cs typeface="Arial" pitchFamily="34" charset="0"/>
            </a:endParaRPr>
          </a:p>
          <a:p>
            <a:pPr marL="342900" indent="-342900" algn="just" eaLnBrk="0" hangingPunct="0">
              <a:lnSpc>
                <a:spcPct val="90000"/>
              </a:lnSpc>
              <a:spcBef>
                <a:spcPct val="20000"/>
              </a:spcBef>
              <a:defRPr/>
            </a:pPr>
            <a:endParaRPr lang="es-ES" dirty="0">
              <a:solidFill>
                <a:schemeClr val="tx1">
                  <a:lumMod val="65000"/>
                  <a:lumOff val="35000"/>
                </a:schemeClr>
              </a:solidFill>
              <a:latin typeface="Arial" pitchFamily="34" charset="0"/>
              <a:cs typeface="Arial" pitchFamily="34" charset="0"/>
            </a:endParaRPr>
          </a:p>
        </p:txBody>
      </p:sp>
      <p:pic>
        <p:nvPicPr>
          <p:cNvPr id="11" name="10 Imagen" descr="Excedible.jpg"/>
          <p:cNvPicPr>
            <a:picLocks noChangeAspect="1"/>
          </p:cNvPicPr>
          <p:nvPr/>
        </p:nvPicPr>
        <p:blipFill>
          <a:blip r:embed="rId5"/>
          <a:stretch>
            <a:fillRect/>
          </a:stretch>
        </p:blipFill>
        <p:spPr>
          <a:xfrm>
            <a:off x="7509520" y="1699720"/>
            <a:ext cx="1473946" cy="1143000"/>
          </a:xfrm>
          <a:prstGeom prst="ellipse">
            <a:avLst/>
          </a:prstGeom>
          <a:ln>
            <a:noFill/>
          </a:ln>
          <a:effectLst>
            <a:softEdge rad="112500"/>
          </a:effectLst>
        </p:spPr>
      </p:pic>
      <p:pic>
        <p:nvPicPr>
          <p:cNvPr id="14" name="13 Imagen" descr="impuesto.jpg"/>
          <p:cNvPicPr>
            <a:picLocks noChangeAspect="1"/>
          </p:cNvPicPr>
          <p:nvPr/>
        </p:nvPicPr>
        <p:blipFill>
          <a:blip r:embed="rId6"/>
          <a:stretch>
            <a:fillRect/>
          </a:stretch>
        </p:blipFill>
        <p:spPr>
          <a:xfrm>
            <a:off x="7601085" y="3661105"/>
            <a:ext cx="1491180" cy="1247620"/>
          </a:xfrm>
          <a:prstGeom prst="ellipse">
            <a:avLst/>
          </a:prstGeom>
          <a:ln>
            <a:noFill/>
          </a:ln>
          <a:effectLst>
            <a:softEdge rad="112500"/>
          </a:effectLst>
        </p:spPr>
      </p:pic>
      <p:sp>
        <p:nvSpPr>
          <p:cNvPr id="15" name="2 Título"/>
          <p:cNvSpPr>
            <a:spLocks noGrp="1"/>
          </p:cNvSpPr>
          <p:nvPr>
            <p:ph type="title"/>
          </p:nvPr>
        </p:nvSpPr>
        <p:spPr>
          <a:xfrm>
            <a:off x="457200" y="274638"/>
            <a:ext cx="6231467" cy="614362"/>
          </a:xfrm>
        </p:spPr>
        <p:txBody>
          <a:bodyPr/>
          <a:lstStyle/>
          <a:p>
            <a:r>
              <a:rPr lang="es-CL" dirty="0" smtClean="0"/>
              <a:t>¿Qué se debe observar en un presupuesto?</a:t>
            </a:r>
            <a:endParaRPr lang="es-CL" dirty="0"/>
          </a:p>
        </p:txBody>
      </p:sp>
    </p:spTree>
    <p:extLst>
      <p:ext uri="{BB962C8B-B14F-4D97-AF65-F5344CB8AC3E}">
        <p14:creationId xmlns:p14="http://schemas.microsoft.com/office/powerpoint/2010/main" val="2650110875"/>
      </p:ext>
    </p:extLst>
  </p:cSld>
  <p:clrMapOvr>
    <a:masterClrMapping/>
  </p:clrMapOvr>
  <p:transition spd="slow">
    <p:push dir="u"/>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CuadroTexto"/>
          <p:cNvSpPr txBox="1"/>
          <p:nvPr/>
        </p:nvSpPr>
        <p:spPr>
          <a:xfrm>
            <a:off x="349905" y="1171092"/>
            <a:ext cx="7215437" cy="353943"/>
          </a:xfrm>
          <a:prstGeom prst="rect">
            <a:avLst/>
          </a:prstGeom>
          <a:noFill/>
        </p:spPr>
        <p:txBody>
          <a:bodyPr wrap="none" rtlCol="0">
            <a:spAutoFit/>
          </a:bodyPr>
          <a:lstStyle/>
          <a:p>
            <a:r>
              <a:rPr lang="es-CL" sz="1700" b="1" dirty="0" smtClean="0">
                <a:solidFill>
                  <a:srgbClr val="FF9900"/>
                </a:solidFill>
                <a:latin typeface="Arial" pitchFamily="34" charset="0"/>
                <a:cs typeface="Arial" pitchFamily="34" charset="0"/>
              </a:rPr>
              <a:t>Principio financiero </a:t>
            </a:r>
            <a:r>
              <a:rPr lang="es-CL" sz="1700" b="1" dirty="0">
                <a:solidFill>
                  <a:srgbClr val="FF9900"/>
                </a:solidFill>
                <a:latin typeface="Arial" pitchFamily="34" charset="0"/>
                <a:cs typeface="Arial" pitchFamily="34" charset="0"/>
              </a:rPr>
              <a:t>de sanidad y equilibrio de las finanzas </a:t>
            </a:r>
            <a:r>
              <a:rPr lang="es-CL" sz="1700" b="1" dirty="0" smtClean="0">
                <a:solidFill>
                  <a:srgbClr val="FF9900"/>
                </a:solidFill>
                <a:latin typeface="Arial" pitchFamily="34" charset="0"/>
                <a:cs typeface="Arial" pitchFamily="34" charset="0"/>
              </a:rPr>
              <a:t>públicas</a:t>
            </a:r>
            <a:endParaRPr lang="es-CL" sz="1700" b="1" dirty="0">
              <a:solidFill>
                <a:srgbClr val="FF9900"/>
              </a:solidFill>
              <a:latin typeface="Arial" pitchFamily="34" charset="0"/>
              <a:cs typeface="Arial" pitchFamily="34" charset="0"/>
            </a:endParaRPr>
          </a:p>
        </p:txBody>
      </p:sp>
      <p:sp>
        <p:nvSpPr>
          <p:cNvPr id="10" name="9 Rectángulo"/>
          <p:cNvSpPr/>
          <p:nvPr/>
        </p:nvSpPr>
        <p:spPr>
          <a:xfrm>
            <a:off x="349905" y="1807128"/>
            <a:ext cx="8498260" cy="3693319"/>
          </a:xfrm>
          <a:prstGeom prst="rect">
            <a:avLst/>
          </a:prstGeom>
        </p:spPr>
        <p:txBody>
          <a:bodyPr wrap="square">
            <a:spAutoFit/>
          </a:bodyPr>
          <a:lstStyle/>
          <a:p>
            <a:pPr algn="just" eaLnBrk="0" hangingPunct="0">
              <a:defRPr/>
            </a:pPr>
            <a:r>
              <a:rPr lang="es-CL" dirty="0" smtClean="0">
                <a:solidFill>
                  <a:schemeClr val="tx1">
                    <a:lumMod val="65000"/>
                    <a:lumOff val="35000"/>
                  </a:schemeClr>
                </a:solidFill>
                <a:latin typeface="Arial" panose="020B0604020202020204" pitchFamily="34" charset="0"/>
                <a:cs typeface="Arial" panose="020B0604020202020204" pitchFamily="34" charset="0"/>
              </a:rPr>
              <a:t>El </a:t>
            </a:r>
            <a:r>
              <a:rPr lang="es-CL" dirty="0">
                <a:solidFill>
                  <a:schemeClr val="tx1">
                    <a:lumMod val="65000"/>
                    <a:lumOff val="35000"/>
                  </a:schemeClr>
                </a:solidFill>
                <a:latin typeface="Arial" panose="020B0604020202020204" pitchFamily="34" charset="0"/>
                <a:cs typeface="Arial" panose="020B0604020202020204" pitchFamily="34" charset="0"/>
              </a:rPr>
              <a:t>Concejo sólo podrá aprobar presupuestos debidamente financiados, correspondiéndole especialmente al jefe de la </a:t>
            </a:r>
            <a:r>
              <a:rPr lang="es-CL" u="sng" dirty="0">
                <a:solidFill>
                  <a:schemeClr val="tx1">
                    <a:lumMod val="65000"/>
                    <a:lumOff val="35000"/>
                  </a:schemeClr>
                </a:solidFill>
                <a:latin typeface="Arial" panose="020B0604020202020204" pitchFamily="34" charset="0"/>
                <a:cs typeface="Arial" panose="020B0604020202020204" pitchFamily="34" charset="0"/>
              </a:rPr>
              <a:t>unidad encargada del control</a:t>
            </a:r>
            <a:r>
              <a:rPr lang="es-CL" dirty="0">
                <a:solidFill>
                  <a:schemeClr val="tx1">
                    <a:lumMod val="65000"/>
                    <a:lumOff val="35000"/>
                  </a:schemeClr>
                </a:solidFill>
                <a:latin typeface="Arial" panose="020B0604020202020204" pitchFamily="34" charset="0"/>
                <a:cs typeface="Arial" panose="020B0604020202020204" pitchFamily="34" charset="0"/>
              </a:rPr>
              <a:t>, o al funcionario que cumpla esa tarea, la obligación de </a:t>
            </a:r>
            <a:r>
              <a:rPr lang="es-CL" u="sng" dirty="0">
                <a:solidFill>
                  <a:schemeClr val="tx1">
                    <a:lumMod val="65000"/>
                    <a:lumOff val="35000"/>
                  </a:schemeClr>
                </a:solidFill>
                <a:latin typeface="Arial" panose="020B0604020202020204" pitchFamily="34" charset="0"/>
                <a:cs typeface="Arial" panose="020B0604020202020204" pitchFamily="34" charset="0"/>
              </a:rPr>
              <a:t>representar </a:t>
            </a:r>
            <a:r>
              <a:rPr lang="es-CL" dirty="0">
                <a:solidFill>
                  <a:schemeClr val="tx1">
                    <a:lumMod val="65000"/>
                    <a:lumOff val="35000"/>
                  </a:schemeClr>
                </a:solidFill>
                <a:latin typeface="Arial" panose="020B0604020202020204" pitchFamily="34" charset="0"/>
                <a:cs typeface="Arial" panose="020B0604020202020204" pitchFamily="34" charset="0"/>
              </a:rPr>
              <a:t>a aquél </a:t>
            </a:r>
            <a:r>
              <a:rPr lang="es-CL" u="sng" dirty="0">
                <a:solidFill>
                  <a:schemeClr val="tx1">
                    <a:lumMod val="65000"/>
                    <a:lumOff val="35000"/>
                  </a:schemeClr>
                </a:solidFill>
                <a:latin typeface="Arial" panose="020B0604020202020204" pitchFamily="34" charset="0"/>
                <a:cs typeface="Arial" panose="020B0604020202020204" pitchFamily="34" charset="0"/>
              </a:rPr>
              <a:t>los déficit </a:t>
            </a:r>
            <a:r>
              <a:rPr lang="es-CL" dirty="0">
                <a:solidFill>
                  <a:schemeClr val="tx1">
                    <a:lumMod val="65000"/>
                    <a:lumOff val="35000"/>
                  </a:schemeClr>
                </a:solidFill>
                <a:latin typeface="Arial" panose="020B0604020202020204" pitchFamily="34" charset="0"/>
                <a:cs typeface="Arial" panose="020B0604020202020204" pitchFamily="34" charset="0"/>
              </a:rPr>
              <a:t>que advierta en el presupuesto municipal. Para estos efectos, el Concejo deberá examinar trimestralmente el programa de ingresos y gastos, introduciendo las modificaciones correctivas a que hubiere lugar, a proposición del </a:t>
            </a:r>
            <a:r>
              <a:rPr lang="es-CL" dirty="0" smtClean="0">
                <a:solidFill>
                  <a:schemeClr val="tx1">
                    <a:lumMod val="65000"/>
                    <a:lumOff val="35000"/>
                  </a:schemeClr>
                </a:solidFill>
                <a:latin typeface="Arial" panose="020B0604020202020204" pitchFamily="34" charset="0"/>
                <a:cs typeface="Arial" panose="020B0604020202020204" pitchFamily="34" charset="0"/>
              </a:rPr>
              <a:t>Alcalde.</a:t>
            </a:r>
          </a:p>
          <a:p>
            <a:pPr algn="just" eaLnBrk="0" hangingPunct="0">
              <a:defRPr/>
            </a:pPr>
            <a:endParaRPr lang="es-CL" dirty="0" smtClean="0">
              <a:solidFill>
                <a:schemeClr val="tx1">
                  <a:lumMod val="65000"/>
                  <a:lumOff val="35000"/>
                </a:schemeClr>
              </a:solidFill>
              <a:latin typeface="Arial" panose="020B0604020202020204" pitchFamily="34" charset="0"/>
              <a:cs typeface="Arial" panose="020B0604020202020204" pitchFamily="34" charset="0"/>
            </a:endParaRPr>
          </a:p>
          <a:p>
            <a:pPr algn="just" eaLnBrk="0" hangingPunct="0">
              <a:defRPr/>
            </a:pPr>
            <a:r>
              <a:rPr lang="es-CL" dirty="0" smtClean="0">
                <a:solidFill>
                  <a:schemeClr val="tx1">
                    <a:lumMod val="65000"/>
                    <a:lumOff val="35000"/>
                  </a:schemeClr>
                </a:solidFill>
                <a:latin typeface="Arial" panose="020B0604020202020204" pitchFamily="34" charset="0"/>
                <a:cs typeface="Arial" panose="020B0604020202020204" pitchFamily="34" charset="0"/>
              </a:rPr>
              <a:t>Por </a:t>
            </a:r>
            <a:r>
              <a:rPr lang="es-CL" dirty="0">
                <a:solidFill>
                  <a:schemeClr val="tx1">
                    <a:lumMod val="65000"/>
                    <a:lumOff val="35000"/>
                  </a:schemeClr>
                </a:solidFill>
                <a:latin typeface="Arial" panose="020B0604020202020204" pitchFamily="34" charset="0"/>
                <a:cs typeface="Arial" panose="020B0604020202020204" pitchFamily="34" charset="0"/>
              </a:rPr>
              <a:t>su parte, el inciso segundo del </a:t>
            </a:r>
            <a:r>
              <a:rPr lang="es-CL" dirty="0" smtClean="0">
                <a:solidFill>
                  <a:schemeClr val="tx1">
                    <a:lumMod val="65000"/>
                    <a:lumOff val="35000"/>
                  </a:schemeClr>
                </a:solidFill>
                <a:latin typeface="Arial" panose="020B0604020202020204" pitchFamily="34" charset="0"/>
                <a:cs typeface="Arial" panose="020B0604020202020204" pitchFamily="34" charset="0"/>
              </a:rPr>
              <a:t>artículo 81 de la ley N° 18.695 establece </a:t>
            </a:r>
            <a:r>
              <a:rPr lang="es-CL" dirty="0">
                <a:solidFill>
                  <a:schemeClr val="tx1">
                    <a:lumMod val="65000"/>
                    <a:lumOff val="35000"/>
                  </a:schemeClr>
                </a:solidFill>
                <a:latin typeface="Arial" panose="020B0604020202020204" pitchFamily="34" charset="0"/>
                <a:cs typeface="Arial" panose="020B0604020202020204" pitchFamily="34" charset="0"/>
              </a:rPr>
              <a:t>que si el Concejo desatendiere la representación formulada y no introdujere las rectificaciones pertinentes, el Alcalde que no propusiere las modificaciones correspondientes o los concejales que las rechacen, serán solidariamente responsables de la parte deficitaria que arroje la ejecución presupuestaria anual al 31 de diciembre del año </a:t>
            </a:r>
            <a:r>
              <a:rPr lang="es-CL" dirty="0" smtClean="0">
                <a:solidFill>
                  <a:schemeClr val="tx1">
                    <a:lumMod val="65000"/>
                    <a:lumOff val="35000"/>
                  </a:schemeClr>
                </a:solidFill>
                <a:latin typeface="Arial" panose="020B0604020202020204" pitchFamily="34" charset="0"/>
                <a:cs typeface="Arial" panose="020B0604020202020204" pitchFamily="34" charset="0"/>
              </a:rPr>
              <a:t>respectivo</a:t>
            </a:r>
            <a:r>
              <a:rPr lang="es-CL" dirty="0">
                <a:solidFill>
                  <a:schemeClr val="tx1">
                    <a:lumMod val="65000"/>
                    <a:lumOff val="35000"/>
                  </a:schemeClr>
                </a:solidFill>
                <a:latin typeface="Arial" panose="020B0604020202020204" pitchFamily="34" charset="0"/>
                <a:cs typeface="Arial" panose="020B0604020202020204" pitchFamily="34" charset="0"/>
              </a:rPr>
              <a:t> </a:t>
            </a:r>
            <a:r>
              <a:rPr lang="es-CL" dirty="0" smtClean="0">
                <a:solidFill>
                  <a:schemeClr val="tx1">
                    <a:lumMod val="65000"/>
                    <a:lumOff val="35000"/>
                  </a:schemeClr>
                </a:solidFill>
                <a:latin typeface="Arial" panose="020B0604020202020204" pitchFamily="34" charset="0"/>
                <a:cs typeface="Arial" panose="020B0604020202020204" pitchFamily="34" charset="0"/>
              </a:rPr>
              <a:t>(aplica dictamen N° 57.602, de 2010).</a:t>
            </a:r>
            <a:endParaRPr lang="es-CL" sz="1600" dirty="0">
              <a:solidFill>
                <a:schemeClr val="tx1">
                  <a:lumMod val="65000"/>
                  <a:lumOff val="35000"/>
                </a:schemeClr>
              </a:solidFill>
              <a:effectLst>
                <a:outerShdw blurRad="50800" dist="38100" dir="10800000" algn="r" rotWithShape="0">
                  <a:prstClr val="black">
                    <a:alpha val="40000"/>
                  </a:prstClr>
                </a:outerShdw>
              </a:effectLst>
              <a:latin typeface="Arial" pitchFamily="34" charset="0"/>
              <a:cs typeface="Arial" pitchFamily="34" charset="0"/>
            </a:endParaRPr>
          </a:p>
        </p:txBody>
      </p:sp>
      <p:sp>
        <p:nvSpPr>
          <p:cNvPr id="5" name="2 Título"/>
          <p:cNvSpPr txBox="1">
            <a:spLocks/>
          </p:cNvSpPr>
          <p:nvPr/>
        </p:nvSpPr>
        <p:spPr>
          <a:xfrm>
            <a:off x="1600201" y="274637"/>
            <a:ext cx="4873336" cy="614362"/>
          </a:xfrm>
          <a:prstGeom prst="rect">
            <a:avLst/>
          </a:prstGeom>
        </p:spPr>
        <p:txBody>
          <a:bodyPr vert="horz" lIns="91440" tIns="45720" rIns="91440" bIns="45720" rtlCol="0" anchor="ctr">
            <a:normAutofit fontScale="85000" lnSpcReduction="20000"/>
          </a:bodyPr>
          <a:lstStyle>
            <a:lvl1pPr algn="l" defTabSz="457200" rtl="0" eaLnBrk="1" latinLnBrk="0" hangingPunct="1">
              <a:spcBef>
                <a:spcPct val="0"/>
              </a:spcBef>
              <a:buNone/>
              <a:defRPr sz="2400" kern="1200">
                <a:solidFill>
                  <a:schemeClr val="bg1"/>
                </a:solidFill>
                <a:latin typeface="Arial"/>
                <a:ea typeface="+mj-ea"/>
                <a:cs typeface="Arial"/>
              </a:defRPr>
            </a:lvl1pPr>
          </a:lstStyle>
          <a:p>
            <a:pPr algn="ctr"/>
            <a:r>
              <a:rPr lang="es-CL" dirty="0" smtClean="0"/>
              <a:t>CONTROL PRESUPUESTARIO </a:t>
            </a:r>
          </a:p>
          <a:p>
            <a:r>
              <a:rPr lang="es-CL" dirty="0" smtClean="0"/>
              <a:t>Jurisprudencia administrativa relevante</a:t>
            </a:r>
            <a:endParaRPr lang="es-CL" dirty="0"/>
          </a:p>
        </p:txBody>
      </p:sp>
    </p:spTree>
    <p:extLst>
      <p:ext uri="{BB962C8B-B14F-4D97-AF65-F5344CB8AC3E}">
        <p14:creationId xmlns:p14="http://schemas.microsoft.com/office/powerpoint/2010/main" val="1198462134"/>
      </p:ext>
    </p:extLst>
  </p:cSld>
  <p:clrMapOvr>
    <a:masterClrMapping/>
  </p:clrMapOvr>
  <p:transition spd="slow">
    <p:push dir="u"/>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CuadroTexto"/>
          <p:cNvSpPr txBox="1"/>
          <p:nvPr/>
        </p:nvSpPr>
        <p:spPr>
          <a:xfrm>
            <a:off x="349905" y="1171092"/>
            <a:ext cx="8380820" cy="353943"/>
          </a:xfrm>
          <a:prstGeom prst="rect">
            <a:avLst/>
          </a:prstGeom>
          <a:noFill/>
        </p:spPr>
        <p:txBody>
          <a:bodyPr wrap="none" rtlCol="0">
            <a:spAutoFit/>
          </a:bodyPr>
          <a:lstStyle/>
          <a:p>
            <a:r>
              <a:rPr lang="es-CL" sz="1700" b="1" dirty="0" smtClean="0">
                <a:solidFill>
                  <a:srgbClr val="FF9900"/>
                </a:solidFill>
                <a:latin typeface="Arial" pitchFamily="34" charset="0"/>
                <a:cs typeface="Arial" pitchFamily="34" charset="0"/>
              </a:rPr>
              <a:t>Buenas prácticas en la labor fiscalizadora de los municipios (sujetas a control)</a:t>
            </a:r>
            <a:endParaRPr lang="es-CL" sz="1700" b="1" dirty="0">
              <a:solidFill>
                <a:srgbClr val="FF9900"/>
              </a:solidFill>
              <a:latin typeface="Arial" pitchFamily="34" charset="0"/>
              <a:cs typeface="Arial" pitchFamily="34" charset="0"/>
            </a:endParaRPr>
          </a:p>
        </p:txBody>
      </p:sp>
      <p:sp>
        <p:nvSpPr>
          <p:cNvPr id="10" name="9 Rectángulo"/>
          <p:cNvSpPr/>
          <p:nvPr/>
        </p:nvSpPr>
        <p:spPr>
          <a:xfrm>
            <a:off x="349905" y="1807128"/>
            <a:ext cx="8498260" cy="2529923"/>
          </a:xfrm>
          <a:prstGeom prst="rect">
            <a:avLst/>
          </a:prstGeom>
        </p:spPr>
        <p:txBody>
          <a:bodyPr wrap="square">
            <a:spAutoFit/>
          </a:bodyPr>
          <a:lstStyle/>
          <a:p>
            <a:pPr marL="342900" indent="-342900" algn="just">
              <a:lnSpc>
                <a:spcPct val="80000"/>
              </a:lnSpc>
              <a:spcBef>
                <a:spcPct val="0"/>
              </a:spcBef>
              <a:buFontTx/>
              <a:buAutoNum type="arabicPeriod"/>
              <a:defRPr/>
            </a:pPr>
            <a:r>
              <a:rPr lang="es-CL" altLang="es-CL" dirty="0">
                <a:solidFill>
                  <a:schemeClr val="tx1">
                    <a:lumMod val="65000"/>
                    <a:lumOff val="35000"/>
                  </a:schemeClr>
                </a:solidFill>
                <a:latin typeface="Arial" panose="020B0604020202020204" pitchFamily="34" charset="0"/>
                <a:cs typeface="Arial" panose="020B0604020202020204" pitchFamily="34" charset="0"/>
              </a:rPr>
              <a:t>CLARIDAD (TRANSPARENCIA) DE LA INFRACCIÓN NORMATIVA EN EL DENUNCIO.</a:t>
            </a:r>
          </a:p>
          <a:p>
            <a:pPr marL="342900" indent="-342900" algn="just">
              <a:lnSpc>
                <a:spcPct val="80000"/>
              </a:lnSpc>
              <a:spcBef>
                <a:spcPct val="0"/>
              </a:spcBef>
              <a:buFontTx/>
              <a:buAutoNum type="arabicPeriod"/>
              <a:defRPr/>
            </a:pPr>
            <a:endParaRPr lang="es-CL" altLang="es-CL" dirty="0">
              <a:solidFill>
                <a:schemeClr val="tx1">
                  <a:lumMod val="65000"/>
                  <a:lumOff val="35000"/>
                </a:schemeClr>
              </a:solidFill>
              <a:latin typeface="Arial" panose="020B0604020202020204" pitchFamily="34" charset="0"/>
              <a:cs typeface="Arial" panose="020B0604020202020204" pitchFamily="34" charset="0"/>
            </a:endParaRPr>
          </a:p>
          <a:p>
            <a:pPr marL="342900" indent="-342900" algn="just">
              <a:lnSpc>
                <a:spcPct val="80000"/>
              </a:lnSpc>
              <a:spcBef>
                <a:spcPct val="0"/>
              </a:spcBef>
              <a:buFontTx/>
              <a:buAutoNum type="arabicPeriod"/>
              <a:defRPr/>
            </a:pPr>
            <a:r>
              <a:rPr lang="es-CL" altLang="es-CL" dirty="0" smtClean="0">
                <a:solidFill>
                  <a:schemeClr val="tx1">
                    <a:lumMod val="65000"/>
                    <a:lumOff val="35000"/>
                  </a:schemeClr>
                </a:solidFill>
                <a:latin typeface="Arial" panose="020B0604020202020204" pitchFamily="34" charset="0"/>
                <a:cs typeface="Arial" panose="020B0604020202020204" pitchFamily="34" charset="0"/>
              </a:rPr>
              <a:t>LEVANTAMIENTO </a:t>
            </a:r>
            <a:r>
              <a:rPr lang="es-CL" altLang="es-CL" dirty="0">
                <a:solidFill>
                  <a:schemeClr val="tx1">
                    <a:lumMod val="65000"/>
                    <a:lumOff val="35000"/>
                  </a:schemeClr>
                </a:solidFill>
                <a:latin typeface="Arial" panose="020B0604020202020204" pitchFamily="34" charset="0"/>
                <a:cs typeface="Arial" panose="020B0604020202020204" pitchFamily="34" charset="0"/>
              </a:rPr>
              <a:t>DE ACTAS EN QUE CONSTEN LAS ACCIONES DE FISCALIZACIÓN.</a:t>
            </a:r>
          </a:p>
          <a:p>
            <a:pPr marL="342900" indent="-342900" algn="just">
              <a:lnSpc>
                <a:spcPct val="80000"/>
              </a:lnSpc>
              <a:spcBef>
                <a:spcPct val="0"/>
              </a:spcBef>
              <a:buFontTx/>
              <a:buAutoNum type="arabicPeriod"/>
              <a:defRPr/>
            </a:pPr>
            <a:endParaRPr lang="es-CL" altLang="es-CL" dirty="0">
              <a:solidFill>
                <a:schemeClr val="tx1">
                  <a:lumMod val="65000"/>
                  <a:lumOff val="35000"/>
                </a:schemeClr>
              </a:solidFill>
              <a:latin typeface="Arial" panose="020B0604020202020204" pitchFamily="34" charset="0"/>
              <a:cs typeface="Arial" panose="020B0604020202020204" pitchFamily="34" charset="0"/>
            </a:endParaRPr>
          </a:p>
          <a:p>
            <a:pPr marL="342900" indent="-342900" algn="just">
              <a:lnSpc>
                <a:spcPct val="80000"/>
              </a:lnSpc>
              <a:spcBef>
                <a:spcPct val="0"/>
              </a:spcBef>
              <a:buFontTx/>
              <a:buAutoNum type="arabicPeriod"/>
              <a:defRPr/>
            </a:pPr>
            <a:r>
              <a:rPr lang="es-CL" altLang="es-CL" dirty="0">
                <a:solidFill>
                  <a:schemeClr val="tx1">
                    <a:lumMod val="65000"/>
                    <a:lumOff val="35000"/>
                  </a:schemeClr>
                </a:solidFill>
                <a:latin typeface="Arial" panose="020B0604020202020204" pitchFamily="34" charset="0"/>
                <a:cs typeface="Arial" panose="020B0604020202020204" pitchFamily="34" charset="0"/>
              </a:rPr>
              <a:t>CORRECTOS PROCEDIMIENTOS DE NOTIFICACIÓN DE ACTOS ADMINISTRATIVOS (LEY 19.880, ART. 45 Y 46).</a:t>
            </a:r>
          </a:p>
          <a:p>
            <a:pPr marL="342900" indent="-342900" algn="just">
              <a:lnSpc>
                <a:spcPct val="80000"/>
              </a:lnSpc>
              <a:spcBef>
                <a:spcPct val="0"/>
              </a:spcBef>
              <a:buFontTx/>
              <a:buAutoNum type="arabicPeriod"/>
              <a:defRPr/>
            </a:pPr>
            <a:endParaRPr lang="es-CL" altLang="es-CL" dirty="0">
              <a:solidFill>
                <a:schemeClr val="tx1">
                  <a:lumMod val="65000"/>
                  <a:lumOff val="35000"/>
                </a:schemeClr>
              </a:solidFill>
              <a:latin typeface="Arial" panose="020B0604020202020204" pitchFamily="34" charset="0"/>
              <a:cs typeface="Arial" panose="020B0604020202020204" pitchFamily="34" charset="0"/>
            </a:endParaRPr>
          </a:p>
          <a:p>
            <a:pPr marL="342900" indent="-342900" algn="just">
              <a:lnSpc>
                <a:spcPct val="80000"/>
              </a:lnSpc>
              <a:spcBef>
                <a:spcPct val="0"/>
              </a:spcBef>
              <a:buFontTx/>
              <a:buAutoNum type="arabicPeriod"/>
              <a:defRPr/>
            </a:pPr>
            <a:r>
              <a:rPr lang="es-CL" altLang="es-CL" dirty="0">
                <a:solidFill>
                  <a:schemeClr val="tx1">
                    <a:lumMod val="65000"/>
                    <a:lumOff val="35000"/>
                  </a:schemeClr>
                </a:solidFill>
                <a:latin typeface="Arial" panose="020B0604020202020204" pitchFamily="34" charset="0"/>
                <a:cs typeface="Arial" panose="020B0604020202020204" pitchFamily="34" charset="0"/>
              </a:rPr>
              <a:t>ESTABLECER NORMAS INTERNAS SOBRE PROCEDIMIENTOS DE FISCALIZACIÓN MUNICIPAL</a:t>
            </a:r>
          </a:p>
        </p:txBody>
      </p:sp>
      <p:sp>
        <p:nvSpPr>
          <p:cNvPr id="9" name="2 Título"/>
          <p:cNvSpPr txBox="1">
            <a:spLocks/>
          </p:cNvSpPr>
          <p:nvPr/>
        </p:nvSpPr>
        <p:spPr>
          <a:xfrm>
            <a:off x="1202892" y="255005"/>
            <a:ext cx="5725391" cy="614362"/>
          </a:xfrm>
          <a:prstGeom prst="rect">
            <a:avLst/>
          </a:prstGeom>
        </p:spPr>
        <p:txBody>
          <a:bodyPr vert="horz" lIns="91440" tIns="45720" rIns="91440" bIns="45720" rtlCol="0" anchor="ctr">
            <a:normAutofit/>
          </a:bodyPr>
          <a:lstStyle>
            <a:lvl1pPr algn="l" defTabSz="457200" rtl="0" eaLnBrk="1" latinLnBrk="0" hangingPunct="1">
              <a:spcBef>
                <a:spcPct val="0"/>
              </a:spcBef>
              <a:buNone/>
              <a:defRPr sz="2400" kern="1200">
                <a:solidFill>
                  <a:schemeClr val="bg1"/>
                </a:solidFill>
                <a:latin typeface="Arial"/>
                <a:ea typeface="+mj-ea"/>
                <a:cs typeface="Arial"/>
              </a:defRPr>
            </a:lvl1pPr>
          </a:lstStyle>
          <a:p>
            <a:pPr algn="ctr"/>
            <a:r>
              <a:rPr lang="es-CL" dirty="0" smtClean="0"/>
              <a:t>Control a la Fiscalización Municipal</a:t>
            </a:r>
            <a:endParaRPr lang="es-CL" dirty="0"/>
          </a:p>
        </p:txBody>
      </p:sp>
      <p:sp>
        <p:nvSpPr>
          <p:cNvPr id="5" name="Flecha abajo 4"/>
          <p:cNvSpPr/>
          <p:nvPr/>
        </p:nvSpPr>
        <p:spPr>
          <a:xfrm>
            <a:off x="2157412" y="4503761"/>
            <a:ext cx="954087" cy="973137"/>
          </a:xfrm>
          <a:prstGeom prst="downArrow">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s-CL"/>
          </a:p>
        </p:txBody>
      </p:sp>
      <p:sp>
        <p:nvSpPr>
          <p:cNvPr id="6" name="Flecha abajo 5"/>
          <p:cNvSpPr/>
          <p:nvPr/>
        </p:nvSpPr>
        <p:spPr>
          <a:xfrm>
            <a:off x="6564313" y="4502173"/>
            <a:ext cx="954087" cy="974725"/>
          </a:xfrm>
          <a:prstGeom prst="downArrow">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s-CL"/>
          </a:p>
        </p:txBody>
      </p:sp>
      <p:sp>
        <p:nvSpPr>
          <p:cNvPr id="7" name="CuadroTexto 15"/>
          <p:cNvSpPr txBox="1">
            <a:spLocks noChangeArrowheads="1"/>
          </p:cNvSpPr>
          <p:nvPr/>
        </p:nvSpPr>
        <p:spPr bwMode="auto">
          <a:xfrm>
            <a:off x="4178300" y="4575175"/>
            <a:ext cx="152241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r>
              <a:rPr lang="es-CL" sz="1800" dirty="0">
                <a:solidFill>
                  <a:srgbClr val="FF0000"/>
                </a:solidFill>
                <a:latin typeface="Arial" panose="020B0604020202020204" pitchFamily="34" charset="0"/>
              </a:rPr>
              <a:t>OBJETIVOS</a:t>
            </a:r>
          </a:p>
        </p:txBody>
      </p:sp>
      <p:sp>
        <p:nvSpPr>
          <p:cNvPr id="11" name="CuadroTexto 2"/>
          <p:cNvSpPr txBox="1">
            <a:spLocks noChangeArrowheads="1"/>
          </p:cNvSpPr>
          <p:nvPr/>
        </p:nvSpPr>
        <p:spPr bwMode="auto">
          <a:xfrm>
            <a:off x="1203325" y="5426075"/>
            <a:ext cx="2862263" cy="92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just">
              <a:spcBef>
                <a:spcPct val="0"/>
              </a:spcBef>
              <a:buFontTx/>
              <a:buNone/>
            </a:pPr>
            <a:r>
              <a:rPr lang="es-CL" sz="1800" dirty="0">
                <a:solidFill>
                  <a:schemeClr val="tx1">
                    <a:lumMod val="65000"/>
                    <a:lumOff val="35000"/>
                  </a:schemeClr>
                </a:solidFill>
                <a:latin typeface="Arial" panose="020B0604020202020204" pitchFamily="34" charset="0"/>
              </a:rPr>
              <a:t>RESPETO DE LOS DERECHOS DE LOS AFECTADOS</a:t>
            </a:r>
          </a:p>
        </p:txBody>
      </p:sp>
      <p:sp>
        <p:nvSpPr>
          <p:cNvPr id="12" name="CuadroTexto 12"/>
          <p:cNvSpPr txBox="1">
            <a:spLocks noChangeArrowheads="1"/>
          </p:cNvSpPr>
          <p:nvPr/>
        </p:nvSpPr>
        <p:spPr bwMode="auto">
          <a:xfrm>
            <a:off x="5268913" y="5399088"/>
            <a:ext cx="3875087" cy="922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r>
              <a:rPr lang="es-CL" sz="1800" dirty="0">
                <a:solidFill>
                  <a:schemeClr val="tx1">
                    <a:lumMod val="65000"/>
                    <a:lumOff val="35000"/>
                  </a:schemeClr>
                </a:solidFill>
                <a:latin typeface="Arial" panose="020B0604020202020204" pitchFamily="34" charset="0"/>
              </a:rPr>
              <a:t>RESPETO DEL PRINCIPIO DE IGUALDAD ANTE LA LEY Y NO DISCRIMINACIÓN ARBITRARIA</a:t>
            </a:r>
          </a:p>
        </p:txBody>
      </p:sp>
    </p:spTree>
    <p:extLst>
      <p:ext uri="{BB962C8B-B14F-4D97-AF65-F5344CB8AC3E}">
        <p14:creationId xmlns:p14="http://schemas.microsoft.com/office/powerpoint/2010/main" val="423906656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2" presetClass="emph" presetSubtype="0" fill="hold" grpId="0" nodeType="afterEffect">
                                  <p:stCondLst>
                                    <p:cond delay="0"/>
                                  </p:stCondLst>
                                  <p:childTnLst>
                                    <p:animRot by="120000">
                                      <p:cBhvr>
                                        <p:cTn id="6" dur="100" fill="hold">
                                          <p:stCondLst>
                                            <p:cond delay="0"/>
                                          </p:stCondLst>
                                        </p:cTn>
                                        <p:tgtEl>
                                          <p:spTgt spid="5"/>
                                        </p:tgtEl>
                                        <p:attrNameLst>
                                          <p:attrName>r</p:attrName>
                                        </p:attrNameLst>
                                      </p:cBhvr>
                                    </p:animRot>
                                    <p:animRot by="-240000">
                                      <p:cBhvr>
                                        <p:cTn id="7" dur="200" fill="hold">
                                          <p:stCondLst>
                                            <p:cond delay="200"/>
                                          </p:stCondLst>
                                        </p:cTn>
                                        <p:tgtEl>
                                          <p:spTgt spid="5"/>
                                        </p:tgtEl>
                                        <p:attrNameLst>
                                          <p:attrName>r</p:attrName>
                                        </p:attrNameLst>
                                      </p:cBhvr>
                                    </p:animRot>
                                    <p:animRot by="240000">
                                      <p:cBhvr>
                                        <p:cTn id="8" dur="200" fill="hold">
                                          <p:stCondLst>
                                            <p:cond delay="400"/>
                                          </p:stCondLst>
                                        </p:cTn>
                                        <p:tgtEl>
                                          <p:spTgt spid="5"/>
                                        </p:tgtEl>
                                        <p:attrNameLst>
                                          <p:attrName>r</p:attrName>
                                        </p:attrNameLst>
                                      </p:cBhvr>
                                    </p:animRot>
                                    <p:animRot by="-240000">
                                      <p:cBhvr>
                                        <p:cTn id="9" dur="200" fill="hold">
                                          <p:stCondLst>
                                            <p:cond delay="600"/>
                                          </p:stCondLst>
                                        </p:cTn>
                                        <p:tgtEl>
                                          <p:spTgt spid="5"/>
                                        </p:tgtEl>
                                        <p:attrNameLst>
                                          <p:attrName>r</p:attrName>
                                        </p:attrNameLst>
                                      </p:cBhvr>
                                    </p:animRot>
                                    <p:animRot by="120000">
                                      <p:cBhvr>
                                        <p:cTn id="10" dur="200" fill="hold">
                                          <p:stCondLst>
                                            <p:cond delay="800"/>
                                          </p:stCondLst>
                                        </p:cTn>
                                        <p:tgtEl>
                                          <p:spTgt spid="5"/>
                                        </p:tgtEl>
                                        <p:attrNameLst>
                                          <p:attrName>r</p:attrName>
                                        </p:attrNameLst>
                                      </p:cBhvr>
                                    </p:animRot>
                                  </p:childTnLst>
                                </p:cTn>
                              </p:par>
                            </p:childTnLst>
                          </p:cTn>
                        </p:par>
                        <p:par>
                          <p:cTn id="11" fill="hold">
                            <p:stCondLst>
                              <p:cond delay="1000"/>
                            </p:stCondLst>
                            <p:childTnLst>
                              <p:par>
                                <p:cTn id="12" presetID="32" presetClass="emph" presetSubtype="0" fill="hold" grpId="0" nodeType="afterEffect">
                                  <p:stCondLst>
                                    <p:cond delay="1000"/>
                                  </p:stCondLst>
                                  <p:childTnLst>
                                    <p:animRot by="120000">
                                      <p:cBhvr>
                                        <p:cTn id="13" dur="100" fill="hold">
                                          <p:stCondLst>
                                            <p:cond delay="0"/>
                                          </p:stCondLst>
                                        </p:cTn>
                                        <p:tgtEl>
                                          <p:spTgt spid="6"/>
                                        </p:tgtEl>
                                        <p:attrNameLst>
                                          <p:attrName>r</p:attrName>
                                        </p:attrNameLst>
                                      </p:cBhvr>
                                    </p:animRot>
                                    <p:animRot by="-240000">
                                      <p:cBhvr>
                                        <p:cTn id="14" dur="200" fill="hold">
                                          <p:stCondLst>
                                            <p:cond delay="200"/>
                                          </p:stCondLst>
                                        </p:cTn>
                                        <p:tgtEl>
                                          <p:spTgt spid="6"/>
                                        </p:tgtEl>
                                        <p:attrNameLst>
                                          <p:attrName>r</p:attrName>
                                        </p:attrNameLst>
                                      </p:cBhvr>
                                    </p:animRot>
                                    <p:animRot by="240000">
                                      <p:cBhvr>
                                        <p:cTn id="15" dur="200" fill="hold">
                                          <p:stCondLst>
                                            <p:cond delay="400"/>
                                          </p:stCondLst>
                                        </p:cTn>
                                        <p:tgtEl>
                                          <p:spTgt spid="6"/>
                                        </p:tgtEl>
                                        <p:attrNameLst>
                                          <p:attrName>r</p:attrName>
                                        </p:attrNameLst>
                                      </p:cBhvr>
                                    </p:animRot>
                                    <p:animRot by="-240000">
                                      <p:cBhvr>
                                        <p:cTn id="16" dur="200" fill="hold">
                                          <p:stCondLst>
                                            <p:cond delay="600"/>
                                          </p:stCondLst>
                                        </p:cTn>
                                        <p:tgtEl>
                                          <p:spTgt spid="6"/>
                                        </p:tgtEl>
                                        <p:attrNameLst>
                                          <p:attrName>r</p:attrName>
                                        </p:attrNameLst>
                                      </p:cBhvr>
                                    </p:animRot>
                                    <p:animRot by="120000">
                                      <p:cBhvr>
                                        <p:cTn id="17" dur="200" fill="hold">
                                          <p:stCondLst>
                                            <p:cond delay="800"/>
                                          </p:stCondLst>
                                        </p:cTn>
                                        <p:tgtEl>
                                          <p:spTgt spid="6"/>
                                        </p:tgtEl>
                                        <p:attrNameLst>
                                          <p:attrName>r</p:attrName>
                                        </p:attrNameLst>
                                      </p:cBhvr>
                                    </p:animRo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1000"/>
                                        <p:tgtEl>
                                          <p:spTgt spid="7"/>
                                        </p:tgtEl>
                                      </p:cBhvr>
                                    </p:animEffect>
                                    <p:anim calcmode="lin" valueType="num">
                                      <p:cBhvr>
                                        <p:cTn id="23" dur="1000" fill="hold"/>
                                        <p:tgtEl>
                                          <p:spTgt spid="7"/>
                                        </p:tgtEl>
                                        <p:attrNameLst>
                                          <p:attrName>ppt_x</p:attrName>
                                        </p:attrNameLst>
                                      </p:cBhvr>
                                      <p:tavLst>
                                        <p:tav tm="0">
                                          <p:val>
                                            <p:strVal val="#ppt_x"/>
                                          </p:val>
                                        </p:tav>
                                        <p:tav tm="100000">
                                          <p:val>
                                            <p:strVal val="#ppt_x"/>
                                          </p:val>
                                        </p:tav>
                                      </p:tavLst>
                                    </p:anim>
                                    <p:anim calcmode="lin" valueType="num">
                                      <p:cBhvr>
                                        <p:cTn id="24" dur="1000" fill="hold"/>
                                        <p:tgtEl>
                                          <p:spTgt spid="7"/>
                                        </p:tgtEl>
                                        <p:attrNameLst>
                                          <p:attrName>ppt_y</p:attrName>
                                        </p:attrNameLst>
                                      </p:cBhvr>
                                      <p:tavLst>
                                        <p:tav tm="0">
                                          <p:val>
                                            <p:strVal val="#ppt_y+.1"/>
                                          </p:val>
                                        </p:tav>
                                        <p:tav tm="100000">
                                          <p:val>
                                            <p:strVal val="#ppt_y"/>
                                          </p:val>
                                        </p:tav>
                                      </p:tavLst>
                                    </p:anim>
                                  </p:childTnLst>
                                </p:cTn>
                              </p:par>
                            </p:childTnLst>
                          </p:cTn>
                        </p:par>
                        <p:par>
                          <p:cTn id="25" fill="hold">
                            <p:stCondLst>
                              <p:cond delay="1000"/>
                            </p:stCondLst>
                            <p:childTnLst>
                              <p:par>
                                <p:cTn id="26" presetID="53" presetClass="entr" presetSubtype="16" fill="hold" grpId="0" nodeType="afterEffect">
                                  <p:stCondLst>
                                    <p:cond delay="1000"/>
                                  </p:stCondLst>
                                  <p:childTnLst>
                                    <p:set>
                                      <p:cBhvr>
                                        <p:cTn id="27" dur="1" fill="hold">
                                          <p:stCondLst>
                                            <p:cond delay="0"/>
                                          </p:stCondLst>
                                        </p:cTn>
                                        <p:tgtEl>
                                          <p:spTgt spid="11"/>
                                        </p:tgtEl>
                                        <p:attrNameLst>
                                          <p:attrName>style.visibility</p:attrName>
                                        </p:attrNameLst>
                                      </p:cBhvr>
                                      <p:to>
                                        <p:strVal val="visible"/>
                                      </p:to>
                                    </p:set>
                                    <p:anim calcmode="lin" valueType="num">
                                      <p:cBhvr>
                                        <p:cTn id="28" dur="500" fill="hold"/>
                                        <p:tgtEl>
                                          <p:spTgt spid="11"/>
                                        </p:tgtEl>
                                        <p:attrNameLst>
                                          <p:attrName>ppt_w</p:attrName>
                                        </p:attrNameLst>
                                      </p:cBhvr>
                                      <p:tavLst>
                                        <p:tav tm="0">
                                          <p:val>
                                            <p:fltVal val="0"/>
                                          </p:val>
                                        </p:tav>
                                        <p:tav tm="100000">
                                          <p:val>
                                            <p:strVal val="#ppt_w"/>
                                          </p:val>
                                        </p:tav>
                                      </p:tavLst>
                                    </p:anim>
                                    <p:anim calcmode="lin" valueType="num">
                                      <p:cBhvr>
                                        <p:cTn id="29" dur="500" fill="hold"/>
                                        <p:tgtEl>
                                          <p:spTgt spid="11"/>
                                        </p:tgtEl>
                                        <p:attrNameLst>
                                          <p:attrName>ppt_h</p:attrName>
                                        </p:attrNameLst>
                                      </p:cBhvr>
                                      <p:tavLst>
                                        <p:tav tm="0">
                                          <p:val>
                                            <p:fltVal val="0"/>
                                          </p:val>
                                        </p:tav>
                                        <p:tav tm="100000">
                                          <p:val>
                                            <p:strVal val="#ppt_h"/>
                                          </p:val>
                                        </p:tav>
                                      </p:tavLst>
                                    </p:anim>
                                    <p:animEffect transition="in" filter="fade">
                                      <p:cBhvr>
                                        <p:cTn id="30" dur="500"/>
                                        <p:tgtEl>
                                          <p:spTgt spid="11"/>
                                        </p:tgtEl>
                                      </p:cBhvr>
                                    </p:animEffect>
                                  </p:childTnLst>
                                </p:cTn>
                              </p:par>
                            </p:childTnLst>
                          </p:cTn>
                        </p:par>
                        <p:par>
                          <p:cTn id="31" fill="hold">
                            <p:stCondLst>
                              <p:cond delay="2500"/>
                            </p:stCondLst>
                            <p:childTnLst>
                              <p:par>
                                <p:cTn id="32" presetID="53" presetClass="entr" presetSubtype="16" fill="hold" grpId="0" nodeType="afterEffect">
                                  <p:stCondLst>
                                    <p:cond delay="1000"/>
                                  </p:stCondLst>
                                  <p:childTnLst>
                                    <p:set>
                                      <p:cBhvr>
                                        <p:cTn id="33" dur="1" fill="hold">
                                          <p:stCondLst>
                                            <p:cond delay="0"/>
                                          </p:stCondLst>
                                        </p:cTn>
                                        <p:tgtEl>
                                          <p:spTgt spid="12"/>
                                        </p:tgtEl>
                                        <p:attrNameLst>
                                          <p:attrName>style.visibility</p:attrName>
                                        </p:attrNameLst>
                                      </p:cBhvr>
                                      <p:to>
                                        <p:strVal val="visible"/>
                                      </p:to>
                                    </p:set>
                                    <p:anim calcmode="lin" valueType="num">
                                      <p:cBhvr>
                                        <p:cTn id="34" dur="500" fill="hold"/>
                                        <p:tgtEl>
                                          <p:spTgt spid="12"/>
                                        </p:tgtEl>
                                        <p:attrNameLst>
                                          <p:attrName>ppt_w</p:attrName>
                                        </p:attrNameLst>
                                      </p:cBhvr>
                                      <p:tavLst>
                                        <p:tav tm="0">
                                          <p:val>
                                            <p:fltVal val="0"/>
                                          </p:val>
                                        </p:tav>
                                        <p:tav tm="100000">
                                          <p:val>
                                            <p:strVal val="#ppt_w"/>
                                          </p:val>
                                        </p:tav>
                                      </p:tavLst>
                                    </p:anim>
                                    <p:anim calcmode="lin" valueType="num">
                                      <p:cBhvr>
                                        <p:cTn id="35" dur="500" fill="hold"/>
                                        <p:tgtEl>
                                          <p:spTgt spid="12"/>
                                        </p:tgtEl>
                                        <p:attrNameLst>
                                          <p:attrName>ppt_h</p:attrName>
                                        </p:attrNameLst>
                                      </p:cBhvr>
                                      <p:tavLst>
                                        <p:tav tm="0">
                                          <p:val>
                                            <p:fltVal val="0"/>
                                          </p:val>
                                        </p:tav>
                                        <p:tav tm="100000">
                                          <p:val>
                                            <p:strVal val="#ppt_h"/>
                                          </p:val>
                                        </p:tav>
                                      </p:tavLst>
                                    </p:anim>
                                    <p:animEffect transition="in" filter="fade">
                                      <p:cBhvr>
                                        <p:cTn id="36"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p:bldP spid="11" grpId="0"/>
      <p:bldP spid="12"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CuadroTexto"/>
          <p:cNvSpPr txBox="1"/>
          <p:nvPr/>
        </p:nvSpPr>
        <p:spPr>
          <a:xfrm>
            <a:off x="349905" y="1171092"/>
            <a:ext cx="8028160" cy="353943"/>
          </a:xfrm>
          <a:prstGeom prst="rect">
            <a:avLst/>
          </a:prstGeom>
          <a:noFill/>
        </p:spPr>
        <p:txBody>
          <a:bodyPr wrap="none" rtlCol="0">
            <a:spAutoFit/>
          </a:bodyPr>
          <a:lstStyle/>
          <a:p>
            <a:r>
              <a:rPr lang="es-CL" sz="1700" b="1" u="sng" dirty="0" smtClean="0">
                <a:solidFill>
                  <a:srgbClr val="FF9900"/>
                </a:solidFill>
                <a:latin typeface="Arial" pitchFamily="34" charset="0"/>
                <a:cs typeface="Arial" pitchFamily="34" charset="0"/>
              </a:rPr>
              <a:t>Mala</a:t>
            </a:r>
            <a:r>
              <a:rPr lang="es-CL" sz="1700" b="1" dirty="0" smtClean="0">
                <a:solidFill>
                  <a:srgbClr val="FF9900"/>
                </a:solidFill>
                <a:latin typeface="Arial" pitchFamily="34" charset="0"/>
                <a:cs typeface="Arial" pitchFamily="34" charset="0"/>
              </a:rPr>
              <a:t> práctica en la labor fiscalizadora de los municipios (sujetas a control)</a:t>
            </a:r>
            <a:endParaRPr lang="es-CL" sz="1700" b="1" dirty="0">
              <a:solidFill>
                <a:srgbClr val="FF9900"/>
              </a:solidFill>
              <a:latin typeface="Arial" pitchFamily="34" charset="0"/>
              <a:cs typeface="Arial" pitchFamily="34" charset="0"/>
            </a:endParaRPr>
          </a:p>
        </p:txBody>
      </p:sp>
      <p:sp>
        <p:nvSpPr>
          <p:cNvPr id="10" name="9 Rectángulo"/>
          <p:cNvSpPr/>
          <p:nvPr/>
        </p:nvSpPr>
        <p:spPr>
          <a:xfrm>
            <a:off x="349905" y="1911037"/>
            <a:ext cx="8498260" cy="535531"/>
          </a:xfrm>
          <a:prstGeom prst="rect">
            <a:avLst/>
          </a:prstGeom>
        </p:spPr>
        <p:txBody>
          <a:bodyPr wrap="square">
            <a:spAutoFit/>
          </a:bodyPr>
          <a:lstStyle/>
          <a:p>
            <a:pPr algn="just">
              <a:lnSpc>
                <a:spcPct val="80000"/>
              </a:lnSpc>
              <a:spcBef>
                <a:spcPct val="0"/>
              </a:spcBef>
              <a:defRPr/>
            </a:pPr>
            <a:r>
              <a:rPr lang="es-CL" altLang="es-CL" dirty="0" smtClean="0">
                <a:solidFill>
                  <a:schemeClr val="tx1">
                    <a:lumMod val="65000"/>
                    <a:lumOff val="35000"/>
                  </a:schemeClr>
                </a:solidFill>
                <a:latin typeface="Arial" panose="020B0604020202020204" pitchFamily="34" charset="0"/>
                <a:cs typeface="Arial" panose="020B0604020202020204" pitchFamily="34" charset="0"/>
              </a:rPr>
              <a:t>Comunicación de Departamento de Inspección Municipal a solicitud de alzamiento de clausura efectuada por un contribuyente:</a:t>
            </a:r>
            <a:endParaRPr lang="es-CL" altLang="es-CL" dirty="0">
              <a:solidFill>
                <a:schemeClr val="tx1">
                  <a:lumMod val="65000"/>
                  <a:lumOff val="35000"/>
                </a:schemeClr>
              </a:solidFill>
              <a:latin typeface="Arial" panose="020B0604020202020204" pitchFamily="34" charset="0"/>
              <a:cs typeface="Arial" panose="020B0604020202020204" pitchFamily="34" charset="0"/>
            </a:endParaRPr>
          </a:p>
        </p:txBody>
      </p:sp>
      <p:sp>
        <p:nvSpPr>
          <p:cNvPr id="9" name="2 Título"/>
          <p:cNvSpPr txBox="1">
            <a:spLocks/>
          </p:cNvSpPr>
          <p:nvPr/>
        </p:nvSpPr>
        <p:spPr>
          <a:xfrm>
            <a:off x="1202892" y="255005"/>
            <a:ext cx="5725391" cy="614362"/>
          </a:xfrm>
          <a:prstGeom prst="rect">
            <a:avLst/>
          </a:prstGeom>
        </p:spPr>
        <p:txBody>
          <a:bodyPr vert="horz" lIns="91440" tIns="45720" rIns="91440" bIns="45720" rtlCol="0" anchor="ctr">
            <a:normAutofit/>
          </a:bodyPr>
          <a:lstStyle>
            <a:lvl1pPr algn="l" defTabSz="457200" rtl="0" eaLnBrk="1" latinLnBrk="0" hangingPunct="1">
              <a:spcBef>
                <a:spcPct val="0"/>
              </a:spcBef>
              <a:buNone/>
              <a:defRPr sz="2400" kern="1200">
                <a:solidFill>
                  <a:schemeClr val="bg1"/>
                </a:solidFill>
                <a:latin typeface="Arial"/>
                <a:ea typeface="+mj-ea"/>
                <a:cs typeface="Arial"/>
              </a:defRPr>
            </a:lvl1pPr>
          </a:lstStyle>
          <a:p>
            <a:pPr algn="ctr"/>
            <a:r>
              <a:rPr lang="es-CL" dirty="0" smtClean="0"/>
              <a:t>Control a la Fiscalización Municipal</a:t>
            </a:r>
            <a:endParaRPr lang="es-CL" dirty="0"/>
          </a:p>
        </p:txBody>
      </p:sp>
      <p:sp>
        <p:nvSpPr>
          <p:cNvPr id="2" name="Documento 1"/>
          <p:cNvSpPr/>
          <p:nvPr/>
        </p:nvSpPr>
        <p:spPr>
          <a:xfrm>
            <a:off x="2475582" y="2446568"/>
            <a:ext cx="4452701" cy="1512368"/>
          </a:xfrm>
          <a:prstGeom prst="flowChartDocumen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s-CL" dirty="0" smtClean="0"/>
              <a:t>“NO ES POSIBLE ACCEDER A LO SOLICITADO, DADO QUE LOS ANTECEDENTES APORTADOS NO SON SUFICIENTES”</a:t>
            </a:r>
            <a:endParaRPr lang="es-CL" dirty="0"/>
          </a:p>
        </p:txBody>
      </p:sp>
      <p:sp>
        <p:nvSpPr>
          <p:cNvPr id="3" name="CuadroTexto 2"/>
          <p:cNvSpPr txBox="1"/>
          <p:nvPr/>
        </p:nvSpPr>
        <p:spPr>
          <a:xfrm>
            <a:off x="349906" y="4052455"/>
            <a:ext cx="8498259" cy="2031325"/>
          </a:xfrm>
          <a:prstGeom prst="rect">
            <a:avLst/>
          </a:prstGeom>
          <a:noFill/>
          <a:ln>
            <a:solidFill>
              <a:schemeClr val="accent1"/>
            </a:solidFill>
          </a:ln>
        </p:spPr>
        <p:txBody>
          <a:bodyPr wrap="square" rtlCol="0">
            <a:spAutoFit/>
          </a:bodyPr>
          <a:lstStyle/>
          <a:p>
            <a:r>
              <a:rPr lang="es-CL" dirty="0" smtClean="0">
                <a:solidFill>
                  <a:schemeClr val="tx1">
                    <a:lumMod val="65000"/>
                    <a:lumOff val="35000"/>
                  </a:schemeClr>
                </a:solidFill>
              </a:rPr>
              <a:t>La </a:t>
            </a:r>
            <a:r>
              <a:rPr lang="es-CL" dirty="0">
                <a:solidFill>
                  <a:schemeClr val="tx1">
                    <a:lumMod val="65000"/>
                    <a:lumOff val="35000"/>
                  </a:schemeClr>
                </a:solidFill>
              </a:rPr>
              <a:t>falta de justificación de dicha determinación infringe lo dispuesto en los artículos 11 y 41 de la ley N° 19.880, sobre la obligación de fundamentar aquellos actos que afectaren los derechos de los particulares, y lo expresado por este Organismo de Control, en sus dictámenes N</a:t>
            </a:r>
            <a:r>
              <a:rPr lang="es-CL" baseline="30000" dirty="0">
                <a:solidFill>
                  <a:schemeClr val="tx1">
                    <a:lumMod val="65000"/>
                    <a:lumOff val="35000"/>
                  </a:schemeClr>
                </a:solidFill>
              </a:rPr>
              <a:t>os</a:t>
            </a:r>
            <a:r>
              <a:rPr lang="es-CL" dirty="0">
                <a:solidFill>
                  <a:schemeClr val="tx1">
                    <a:lumMod val="65000"/>
                    <a:lumOff val="35000"/>
                  </a:schemeClr>
                </a:solidFill>
              </a:rPr>
              <a:t> 18.055, de 2011 y 59.892 de 2015, entre otros, en atención a que el </a:t>
            </a:r>
            <a:r>
              <a:rPr lang="es-CL" u="sng" dirty="0">
                <a:solidFill>
                  <a:schemeClr val="tx1">
                    <a:lumMod val="65000"/>
                    <a:lumOff val="35000"/>
                  </a:schemeClr>
                </a:solidFill>
              </a:rPr>
              <a:t>principio de juridicidad conlleva la exigencia de que los actos administrativos tengan una motivación racional y no obedezcan a un mero capricho de la autoridad</a:t>
            </a:r>
            <a:r>
              <a:rPr lang="es-CL" dirty="0">
                <a:solidFill>
                  <a:schemeClr val="tx1">
                    <a:lumMod val="65000"/>
                    <a:lumOff val="35000"/>
                  </a:schemeClr>
                </a:solidFill>
              </a:rPr>
              <a:t>, pues en tal caso, resultarían arbitrarios y por ende, </a:t>
            </a:r>
            <a:r>
              <a:rPr lang="es-CL" dirty="0" smtClean="0">
                <a:solidFill>
                  <a:schemeClr val="tx1">
                    <a:lumMod val="65000"/>
                    <a:lumOff val="35000"/>
                  </a:schemeClr>
                </a:solidFill>
              </a:rPr>
              <a:t>ilegítimos.</a:t>
            </a:r>
            <a:endParaRPr lang="es-CL" dirty="0">
              <a:solidFill>
                <a:schemeClr val="tx1">
                  <a:lumMod val="65000"/>
                  <a:lumOff val="35000"/>
                </a:schemeClr>
              </a:solidFill>
            </a:endParaRPr>
          </a:p>
        </p:txBody>
      </p:sp>
    </p:spTree>
    <p:extLst>
      <p:ext uri="{BB962C8B-B14F-4D97-AF65-F5344CB8AC3E}">
        <p14:creationId xmlns:p14="http://schemas.microsoft.com/office/powerpoint/2010/main" val="353574286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273089838"/>
      </p:ext>
    </p:extLst>
  </p:cSld>
  <p:clrMapOvr>
    <a:masterClrMapping/>
  </p:clrMapOvr>
  <p:transition spd="slow">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sz="half" idx="2"/>
          </p:nvPr>
        </p:nvSpPr>
        <p:spPr>
          <a:xfrm>
            <a:off x="457200" y="1840230"/>
            <a:ext cx="8358717" cy="4202880"/>
          </a:xfrm>
        </p:spPr>
        <p:txBody>
          <a:bodyPr>
            <a:noAutofit/>
          </a:bodyPr>
          <a:lstStyle/>
          <a:p>
            <a:pPr marL="342900" indent="-342900" algn="just">
              <a:buFont typeface="Arial" panose="020B0604020202020204" pitchFamily="34" charset="0"/>
              <a:buChar char="•"/>
            </a:pPr>
            <a:r>
              <a:rPr lang="es-CL" sz="2400" dirty="0"/>
              <a:t>N</a:t>
            </a:r>
            <a:r>
              <a:rPr lang="es-CL" sz="2400" dirty="0" smtClean="0"/>
              <a:t>o se ha </a:t>
            </a:r>
            <a:r>
              <a:rPr lang="es-CL" sz="2400" dirty="0"/>
              <a:t>previsto un plazo dentro del cual el alcalde deba adoptar medidas para </a:t>
            </a:r>
            <a:r>
              <a:rPr lang="es-CL" sz="2400" dirty="0" smtClean="0"/>
              <a:t>subsanarla.</a:t>
            </a:r>
          </a:p>
          <a:p>
            <a:pPr algn="just"/>
            <a:endParaRPr lang="es-CL" sz="1400" dirty="0" smtClean="0"/>
          </a:p>
          <a:p>
            <a:pPr marL="342900" indent="-342900" algn="just">
              <a:buFont typeface="Arial" panose="020B0604020202020204" pitchFamily="34" charset="0"/>
              <a:buChar char="•"/>
            </a:pPr>
            <a:r>
              <a:rPr lang="es-CL" sz="2400" b="1" dirty="0"/>
              <a:t>C</a:t>
            </a:r>
            <a:r>
              <a:rPr lang="es-CL" sz="2400" b="1" dirty="0" smtClean="0"/>
              <a:t>orresponde </a:t>
            </a:r>
            <a:r>
              <a:rPr lang="es-CL" sz="2400" b="1" dirty="0"/>
              <a:t>a la unidad de control </a:t>
            </a:r>
            <a:r>
              <a:rPr lang="es-CL" sz="2400" dirty="0"/>
              <a:t>indicar en el documento en que manifieste la </a:t>
            </a:r>
            <a:r>
              <a:rPr lang="es-CL" sz="2400" dirty="0" smtClean="0"/>
              <a:t>representación, </a:t>
            </a:r>
            <a:r>
              <a:rPr lang="es-CL" sz="2400" dirty="0">
                <a:solidFill>
                  <a:srgbClr val="FF0000"/>
                </a:solidFill>
              </a:rPr>
              <a:t>un término estimativo, de carácter prudencial</a:t>
            </a:r>
            <a:r>
              <a:rPr lang="es-CL" sz="2400" dirty="0"/>
              <a:t>, dentro del cual ella misma verificará si el acto representado ha sido enmendado</a:t>
            </a:r>
            <a:r>
              <a:rPr lang="es-CL" sz="2400" dirty="0" smtClean="0"/>
              <a:t>.</a:t>
            </a:r>
          </a:p>
          <a:p>
            <a:pPr marL="342900" indent="-342900" algn="just">
              <a:buFont typeface="Arial" panose="020B0604020202020204" pitchFamily="34" charset="0"/>
              <a:buChar char="•"/>
            </a:pPr>
            <a:endParaRPr lang="es-CL" sz="1400" dirty="0" smtClean="0"/>
          </a:p>
          <a:p>
            <a:pPr marL="342900" indent="-342900" algn="just">
              <a:buFont typeface="Arial" panose="020B0604020202020204" pitchFamily="34" charset="0"/>
              <a:buChar char="•"/>
            </a:pPr>
            <a:r>
              <a:rPr lang="es-CL" sz="2400" dirty="0"/>
              <a:t>La representación debe formularse </a:t>
            </a:r>
            <a:r>
              <a:rPr lang="es-CL" sz="2400" b="1" dirty="0"/>
              <a:t>por </a:t>
            </a:r>
            <a:r>
              <a:rPr lang="es-CL" sz="2400" b="1" dirty="0" smtClean="0"/>
              <a:t>escrito</a:t>
            </a:r>
            <a:r>
              <a:rPr lang="es-CL" sz="2400" dirty="0" smtClean="0"/>
              <a:t>, </a:t>
            </a:r>
            <a:r>
              <a:rPr lang="es-CL" sz="2400" dirty="0"/>
              <a:t>dejando constancia de la fecha en que se realiza.</a:t>
            </a:r>
            <a:endParaRPr lang="es-ES" sz="2400" b="1" dirty="0" smtClean="0">
              <a:solidFill>
                <a:prstClr val="black">
                  <a:lumMod val="65000"/>
                  <a:lumOff val="35000"/>
                </a:prstClr>
              </a:solidFill>
            </a:endParaRPr>
          </a:p>
        </p:txBody>
      </p:sp>
      <p:sp>
        <p:nvSpPr>
          <p:cNvPr id="3" name="Título 2"/>
          <p:cNvSpPr>
            <a:spLocks noGrp="1"/>
          </p:cNvSpPr>
          <p:nvPr>
            <p:ph type="title"/>
          </p:nvPr>
        </p:nvSpPr>
        <p:spPr>
          <a:xfrm>
            <a:off x="194310" y="274638"/>
            <a:ext cx="7132320" cy="614362"/>
          </a:xfrm>
        </p:spPr>
        <p:txBody>
          <a:bodyPr>
            <a:normAutofit/>
          </a:bodyPr>
          <a:lstStyle/>
          <a:p>
            <a:r>
              <a:rPr lang="es-CL" dirty="0"/>
              <a:t>a.- Características de la representación.</a:t>
            </a:r>
          </a:p>
        </p:txBody>
      </p:sp>
      <p:sp>
        <p:nvSpPr>
          <p:cNvPr id="4" name="Marcador de texto 3"/>
          <p:cNvSpPr>
            <a:spLocks noGrp="1"/>
          </p:cNvSpPr>
          <p:nvPr>
            <p:ph type="body" sz="quarter" idx="12"/>
          </p:nvPr>
        </p:nvSpPr>
        <p:spPr/>
        <p:txBody>
          <a:bodyPr>
            <a:normAutofit fontScale="92500" lnSpcReduction="10000"/>
          </a:bodyPr>
          <a:lstStyle/>
          <a:p>
            <a:r>
              <a:rPr lang="es-ES" dirty="0"/>
              <a:t>División de Municipalidades</a:t>
            </a:r>
          </a:p>
          <a:p>
            <a:endParaRPr lang="es-CL" dirty="0"/>
          </a:p>
        </p:txBody>
      </p:sp>
      <p:sp>
        <p:nvSpPr>
          <p:cNvPr id="5" name="Marcador de texto 4"/>
          <p:cNvSpPr>
            <a:spLocks noGrp="1"/>
          </p:cNvSpPr>
          <p:nvPr>
            <p:ph type="body" sz="quarter" idx="13"/>
          </p:nvPr>
        </p:nvSpPr>
        <p:spPr/>
        <p:txBody>
          <a:bodyPr/>
          <a:lstStyle/>
          <a:p>
            <a:r>
              <a:rPr lang="es-ES" dirty="0"/>
              <a:t>Subdivisión Jurídica</a:t>
            </a:r>
          </a:p>
          <a:p>
            <a:endParaRPr lang="es-CL" dirty="0"/>
          </a:p>
        </p:txBody>
      </p:sp>
    </p:spTree>
    <p:extLst>
      <p:ext uri="{BB962C8B-B14F-4D97-AF65-F5344CB8AC3E}">
        <p14:creationId xmlns:p14="http://schemas.microsoft.com/office/powerpoint/2010/main" val="2436196414"/>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 calcmode="lin" valueType="num">
                                      <p:cBhvr additive="base">
                                        <p:cTn id="19"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sz="half" idx="2"/>
          </p:nvPr>
        </p:nvSpPr>
        <p:spPr>
          <a:xfrm>
            <a:off x="457200" y="1840230"/>
            <a:ext cx="8358717" cy="4202880"/>
          </a:xfrm>
        </p:spPr>
        <p:txBody>
          <a:bodyPr>
            <a:noAutofit/>
          </a:bodyPr>
          <a:lstStyle/>
          <a:p>
            <a:pPr marL="342900" indent="-342900" algn="just">
              <a:buFont typeface="Arial" panose="020B0604020202020204" pitchFamily="34" charset="0"/>
              <a:buChar char="•"/>
            </a:pPr>
            <a:endParaRPr lang="es-CL" sz="2400" dirty="0" smtClean="0"/>
          </a:p>
          <a:p>
            <a:pPr marL="342900" indent="-342900" algn="just">
              <a:buFont typeface="Arial" panose="020B0604020202020204" pitchFamily="34" charset="0"/>
              <a:buChar char="•"/>
            </a:pPr>
            <a:endParaRPr lang="es-CL" sz="2400" dirty="0"/>
          </a:p>
          <a:p>
            <a:pPr marL="342900" indent="-342900" algn="just">
              <a:buFont typeface="Arial" panose="020B0604020202020204" pitchFamily="34" charset="0"/>
              <a:buChar char="•"/>
            </a:pPr>
            <a:r>
              <a:rPr lang="es-CL" sz="2400" dirty="0" smtClean="0"/>
              <a:t>La </a:t>
            </a:r>
            <a:r>
              <a:rPr lang="es-CL" sz="2400" dirty="0"/>
              <a:t>unidad de control deberá </a:t>
            </a:r>
            <a:r>
              <a:rPr lang="es-CL" sz="2400" dirty="0">
                <a:solidFill>
                  <a:srgbClr val="FF0000"/>
                </a:solidFill>
              </a:rPr>
              <a:t>verificar</a:t>
            </a:r>
            <a:r>
              <a:rPr lang="es-CL" sz="2400" dirty="0"/>
              <a:t> la implementación de las medidas dispuestas por el </a:t>
            </a:r>
            <a:r>
              <a:rPr lang="es-CL" sz="2400" dirty="0" smtClean="0"/>
              <a:t>alcalde, </a:t>
            </a:r>
            <a:r>
              <a:rPr lang="es-CL" sz="2400" dirty="0"/>
              <a:t>destinadas a resolver la representación, incluyendo la opción de no </a:t>
            </a:r>
            <a:r>
              <a:rPr lang="es-CL" sz="2400" dirty="0" smtClean="0"/>
              <a:t>perseverar </a:t>
            </a:r>
            <a:r>
              <a:rPr lang="es-CL" sz="2400" dirty="0"/>
              <a:t>en la determinación original</a:t>
            </a:r>
            <a:r>
              <a:rPr lang="es-CL" sz="2400" dirty="0" smtClean="0"/>
              <a:t>.</a:t>
            </a:r>
          </a:p>
        </p:txBody>
      </p:sp>
      <p:sp>
        <p:nvSpPr>
          <p:cNvPr id="3" name="Título 2"/>
          <p:cNvSpPr>
            <a:spLocks noGrp="1"/>
          </p:cNvSpPr>
          <p:nvPr>
            <p:ph type="title"/>
          </p:nvPr>
        </p:nvSpPr>
        <p:spPr>
          <a:xfrm>
            <a:off x="194310" y="274638"/>
            <a:ext cx="7132320" cy="614362"/>
          </a:xfrm>
        </p:spPr>
        <p:txBody>
          <a:bodyPr>
            <a:normAutofit/>
          </a:bodyPr>
          <a:lstStyle/>
          <a:p>
            <a:r>
              <a:rPr lang="es-CL" dirty="0"/>
              <a:t>a.- Características de la representación.</a:t>
            </a:r>
          </a:p>
        </p:txBody>
      </p:sp>
      <p:sp>
        <p:nvSpPr>
          <p:cNvPr id="4" name="Marcador de texto 3"/>
          <p:cNvSpPr>
            <a:spLocks noGrp="1"/>
          </p:cNvSpPr>
          <p:nvPr>
            <p:ph type="body" sz="quarter" idx="12"/>
          </p:nvPr>
        </p:nvSpPr>
        <p:spPr/>
        <p:txBody>
          <a:bodyPr>
            <a:normAutofit fontScale="92500" lnSpcReduction="10000"/>
          </a:bodyPr>
          <a:lstStyle/>
          <a:p>
            <a:r>
              <a:rPr lang="es-ES" dirty="0"/>
              <a:t>División de Municipalidades</a:t>
            </a:r>
          </a:p>
          <a:p>
            <a:endParaRPr lang="es-CL" dirty="0"/>
          </a:p>
        </p:txBody>
      </p:sp>
      <p:sp>
        <p:nvSpPr>
          <p:cNvPr id="5" name="Marcador de texto 4"/>
          <p:cNvSpPr>
            <a:spLocks noGrp="1"/>
          </p:cNvSpPr>
          <p:nvPr>
            <p:ph type="body" sz="quarter" idx="13"/>
          </p:nvPr>
        </p:nvSpPr>
        <p:spPr/>
        <p:txBody>
          <a:bodyPr/>
          <a:lstStyle/>
          <a:p>
            <a:r>
              <a:rPr lang="es-ES" dirty="0"/>
              <a:t>Subdivisión Jurídica</a:t>
            </a:r>
          </a:p>
          <a:p>
            <a:endParaRPr lang="es-CL" dirty="0"/>
          </a:p>
        </p:txBody>
      </p:sp>
    </p:spTree>
    <p:extLst>
      <p:ext uri="{BB962C8B-B14F-4D97-AF65-F5344CB8AC3E}">
        <p14:creationId xmlns:p14="http://schemas.microsoft.com/office/powerpoint/2010/main" val="1173706819"/>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 calcmode="lin" valueType="num">
                                      <p:cBhvr additive="base">
                                        <p:cTn id="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sz="half" idx="2"/>
          </p:nvPr>
        </p:nvSpPr>
        <p:spPr>
          <a:xfrm>
            <a:off x="457200" y="1840230"/>
            <a:ext cx="8358717" cy="4202880"/>
          </a:xfrm>
        </p:spPr>
        <p:txBody>
          <a:bodyPr>
            <a:noAutofit/>
          </a:bodyPr>
          <a:lstStyle/>
          <a:p>
            <a:pPr algn="ctr"/>
            <a:endParaRPr lang="es-CL" sz="2400" dirty="0" smtClean="0"/>
          </a:p>
          <a:p>
            <a:pPr algn="ctr"/>
            <a:endParaRPr lang="es-CL" sz="2000" dirty="0" smtClean="0"/>
          </a:p>
          <a:p>
            <a:pPr algn="ctr"/>
            <a:endParaRPr lang="es-CL" sz="800" dirty="0"/>
          </a:p>
          <a:p>
            <a:pPr algn="ctr"/>
            <a:endParaRPr lang="es-CL" sz="2000" dirty="0" smtClean="0"/>
          </a:p>
          <a:p>
            <a:pPr algn="ctr"/>
            <a:endParaRPr lang="es-CL" sz="2000" dirty="0"/>
          </a:p>
          <a:p>
            <a:pPr algn="ctr"/>
            <a:endParaRPr lang="es-CL" sz="2000" dirty="0" smtClean="0"/>
          </a:p>
          <a:p>
            <a:pPr algn="ctr"/>
            <a:endParaRPr lang="es-CL" sz="2000" dirty="0"/>
          </a:p>
          <a:p>
            <a:pPr algn="ctr"/>
            <a:endParaRPr lang="es-CL" sz="2000" dirty="0" smtClean="0"/>
          </a:p>
        </p:txBody>
      </p:sp>
      <p:sp>
        <p:nvSpPr>
          <p:cNvPr id="3" name="Título 2"/>
          <p:cNvSpPr>
            <a:spLocks noGrp="1"/>
          </p:cNvSpPr>
          <p:nvPr>
            <p:ph type="title"/>
          </p:nvPr>
        </p:nvSpPr>
        <p:spPr>
          <a:xfrm>
            <a:off x="194310" y="274638"/>
            <a:ext cx="7132320" cy="614362"/>
          </a:xfrm>
        </p:spPr>
        <p:txBody>
          <a:bodyPr>
            <a:normAutofit/>
          </a:bodyPr>
          <a:lstStyle/>
          <a:p>
            <a:r>
              <a:rPr lang="es-CL" dirty="0"/>
              <a:t>a.- Características de la representación.</a:t>
            </a:r>
          </a:p>
        </p:txBody>
      </p:sp>
      <p:sp>
        <p:nvSpPr>
          <p:cNvPr id="4" name="Marcador de texto 3"/>
          <p:cNvSpPr>
            <a:spLocks noGrp="1"/>
          </p:cNvSpPr>
          <p:nvPr>
            <p:ph type="body" sz="quarter" idx="12"/>
          </p:nvPr>
        </p:nvSpPr>
        <p:spPr/>
        <p:txBody>
          <a:bodyPr>
            <a:normAutofit fontScale="92500" lnSpcReduction="10000"/>
          </a:bodyPr>
          <a:lstStyle/>
          <a:p>
            <a:r>
              <a:rPr lang="es-ES" dirty="0"/>
              <a:t>División de Municipalidades</a:t>
            </a:r>
          </a:p>
          <a:p>
            <a:endParaRPr lang="es-CL" dirty="0"/>
          </a:p>
        </p:txBody>
      </p:sp>
      <p:sp>
        <p:nvSpPr>
          <p:cNvPr id="5" name="Marcador de texto 4"/>
          <p:cNvSpPr>
            <a:spLocks noGrp="1"/>
          </p:cNvSpPr>
          <p:nvPr>
            <p:ph type="body" sz="quarter" idx="13"/>
          </p:nvPr>
        </p:nvSpPr>
        <p:spPr/>
        <p:txBody>
          <a:bodyPr/>
          <a:lstStyle/>
          <a:p>
            <a:r>
              <a:rPr lang="es-ES" dirty="0"/>
              <a:t>Subdivisión Jurídica</a:t>
            </a:r>
          </a:p>
          <a:p>
            <a:endParaRPr lang="es-CL" dirty="0"/>
          </a:p>
        </p:txBody>
      </p:sp>
      <p:sp>
        <p:nvSpPr>
          <p:cNvPr id="7" name="Rectángulo 6"/>
          <p:cNvSpPr/>
          <p:nvPr/>
        </p:nvSpPr>
        <p:spPr>
          <a:xfrm>
            <a:off x="320040" y="2382604"/>
            <a:ext cx="1783080" cy="70866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s-CL" sz="2000" dirty="0"/>
              <a:t>Acto representado</a:t>
            </a:r>
          </a:p>
        </p:txBody>
      </p:sp>
      <p:sp>
        <p:nvSpPr>
          <p:cNvPr id="9" name="Elipse 8"/>
          <p:cNvSpPr/>
          <p:nvPr/>
        </p:nvSpPr>
        <p:spPr>
          <a:xfrm>
            <a:off x="3120389" y="4122310"/>
            <a:ext cx="2300859" cy="115443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s-CL" dirty="0" smtClean="0"/>
              <a:t>No se enmendó o fue insatisfactorio </a:t>
            </a:r>
          </a:p>
          <a:p>
            <a:pPr algn="ctr"/>
            <a:endParaRPr lang="es-CL" dirty="0"/>
          </a:p>
        </p:txBody>
      </p:sp>
      <p:sp>
        <p:nvSpPr>
          <p:cNvPr id="10" name="Elipse 9"/>
          <p:cNvSpPr/>
          <p:nvPr/>
        </p:nvSpPr>
        <p:spPr>
          <a:xfrm>
            <a:off x="3120390" y="2228494"/>
            <a:ext cx="2300859" cy="101688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s-CL" dirty="0" smtClean="0"/>
              <a:t>Se enmendó</a:t>
            </a:r>
            <a:endParaRPr lang="es-CL" dirty="0"/>
          </a:p>
        </p:txBody>
      </p:sp>
      <p:sp>
        <p:nvSpPr>
          <p:cNvPr id="12" name="Rectángulo 11"/>
          <p:cNvSpPr/>
          <p:nvPr/>
        </p:nvSpPr>
        <p:spPr>
          <a:xfrm>
            <a:off x="6552779" y="4242325"/>
            <a:ext cx="2205989" cy="9144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s-CL" dirty="0" smtClean="0"/>
              <a:t>Remite antecedentes a la CGR o a las CR</a:t>
            </a:r>
            <a:endParaRPr lang="es-CL" dirty="0"/>
          </a:p>
        </p:txBody>
      </p:sp>
      <p:sp>
        <p:nvSpPr>
          <p:cNvPr id="13" name="Flecha derecha 12"/>
          <p:cNvSpPr/>
          <p:nvPr/>
        </p:nvSpPr>
        <p:spPr>
          <a:xfrm>
            <a:off x="2293444" y="2494618"/>
            <a:ext cx="708661" cy="484632"/>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s-CL" sz="1400" dirty="0" smtClean="0"/>
              <a:t>plazo</a:t>
            </a:r>
            <a:endParaRPr lang="es-CL" sz="1400" dirty="0"/>
          </a:p>
        </p:txBody>
      </p:sp>
      <p:sp>
        <p:nvSpPr>
          <p:cNvPr id="14" name="Flecha derecha 13"/>
          <p:cNvSpPr/>
          <p:nvPr/>
        </p:nvSpPr>
        <p:spPr>
          <a:xfrm>
            <a:off x="2293444" y="4457209"/>
            <a:ext cx="697230" cy="484632"/>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s-CL" sz="1400" dirty="0" smtClean="0"/>
              <a:t>plazo</a:t>
            </a:r>
            <a:endParaRPr lang="es-CL" sz="1400" dirty="0"/>
          </a:p>
        </p:txBody>
      </p:sp>
      <p:sp>
        <p:nvSpPr>
          <p:cNvPr id="15" name="Flecha derecha 14"/>
          <p:cNvSpPr/>
          <p:nvPr/>
        </p:nvSpPr>
        <p:spPr>
          <a:xfrm>
            <a:off x="5680679" y="4457209"/>
            <a:ext cx="731551" cy="484632"/>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s-CL" sz="1400" dirty="0" smtClean="0"/>
              <a:t>plazo</a:t>
            </a:r>
            <a:endParaRPr lang="es-CL" sz="1400" dirty="0"/>
          </a:p>
        </p:txBody>
      </p:sp>
    </p:spTree>
    <p:extLst>
      <p:ext uri="{BB962C8B-B14F-4D97-AF65-F5344CB8AC3E}">
        <p14:creationId xmlns:p14="http://schemas.microsoft.com/office/powerpoint/2010/main" val="2770999003"/>
      </p:ext>
    </p:extLst>
  </p:cSld>
  <p:clrMapOvr>
    <a:masterClrMapping/>
  </p:clrMapOvr>
  <p:transition spd="slow">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sz="half" idx="2"/>
          </p:nvPr>
        </p:nvSpPr>
        <p:spPr>
          <a:xfrm>
            <a:off x="457200" y="1840230"/>
            <a:ext cx="8358717" cy="4202880"/>
          </a:xfrm>
        </p:spPr>
        <p:txBody>
          <a:bodyPr>
            <a:noAutofit/>
          </a:bodyPr>
          <a:lstStyle/>
          <a:p>
            <a:pPr algn="just"/>
            <a:r>
              <a:rPr lang="es-CL" sz="2400" dirty="0" smtClean="0"/>
              <a:t>Qué se remite a la CGR o a la CR?</a:t>
            </a:r>
          </a:p>
          <a:p>
            <a:pPr algn="just"/>
            <a:endParaRPr lang="es-CL" sz="1200" dirty="0"/>
          </a:p>
          <a:p>
            <a:pPr marL="457200" indent="-457200" algn="just">
              <a:buFont typeface="+mj-lt"/>
              <a:buAutoNum type="arabicPeriod"/>
            </a:pPr>
            <a:r>
              <a:rPr lang="es-CL" sz="2000" dirty="0" smtClean="0"/>
              <a:t>Totalidad de Antecedentes.</a:t>
            </a:r>
          </a:p>
          <a:p>
            <a:pPr marL="457200" indent="-457200" algn="just">
              <a:buFont typeface="+mj-lt"/>
              <a:buAutoNum type="arabicPeriod"/>
            </a:pPr>
            <a:endParaRPr lang="es-CL" sz="1200" dirty="0" smtClean="0"/>
          </a:p>
          <a:p>
            <a:pPr marL="457200" indent="-457200" algn="just">
              <a:buFont typeface="+mj-lt"/>
              <a:buAutoNum type="arabicPeriod"/>
            </a:pPr>
            <a:r>
              <a:rPr lang="es-CL" sz="2000" dirty="0" smtClean="0"/>
              <a:t>Oficio conductor, con copia al alcalde.</a:t>
            </a:r>
          </a:p>
          <a:p>
            <a:pPr marL="457200" indent="-457200" algn="just">
              <a:buFont typeface="+mj-lt"/>
              <a:buAutoNum type="arabicPeriod"/>
            </a:pPr>
            <a:endParaRPr lang="es-CL" sz="1200" dirty="0" smtClean="0"/>
          </a:p>
          <a:p>
            <a:pPr marL="457200" indent="-457200" algn="just">
              <a:buFont typeface="+mj-lt"/>
              <a:buAutoNum type="arabicPeriod"/>
            </a:pPr>
            <a:r>
              <a:rPr lang="es-CL" sz="2000" dirty="0" smtClean="0"/>
              <a:t>En él se consigne </a:t>
            </a:r>
            <a:r>
              <a:rPr lang="es-CL" sz="2000" dirty="0"/>
              <a:t>expresa y fundadamente las argumentaciones jurídicas que dieron origen a </a:t>
            </a:r>
            <a:r>
              <a:rPr lang="es-CL" sz="2000" dirty="0" smtClean="0"/>
              <a:t>la representación </a:t>
            </a:r>
            <a:r>
              <a:rPr lang="es-CL" sz="2000" dirty="0"/>
              <a:t>y las que, en su opinión, impiden que ella sea </a:t>
            </a:r>
            <a:r>
              <a:rPr lang="es-CL" sz="2000" dirty="0" smtClean="0"/>
              <a:t>levantada.</a:t>
            </a:r>
          </a:p>
          <a:p>
            <a:pPr marL="457200" indent="-457200" algn="just">
              <a:buFont typeface="+mj-lt"/>
              <a:buAutoNum type="arabicPeriod"/>
            </a:pPr>
            <a:endParaRPr lang="es-CL" sz="1200" dirty="0"/>
          </a:p>
          <a:p>
            <a:pPr marL="457200" indent="-457200" algn="just">
              <a:buFont typeface="+mj-lt"/>
              <a:buAutoNum type="arabicPeriod"/>
            </a:pPr>
            <a:r>
              <a:rPr lang="es-CL" sz="2000" dirty="0"/>
              <a:t>E</a:t>
            </a:r>
            <a:r>
              <a:rPr lang="es-CL" sz="2000" dirty="0" smtClean="0"/>
              <a:t>numeración </a:t>
            </a:r>
            <a:r>
              <a:rPr lang="es-CL" sz="2000" dirty="0"/>
              <a:t>de los documentos y antecedentes que </a:t>
            </a:r>
            <a:r>
              <a:rPr lang="es-CL" sz="2000" dirty="0" smtClean="0"/>
              <a:t>se </a:t>
            </a:r>
            <a:r>
              <a:rPr lang="es-CL" sz="2000" dirty="0"/>
              <a:t>envían</a:t>
            </a:r>
            <a:r>
              <a:rPr lang="es-CL" sz="2000" dirty="0" smtClean="0"/>
              <a:t>. </a:t>
            </a:r>
            <a:endParaRPr lang="es-ES" sz="2000" b="1" dirty="0" smtClean="0">
              <a:solidFill>
                <a:prstClr val="black">
                  <a:lumMod val="65000"/>
                  <a:lumOff val="35000"/>
                </a:prstClr>
              </a:solidFill>
            </a:endParaRPr>
          </a:p>
        </p:txBody>
      </p:sp>
      <p:sp>
        <p:nvSpPr>
          <p:cNvPr id="3" name="Título 2"/>
          <p:cNvSpPr>
            <a:spLocks noGrp="1"/>
          </p:cNvSpPr>
          <p:nvPr>
            <p:ph type="title"/>
          </p:nvPr>
        </p:nvSpPr>
        <p:spPr>
          <a:xfrm>
            <a:off x="194310" y="274638"/>
            <a:ext cx="7132320" cy="614362"/>
          </a:xfrm>
        </p:spPr>
        <p:txBody>
          <a:bodyPr>
            <a:normAutofit/>
          </a:bodyPr>
          <a:lstStyle/>
          <a:p>
            <a:r>
              <a:rPr lang="es-CL" dirty="0"/>
              <a:t>a.- Características de la representación.</a:t>
            </a:r>
          </a:p>
        </p:txBody>
      </p:sp>
      <p:sp>
        <p:nvSpPr>
          <p:cNvPr id="4" name="Marcador de texto 3"/>
          <p:cNvSpPr>
            <a:spLocks noGrp="1"/>
          </p:cNvSpPr>
          <p:nvPr>
            <p:ph type="body" sz="quarter" idx="12"/>
          </p:nvPr>
        </p:nvSpPr>
        <p:spPr/>
        <p:txBody>
          <a:bodyPr>
            <a:normAutofit fontScale="92500" lnSpcReduction="10000"/>
          </a:bodyPr>
          <a:lstStyle/>
          <a:p>
            <a:r>
              <a:rPr lang="es-ES" dirty="0"/>
              <a:t>División de Municipalidades</a:t>
            </a:r>
          </a:p>
          <a:p>
            <a:endParaRPr lang="es-CL" dirty="0"/>
          </a:p>
        </p:txBody>
      </p:sp>
      <p:sp>
        <p:nvSpPr>
          <p:cNvPr id="5" name="Marcador de texto 4"/>
          <p:cNvSpPr>
            <a:spLocks noGrp="1"/>
          </p:cNvSpPr>
          <p:nvPr>
            <p:ph type="body" sz="quarter" idx="13"/>
          </p:nvPr>
        </p:nvSpPr>
        <p:spPr/>
        <p:txBody>
          <a:bodyPr/>
          <a:lstStyle/>
          <a:p>
            <a:r>
              <a:rPr lang="es-ES" dirty="0"/>
              <a:t>Subdivisión Jurídica</a:t>
            </a:r>
          </a:p>
          <a:p>
            <a:endParaRPr lang="es-CL" dirty="0"/>
          </a:p>
        </p:txBody>
      </p:sp>
    </p:spTree>
    <p:extLst>
      <p:ext uri="{BB962C8B-B14F-4D97-AF65-F5344CB8AC3E}">
        <p14:creationId xmlns:p14="http://schemas.microsoft.com/office/powerpoint/2010/main" val="3842347719"/>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sz="half" idx="2"/>
          </p:nvPr>
        </p:nvSpPr>
        <p:spPr>
          <a:xfrm>
            <a:off x="457200" y="1840230"/>
            <a:ext cx="8358717" cy="4202880"/>
          </a:xfrm>
        </p:spPr>
        <p:txBody>
          <a:bodyPr>
            <a:noAutofit/>
          </a:bodyPr>
          <a:lstStyle/>
          <a:p>
            <a:pPr marL="342900" indent="-342900" algn="just">
              <a:buFont typeface="Arial" panose="020B0604020202020204" pitchFamily="34" charset="0"/>
              <a:buChar char="•"/>
            </a:pPr>
            <a:r>
              <a:rPr lang="es-CL" sz="2400" dirty="0" smtClean="0">
                <a:solidFill>
                  <a:srgbClr val="FF0000"/>
                </a:solidFill>
              </a:rPr>
              <a:t>La ley no ha establecido un </a:t>
            </a:r>
            <a:r>
              <a:rPr lang="es-CL" sz="2400" dirty="0">
                <a:solidFill>
                  <a:srgbClr val="FF0000"/>
                </a:solidFill>
              </a:rPr>
              <a:t>plazo determinado</a:t>
            </a:r>
            <a:r>
              <a:rPr lang="es-CL" sz="2400" dirty="0"/>
              <a:t> para que las unidades de </a:t>
            </a:r>
            <a:r>
              <a:rPr lang="es-CL" sz="2400" dirty="0" smtClean="0"/>
              <a:t>control</a:t>
            </a:r>
            <a:r>
              <a:rPr lang="es-CL" sz="2400" dirty="0"/>
              <a:t> remitan </a:t>
            </a:r>
            <a:r>
              <a:rPr lang="es-CL" sz="2400" dirty="0" smtClean="0"/>
              <a:t>la información en comento.</a:t>
            </a:r>
          </a:p>
          <a:p>
            <a:pPr algn="just"/>
            <a:endParaRPr lang="es-CL" sz="1400" dirty="0"/>
          </a:p>
          <a:p>
            <a:pPr marL="342900" indent="-342900" algn="just">
              <a:buFont typeface="Arial" panose="020B0604020202020204" pitchFamily="34" charset="0"/>
              <a:buChar char="•"/>
            </a:pPr>
            <a:r>
              <a:rPr lang="es-CL" sz="2400" dirty="0" smtClean="0"/>
              <a:t> Deben cumplir </a:t>
            </a:r>
            <a:r>
              <a:rPr lang="es-CL" sz="2400" dirty="0"/>
              <a:t>dicha obligación respetando los principios de oportunidad, eficiencia y </a:t>
            </a:r>
            <a:r>
              <a:rPr lang="es-CL" sz="2400" dirty="0" smtClean="0"/>
              <a:t>eficacia.</a:t>
            </a:r>
          </a:p>
          <a:p>
            <a:pPr marL="342900" indent="-342900" algn="just">
              <a:buFont typeface="Arial" panose="020B0604020202020204" pitchFamily="34" charset="0"/>
              <a:buChar char="•"/>
            </a:pPr>
            <a:endParaRPr lang="es-CL" sz="1400" dirty="0"/>
          </a:p>
          <a:p>
            <a:pPr marL="342900" indent="-342900" algn="just">
              <a:buFont typeface="Arial" panose="020B0604020202020204" pitchFamily="34" charset="0"/>
              <a:buChar char="•"/>
            </a:pPr>
            <a:r>
              <a:rPr lang="es-CL" sz="2400" dirty="0" smtClean="0"/>
              <a:t>Debe </a:t>
            </a:r>
            <a:r>
              <a:rPr lang="es-CL" sz="2400" dirty="0"/>
              <a:t>cumplirse con la mayor prontitud posible, a efectos de impedir o paliar los efectos dañosos de una eventual determinación alcaldicia improcedente.</a:t>
            </a:r>
            <a:endParaRPr lang="es-ES" sz="2400" dirty="0" smtClean="0">
              <a:solidFill>
                <a:prstClr val="black">
                  <a:lumMod val="65000"/>
                  <a:lumOff val="35000"/>
                </a:prstClr>
              </a:solidFill>
            </a:endParaRPr>
          </a:p>
        </p:txBody>
      </p:sp>
      <p:sp>
        <p:nvSpPr>
          <p:cNvPr id="3" name="Título 2"/>
          <p:cNvSpPr>
            <a:spLocks noGrp="1"/>
          </p:cNvSpPr>
          <p:nvPr>
            <p:ph type="title"/>
          </p:nvPr>
        </p:nvSpPr>
        <p:spPr>
          <a:xfrm>
            <a:off x="194310" y="274638"/>
            <a:ext cx="7132320" cy="614362"/>
          </a:xfrm>
        </p:spPr>
        <p:txBody>
          <a:bodyPr>
            <a:normAutofit/>
          </a:bodyPr>
          <a:lstStyle/>
          <a:p>
            <a:r>
              <a:rPr lang="es-CL" dirty="0"/>
              <a:t>a.- Características de la representación.</a:t>
            </a:r>
          </a:p>
        </p:txBody>
      </p:sp>
      <p:sp>
        <p:nvSpPr>
          <p:cNvPr id="4" name="Marcador de texto 3"/>
          <p:cNvSpPr>
            <a:spLocks noGrp="1"/>
          </p:cNvSpPr>
          <p:nvPr>
            <p:ph type="body" sz="quarter" idx="12"/>
          </p:nvPr>
        </p:nvSpPr>
        <p:spPr/>
        <p:txBody>
          <a:bodyPr>
            <a:normAutofit fontScale="92500" lnSpcReduction="10000"/>
          </a:bodyPr>
          <a:lstStyle/>
          <a:p>
            <a:r>
              <a:rPr lang="es-ES" dirty="0"/>
              <a:t>División de Municipalidades</a:t>
            </a:r>
          </a:p>
          <a:p>
            <a:endParaRPr lang="es-CL" dirty="0"/>
          </a:p>
        </p:txBody>
      </p:sp>
      <p:sp>
        <p:nvSpPr>
          <p:cNvPr id="5" name="Marcador de texto 4"/>
          <p:cNvSpPr>
            <a:spLocks noGrp="1"/>
          </p:cNvSpPr>
          <p:nvPr>
            <p:ph type="body" sz="quarter" idx="13"/>
          </p:nvPr>
        </p:nvSpPr>
        <p:spPr/>
        <p:txBody>
          <a:bodyPr/>
          <a:lstStyle/>
          <a:p>
            <a:r>
              <a:rPr lang="es-ES" dirty="0"/>
              <a:t>Subdivisión Jurídica</a:t>
            </a:r>
          </a:p>
          <a:p>
            <a:endParaRPr lang="es-CL" dirty="0"/>
          </a:p>
        </p:txBody>
      </p:sp>
    </p:spTree>
    <p:extLst>
      <p:ext uri="{BB962C8B-B14F-4D97-AF65-F5344CB8AC3E}">
        <p14:creationId xmlns:p14="http://schemas.microsoft.com/office/powerpoint/2010/main" val="855480326"/>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 calcmode="lin" valueType="num">
                                      <p:cBhvr additive="base">
                                        <p:cTn id="19"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emaCG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Diseño personalizad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TemaCGR.thmx</Template>
  <TotalTime>1083</TotalTime>
  <Words>3051</Words>
  <Application>Microsoft Office PowerPoint</Application>
  <PresentationFormat>Presentación en pantalla (4:3)</PresentationFormat>
  <Paragraphs>455</Paragraphs>
  <Slides>48</Slides>
  <Notes>36</Notes>
  <HiddenSlides>0</HiddenSlides>
  <MMClips>0</MMClips>
  <ScaleCrop>false</ScaleCrop>
  <HeadingPairs>
    <vt:vector size="6" baseType="variant">
      <vt:variant>
        <vt:lpstr>Fuentes usadas</vt:lpstr>
      </vt:variant>
      <vt:variant>
        <vt:i4>6</vt:i4>
      </vt:variant>
      <vt:variant>
        <vt:lpstr>Tema</vt:lpstr>
      </vt:variant>
      <vt:variant>
        <vt:i4>2</vt:i4>
      </vt:variant>
      <vt:variant>
        <vt:lpstr>Títulos de diapositiva</vt:lpstr>
      </vt:variant>
      <vt:variant>
        <vt:i4>48</vt:i4>
      </vt:variant>
    </vt:vector>
  </HeadingPairs>
  <TitlesOfParts>
    <vt:vector size="56" baseType="lpstr">
      <vt:lpstr>ＭＳ Ｐゴシック</vt:lpstr>
      <vt:lpstr>ＭＳ Ｐゴシック</vt:lpstr>
      <vt:lpstr>Arial</vt:lpstr>
      <vt:lpstr>Calibri</vt:lpstr>
      <vt:lpstr>Helvetica</vt:lpstr>
      <vt:lpstr>Wingdings</vt:lpstr>
      <vt:lpstr>TemaCGR</vt:lpstr>
      <vt:lpstr>Diseño personalizado</vt:lpstr>
      <vt:lpstr>DIRECTORES DE CONTROL  LABOR FISCALIZADORA Y RELACIÓN CON EL CONCEJO MUNICIPAL</vt:lpstr>
      <vt:lpstr>TEMARIO GENERAL</vt:lpstr>
      <vt:lpstr>I.- REPRESENTACIÓN</vt:lpstr>
      <vt:lpstr>a.- Características de la representación.</vt:lpstr>
      <vt:lpstr>a.- Características de la representación.</vt:lpstr>
      <vt:lpstr>a.- Características de la representación.</vt:lpstr>
      <vt:lpstr>a.- Características de la representación.</vt:lpstr>
      <vt:lpstr>a.- Características de la representación.</vt:lpstr>
      <vt:lpstr>a.- Características de la representación.</vt:lpstr>
      <vt:lpstr>b.- Actuación de la CGR respecto a la información remitida</vt:lpstr>
      <vt:lpstr>b.- Actuación de la CGR respecto a la información remitida</vt:lpstr>
      <vt:lpstr>b.- Actuación de la CGR respecto a la información remitida</vt:lpstr>
      <vt:lpstr>b.- Actuación de la CGR respecto a la información remitida</vt:lpstr>
      <vt:lpstr>b.- Actuación de la CGR respecto a la información remitida</vt:lpstr>
      <vt:lpstr>b.- Actuación de la CGR respecto a la información remitida</vt:lpstr>
      <vt:lpstr>c.- Responsabilidad de la Unidad de Control.</vt:lpstr>
      <vt:lpstr>II.- RELACIÓN CON EL CONCEJO.</vt:lpstr>
      <vt:lpstr>II.- RELACIÓN CON EL CONCEJO.</vt:lpstr>
      <vt:lpstr>II.- RELACIÓN CON EL CONCEJO.</vt:lpstr>
      <vt:lpstr>II.- RELACIÓN CON EL CONCEJO.</vt:lpstr>
      <vt:lpstr>II.- RELACIÓN CON EL CONCEJO.</vt:lpstr>
      <vt:lpstr>III.- NOMBRAMIENTO DEL DIRECTOR DE CONTROL.</vt:lpstr>
      <vt:lpstr>III.- NOMBRAMIENTO DEL DIRECTOR DE CONTROL.</vt:lpstr>
      <vt:lpstr>III.- NOMBRAMIENTO DEL DIRECTOR DE CONTROL.</vt:lpstr>
      <vt:lpstr>lV. Control Externo</vt:lpstr>
      <vt:lpstr>Ranking Reclamos DCyCP</vt:lpstr>
      <vt:lpstr> Encuesta sobre transparencia y probidad entre las autoridades municipales de Chile, 2012. Instituto Chileno de Estudios Municipales </vt:lpstr>
      <vt:lpstr>MATERIA MAYORMENTE DENUNCIADAS</vt:lpstr>
      <vt:lpstr>MATERIAS MAYORMENTE OBSERVADAS  </vt:lpstr>
      <vt:lpstr>MATERIAS MAYORMENTE OBSERVADAS  </vt:lpstr>
      <vt:lpstr>MATERIAS MAYORMENTE OBSERVADAS  </vt:lpstr>
      <vt:lpstr>MATERIAS MAYORMENTE OBSERVADAS  </vt:lpstr>
      <vt:lpstr>MATERIAS MAYORMENTE OBSERVADAS  </vt:lpstr>
      <vt:lpstr>MATERIAS MAYORMENTE OBSERVADAS  </vt:lpstr>
      <vt:lpstr>MATERIAS MAYORMENTE OBSERVADAS  </vt:lpstr>
      <vt:lpstr>OMISIONES LESIVAS (dejar de hacer) Algunos ejemplos</vt:lpstr>
      <vt:lpstr>OMISIONES LESIVAS (dejar de hacer) Algunos ejemplos</vt:lpstr>
      <vt:lpstr>OMISIONES LESIVAS (dejar de hacer) Algunos ejemplos</vt:lpstr>
      <vt:lpstr>EVENTUAL RESPONSABILIDAD CIVIL DE DIRECTORES DE CONTROL</vt:lpstr>
      <vt:lpstr>Situaciones en donde eventualmente pueda configurarse la responsabilidad civil del Director de Control</vt:lpstr>
      <vt:lpstr>DOS TEMÁTICAS ADICIONALES (destacadas)</vt:lpstr>
      <vt:lpstr>¿Quiénes intervienen?</vt:lpstr>
      <vt:lpstr>Presentación de PowerPoint</vt:lpstr>
      <vt:lpstr>¿Qué se debe observar en un presupuesto?</vt:lpstr>
      <vt:lpstr>Presentación de PowerPoint</vt:lpstr>
      <vt:lpstr>Presentación de PowerPoint</vt:lpstr>
      <vt:lpstr>Presentación de PowerPoint</vt:lpstr>
      <vt:lpstr>Presentación de PowerPoint</vt:lpstr>
    </vt:vector>
  </TitlesOfParts>
  <Company>CGR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Diego Silva E</dc:creator>
  <cp:lastModifiedBy>JEAN PIERRE LOPEPE UHART</cp:lastModifiedBy>
  <cp:revision>153</cp:revision>
  <cp:lastPrinted>2015-07-29T16:01:48Z</cp:lastPrinted>
  <dcterms:created xsi:type="dcterms:W3CDTF">2014-08-18T19:08:29Z</dcterms:created>
  <dcterms:modified xsi:type="dcterms:W3CDTF">2015-09-29T13:54:15Z</dcterms:modified>
</cp:coreProperties>
</file>