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sldIdLst>
    <p:sldId id="256" r:id="rId3"/>
    <p:sldId id="257" r:id="rId4"/>
    <p:sldId id="315" r:id="rId5"/>
    <p:sldId id="343" r:id="rId6"/>
    <p:sldId id="344" r:id="rId7"/>
    <p:sldId id="350" r:id="rId8"/>
    <p:sldId id="294" r:id="rId9"/>
    <p:sldId id="322" r:id="rId10"/>
    <p:sldId id="323" r:id="rId11"/>
    <p:sldId id="326" r:id="rId12"/>
    <p:sldId id="328" r:id="rId13"/>
    <p:sldId id="332" r:id="rId14"/>
    <p:sldId id="333" r:id="rId15"/>
    <p:sldId id="345" r:id="rId16"/>
    <p:sldId id="337" r:id="rId17"/>
    <p:sldId id="348" r:id="rId18"/>
    <p:sldId id="349" r:id="rId19"/>
    <p:sldId id="339" r:id="rId20"/>
    <p:sldId id="353" r:id="rId21"/>
    <p:sldId id="354" r:id="rId22"/>
    <p:sldId id="355" r:id="rId23"/>
    <p:sldId id="259"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71" autoAdjust="0"/>
  </p:normalViewPr>
  <p:slideViewPr>
    <p:cSldViewPr snapToGrid="0" snapToObjects="1">
      <p:cViewPr varScale="1">
        <p:scale>
          <a:sx n="87" d="100"/>
          <a:sy n="87" d="100"/>
        </p:scale>
        <p:origin x="14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http://www.contraloria.cl" TargetMode="Externa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325978" y="2130425"/>
            <a:ext cx="8468772" cy="1470025"/>
          </a:xfrm>
        </p:spPr>
        <p:txBody>
          <a:bodyPr>
            <a:normAutofit/>
          </a:bodyPr>
          <a:lstStyle>
            <a:lvl1pPr algn="l">
              <a:defRPr sz="3200" b="1">
                <a:solidFill>
                  <a:srgbClr val="005CBF"/>
                </a:solidFill>
                <a:latin typeface="Arial"/>
                <a:cs typeface="Arial"/>
              </a:defRPr>
            </a:lvl1pPr>
          </a:lstStyle>
          <a:p>
            <a:r>
              <a:rPr lang="es-ES_tradnl" smtClean="0"/>
              <a:t>Clic para editar título</a:t>
            </a:r>
            <a:endParaRPr lang="es-ES" dirty="0"/>
          </a:p>
        </p:txBody>
      </p:sp>
      <p:sp>
        <p:nvSpPr>
          <p:cNvPr id="4" name="Rectángulo 3">
            <a:hlinkClick r:id="rId3"/>
          </p:cNvPr>
          <p:cNvSpPr/>
          <p:nvPr userDrawn="1"/>
        </p:nvSpPr>
        <p:spPr>
          <a:xfrm>
            <a:off x="7694083" y="6392333"/>
            <a:ext cx="264584"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a:hlinkClick r:id="rId4"/>
          </p:cNvPr>
          <p:cNvSpPr/>
          <p:nvPr userDrawn="1"/>
        </p:nvSpPr>
        <p:spPr>
          <a:xfrm>
            <a:off x="8015820" y="6381750"/>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a:hlinkClick r:id="rId5"/>
          </p:cNvPr>
          <p:cNvSpPr/>
          <p:nvPr userDrawn="1"/>
        </p:nvSpPr>
        <p:spPr>
          <a:xfrm>
            <a:off x="8326965" y="6407154"/>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Marcador de texto 10"/>
          <p:cNvSpPr>
            <a:spLocks noGrp="1"/>
          </p:cNvSpPr>
          <p:nvPr>
            <p:ph type="body" sz="quarter" idx="10" hasCustomPrompt="1"/>
          </p:nvPr>
        </p:nvSpPr>
        <p:spPr>
          <a:xfrm>
            <a:off x="1291182" y="5485337"/>
            <a:ext cx="6180387" cy="244665"/>
          </a:xfrm>
        </p:spPr>
        <p:txBody>
          <a:bodyPr>
            <a:normAutofit/>
          </a:bodyPr>
          <a:lstStyle>
            <a:lvl1pPr marL="0" indent="0">
              <a:buFontTx/>
              <a:buNone/>
              <a:defRPr sz="1200">
                <a:solidFill>
                  <a:srgbClr val="9B9B9B"/>
                </a:solidFill>
              </a:defRPr>
            </a:lvl1pPr>
          </a:lstStyle>
          <a:p>
            <a:pPr lvl="0"/>
            <a:r>
              <a:rPr lang="es-ES_tradnl" dirty="0" smtClean="0"/>
              <a:t>Haga clic para editar División</a:t>
            </a:r>
          </a:p>
        </p:txBody>
      </p:sp>
      <p:sp>
        <p:nvSpPr>
          <p:cNvPr id="14" name="Marcador de texto 10"/>
          <p:cNvSpPr>
            <a:spLocks noGrp="1"/>
          </p:cNvSpPr>
          <p:nvPr>
            <p:ph type="body" sz="quarter" idx="11" hasCustomPrompt="1"/>
          </p:nvPr>
        </p:nvSpPr>
        <p:spPr>
          <a:xfrm>
            <a:off x="1294160" y="5659081"/>
            <a:ext cx="6180387" cy="244665"/>
          </a:xfrm>
        </p:spPr>
        <p:txBody>
          <a:bodyPr>
            <a:noAutofit/>
          </a:bodyPr>
          <a:lstStyle>
            <a:lvl1pPr marL="0" indent="0">
              <a:buFontTx/>
              <a:buNone/>
              <a:defRPr sz="1050">
                <a:solidFill>
                  <a:srgbClr val="9B9B9B"/>
                </a:solidFill>
              </a:defRPr>
            </a:lvl1pPr>
          </a:lstStyle>
          <a:p>
            <a:pPr lvl="0"/>
            <a:r>
              <a:rPr lang="es-ES_tradnl" dirty="0" smtClean="0"/>
              <a:t>Haga clic para editar Unidad</a:t>
            </a:r>
          </a:p>
        </p:txBody>
      </p:sp>
    </p:spTree>
    <p:extLst>
      <p:ext uri="{BB962C8B-B14F-4D97-AF65-F5344CB8AC3E}">
        <p14:creationId xmlns:p14="http://schemas.microsoft.com/office/powerpoint/2010/main" val="373846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3FD156D-FC9C-6545-8EC9-B8CD3E00ED72}" type="datetimeFigureOut">
              <a:rPr lang="es-ES" smtClean="0"/>
              <a:t>25/08/2015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385742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3FD156D-FC9C-6545-8EC9-B8CD3E00ED72}" type="datetimeFigureOut">
              <a:rPr lang="es-ES" smtClean="0"/>
              <a:t>25/08/2015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759486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3FD156D-FC9C-6545-8EC9-B8CD3E00ED72}" type="datetimeFigureOut">
              <a:rPr lang="es-ES" smtClean="0"/>
              <a:t>25/08/2015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701176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3FD156D-FC9C-6545-8EC9-B8CD3E00ED72}" type="datetimeFigureOut">
              <a:rPr lang="es-ES" smtClean="0"/>
              <a:t>25/08/2015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3004534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25/08/2015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1266504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25/08/2015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47927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Marcador de texto 3"/>
          <p:cNvSpPr>
            <a:spLocks noGrp="1"/>
          </p:cNvSpPr>
          <p:nvPr>
            <p:ph type="body" sz="half" idx="2"/>
          </p:nvPr>
        </p:nvSpPr>
        <p:spPr>
          <a:xfrm>
            <a:off x="457200" y="2084917"/>
            <a:ext cx="835871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ítulo 1"/>
          <p:cNvSpPr>
            <a:spLocks noGrp="1"/>
          </p:cNvSpPr>
          <p:nvPr>
            <p:ph type="title"/>
          </p:nvPr>
        </p:nvSpPr>
        <p:spPr>
          <a:xfrm>
            <a:off x="457200" y="274638"/>
            <a:ext cx="6231467" cy="614362"/>
          </a:xfrm>
          <a:prstGeom prst="rect">
            <a:avLst/>
          </a:prstGeom>
        </p:spPr>
        <p:txBody>
          <a:bodyPr vert="horz" lIns="91440" tIns="45720" rIns="91440" bIns="45720" rtlCol="0" anchor="ctr">
            <a:normAutofit/>
          </a:bodyPr>
          <a:lstStyle/>
          <a:p>
            <a:r>
              <a:rPr lang="es-ES_tradnl" smtClean="0"/>
              <a:t>Clic para editar título</a:t>
            </a:r>
            <a:endParaRPr lang="es-ES" dirty="0"/>
          </a:p>
        </p:txBody>
      </p:sp>
      <p:sp>
        <p:nvSpPr>
          <p:cNvPr id="12" name="Marcador de texto 11"/>
          <p:cNvSpPr>
            <a:spLocks noGrp="1"/>
          </p:cNvSpPr>
          <p:nvPr>
            <p:ph type="body" sz="quarter" idx="12" hasCustomPrompt="1"/>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s-ES" dirty="0" smtClean="0"/>
              <a:t>Haga clic para editar División</a:t>
            </a:r>
            <a:endParaRPr lang="es-ES" dirty="0"/>
          </a:p>
        </p:txBody>
      </p:sp>
      <p:sp>
        <p:nvSpPr>
          <p:cNvPr id="13" name="Marcador de texto 11"/>
          <p:cNvSpPr>
            <a:spLocks noGrp="1"/>
          </p:cNvSpPr>
          <p:nvPr>
            <p:ph type="body" sz="quarter" idx="13" hasCustomPrompt="1"/>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s-ES" dirty="0" smtClean="0"/>
              <a:t>Haga clic para editar División</a:t>
            </a:r>
            <a:endParaRPr lang="es-ES" dirty="0"/>
          </a:p>
        </p:txBody>
      </p:sp>
    </p:spTree>
    <p:extLst>
      <p:ext uri="{BB962C8B-B14F-4D97-AF65-F5344CB8AC3E}">
        <p14:creationId xmlns:p14="http://schemas.microsoft.com/office/powerpoint/2010/main" val="94454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eño personalizad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11"/>
          <p:cNvSpPr>
            <a:spLocks noGrp="1"/>
          </p:cNvSpPr>
          <p:nvPr>
            <p:ph type="body" sz="quarter" idx="12" hasCustomPrompt="1"/>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s-ES" dirty="0" smtClean="0"/>
              <a:t>Haga clic para editar División</a:t>
            </a:r>
            <a:endParaRPr lang="es-ES" dirty="0"/>
          </a:p>
        </p:txBody>
      </p:sp>
      <p:sp>
        <p:nvSpPr>
          <p:cNvPr id="4" name="Marcador de texto 11"/>
          <p:cNvSpPr>
            <a:spLocks noGrp="1"/>
          </p:cNvSpPr>
          <p:nvPr>
            <p:ph type="body" sz="quarter" idx="13" hasCustomPrompt="1"/>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s-ES" dirty="0" smtClean="0"/>
              <a:t>Haga clic para editar División</a:t>
            </a:r>
            <a:endParaRPr lang="es-ES" dirty="0"/>
          </a:p>
        </p:txBody>
      </p:sp>
      <p:sp>
        <p:nvSpPr>
          <p:cNvPr id="5" name="Marcador de texto 3"/>
          <p:cNvSpPr>
            <a:spLocks noGrp="1"/>
          </p:cNvSpPr>
          <p:nvPr>
            <p:ph type="body" sz="half" idx="2"/>
          </p:nvPr>
        </p:nvSpPr>
        <p:spPr>
          <a:xfrm>
            <a:off x="457201" y="2084917"/>
            <a:ext cx="3816648"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exto 3"/>
          <p:cNvSpPr>
            <a:spLocks noGrp="1"/>
          </p:cNvSpPr>
          <p:nvPr>
            <p:ph type="body" sz="half" idx="14"/>
          </p:nvPr>
        </p:nvSpPr>
        <p:spPr>
          <a:xfrm>
            <a:off x="4908819" y="2084917"/>
            <a:ext cx="390709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Tree>
    <p:extLst>
      <p:ext uri="{BB962C8B-B14F-4D97-AF65-F5344CB8AC3E}">
        <p14:creationId xmlns:p14="http://schemas.microsoft.com/office/powerpoint/2010/main" val="109721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a:hlinkClick r:id="rId3"/>
          </p:cNvPr>
          <p:cNvSpPr/>
          <p:nvPr userDrawn="1"/>
        </p:nvSpPr>
        <p:spPr>
          <a:xfrm>
            <a:off x="7683500" y="6339418"/>
            <a:ext cx="264584"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ángulo 2">
            <a:hlinkClick r:id="rId4"/>
          </p:cNvPr>
          <p:cNvSpPr/>
          <p:nvPr userDrawn="1"/>
        </p:nvSpPr>
        <p:spPr>
          <a:xfrm>
            <a:off x="8005237" y="6328835"/>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Rectángulo 3">
            <a:hlinkClick r:id="rId5"/>
          </p:cNvPr>
          <p:cNvSpPr/>
          <p:nvPr userDrawn="1"/>
        </p:nvSpPr>
        <p:spPr>
          <a:xfrm>
            <a:off x="8316382" y="6354239"/>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a:hlinkClick r:id="rId6"/>
          </p:cNvPr>
          <p:cNvSpPr/>
          <p:nvPr userDrawn="1"/>
        </p:nvSpPr>
        <p:spPr>
          <a:xfrm>
            <a:off x="533399" y="6375402"/>
            <a:ext cx="1551517"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02375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25/08/2015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799530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25/08/2015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48498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3FD156D-FC9C-6545-8EC9-B8CD3E00ED72}" type="datetimeFigureOut">
              <a:rPr lang="es-ES" smtClean="0"/>
              <a:t>25/08/2015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1303173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3FD156D-FC9C-6545-8EC9-B8CD3E00ED72}" type="datetimeFigureOut">
              <a:rPr lang="es-ES" smtClean="0"/>
              <a:t>25/08/2015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357307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3FD156D-FC9C-6545-8EC9-B8CD3E00ED72}" type="datetimeFigureOut">
              <a:rPr lang="es-ES" smtClean="0"/>
              <a:t>25/08/2015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2432718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6231467" cy="614362"/>
          </a:xfrm>
          <a:prstGeom prst="rect">
            <a:avLst/>
          </a:prstGeom>
        </p:spPr>
        <p:txBody>
          <a:bodyPr vert="horz" lIns="91440" tIns="45720" rIns="91440" bIns="45720" rtlCol="0" anchor="ctr">
            <a:normAutofit/>
          </a:bodyPr>
          <a:lstStyle/>
          <a:p>
            <a:r>
              <a:rPr lang="es-ES_tradnl" dirty="0" smtClean="0"/>
              <a:t>Clic para editar título</a:t>
            </a:r>
            <a:endParaRPr lang="es-ES" dirty="0"/>
          </a:p>
        </p:txBody>
      </p:sp>
      <p:sp>
        <p:nvSpPr>
          <p:cNvPr id="3" name="Marcador de texto 2"/>
          <p:cNvSpPr>
            <a:spLocks noGrp="1"/>
          </p:cNvSpPr>
          <p:nvPr>
            <p:ph type="body" idx="1"/>
          </p:nvPr>
        </p:nvSpPr>
        <p:spPr>
          <a:xfrm>
            <a:off x="457200" y="2055284"/>
            <a:ext cx="8229600" cy="3913716"/>
          </a:xfrm>
          <a:prstGeom prst="rect">
            <a:avLst/>
          </a:prstGeom>
        </p:spPr>
        <p:txBody>
          <a:bodyPr vert="horz" lIns="91440" tIns="45720" rIns="91440" bIns="45720" rtlCol="0">
            <a:normAutofit/>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Tree>
    <p:extLst>
      <p:ext uri="{BB962C8B-B14F-4D97-AF65-F5344CB8AC3E}">
        <p14:creationId xmlns:p14="http://schemas.microsoft.com/office/powerpoint/2010/main" val="315901149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55" r:id="rId4"/>
  </p:sldLayoutIdLst>
  <p:txStyles>
    <p:titleStyle>
      <a:lvl1pPr algn="l" defTabSz="457200" rtl="0" eaLnBrk="1" latinLnBrk="0" hangingPunct="1">
        <a:spcBef>
          <a:spcPct val="0"/>
        </a:spcBef>
        <a:buNone/>
        <a:defRPr sz="2400"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600" b="0" kern="1200">
          <a:solidFill>
            <a:schemeClr val="tx1">
              <a:lumMod val="75000"/>
              <a:lumOff val="25000"/>
            </a:schemeClr>
          </a:solidFill>
          <a:latin typeface="Arial"/>
          <a:ea typeface="+mn-ea"/>
          <a:cs typeface="Arial"/>
        </a:defRPr>
      </a:lvl1pPr>
      <a:lvl2pPr marL="742950" indent="-28575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D156D-FC9C-6545-8EC9-B8CD3E00ED72}" type="datetimeFigureOut">
              <a:rPr lang="es-ES" smtClean="0"/>
              <a:t>25/08/2015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CE907-C684-3240-AE5F-DD1FAE788FC8}" type="slidenum">
              <a:rPr lang="es-ES" smtClean="0"/>
              <a:t>‹Nº›</a:t>
            </a:fld>
            <a:endParaRPr lang="es-ES"/>
          </a:p>
        </p:txBody>
      </p:sp>
    </p:spTree>
    <p:extLst>
      <p:ext uri="{BB962C8B-B14F-4D97-AF65-F5344CB8AC3E}">
        <p14:creationId xmlns:p14="http://schemas.microsoft.com/office/powerpoint/2010/main" val="1887665118"/>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file:///F:\Art&#237;culo%2015.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5978" y="2092589"/>
            <a:ext cx="8468772" cy="2258458"/>
          </a:xfrm>
        </p:spPr>
        <p:txBody>
          <a:bodyPr>
            <a:normAutofit/>
          </a:bodyPr>
          <a:lstStyle/>
          <a:p>
            <a:pPr algn="ctr"/>
            <a:r>
              <a:rPr lang="es-CL" b="0" dirty="0" smtClean="0"/>
              <a:t>ANÁLISIS DEL NUEVO ARTÍCULO 16 DE LA LEY N° 18.695, ORGÁNICA CONSTITUCIONAL DE </a:t>
            </a:r>
            <a:r>
              <a:rPr lang="es-CL" b="0" dirty="0"/>
              <a:t>MUNICIPALIDADES</a:t>
            </a:r>
            <a:br>
              <a:rPr lang="es-CL" b="0" dirty="0"/>
            </a:br>
            <a:endParaRPr lang="es-ES" dirty="0"/>
          </a:p>
        </p:txBody>
      </p:sp>
      <p:sp>
        <p:nvSpPr>
          <p:cNvPr id="3" name="Marcador de texto 2"/>
          <p:cNvSpPr>
            <a:spLocks noGrp="1"/>
          </p:cNvSpPr>
          <p:nvPr>
            <p:ph type="body" sz="quarter" idx="10"/>
          </p:nvPr>
        </p:nvSpPr>
        <p:spPr>
          <a:xfrm>
            <a:off x="1291182" y="5563518"/>
            <a:ext cx="6180387" cy="166484"/>
          </a:xfrm>
        </p:spPr>
        <p:txBody>
          <a:bodyPr>
            <a:noAutofit/>
          </a:bodyPr>
          <a:lstStyle/>
          <a:p>
            <a:r>
              <a:rPr lang="es-ES" sz="1050" dirty="0" smtClean="0"/>
              <a:t>División de Municipalidades</a:t>
            </a:r>
            <a:endParaRPr lang="es-ES" sz="1050" dirty="0"/>
          </a:p>
        </p:txBody>
      </p:sp>
      <p:sp>
        <p:nvSpPr>
          <p:cNvPr id="4" name="Marcador de texto 3"/>
          <p:cNvSpPr>
            <a:spLocks noGrp="1"/>
          </p:cNvSpPr>
          <p:nvPr>
            <p:ph type="body" sz="quarter" idx="11"/>
          </p:nvPr>
        </p:nvSpPr>
        <p:spPr>
          <a:xfrm>
            <a:off x="1294160" y="5730002"/>
            <a:ext cx="6180387" cy="173744"/>
          </a:xfrm>
        </p:spPr>
        <p:txBody>
          <a:bodyPr/>
          <a:lstStyle/>
          <a:p>
            <a:r>
              <a:rPr lang="es-ES" dirty="0" smtClean="0"/>
              <a:t>Subdivisión Jurídica</a:t>
            </a:r>
            <a:endParaRPr lang="es-ES" dirty="0"/>
          </a:p>
        </p:txBody>
      </p:sp>
    </p:spTree>
    <p:extLst>
      <p:ext uri="{BB962C8B-B14F-4D97-AF65-F5344CB8AC3E}">
        <p14:creationId xmlns:p14="http://schemas.microsoft.com/office/powerpoint/2010/main" val="743337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4920299"/>
          </a:xfrm>
        </p:spPr>
        <p:txBody>
          <a:bodyPr>
            <a:normAutofit/>
          </a:bodyPr>
          <a:lstStyle/>
          <a:p>
            <a:endParaRPr lang="es-CL" sz="2400" dirty="0" smtClean="0"/>
          </a:p>
        </p:txBody>
      </p:sp>
      <p:sp>
        <p:nvSpPr>
          <p:cNvPr id="3" name="Título 2"/>
          <p:cNvSpPr>
            <a:spLocks noGrp="1"/>
          </p:cNvSpPr>
          <p:nvPr>
            <p:ph type="title"/>
          </p:nvPr>
        </p:nvSpPr>
        <p:spPr/>
        <p:txBody>
          <a:bodyPr/>
          <a:lstStyle/>
          <a:p>
            <a:pPr algn="ctr"/>
            <a:r>
              <a:rPr lang="es-CL" dirty="0"/>
              <a:t>CREACIÓN DE UNIDADES Y CARGOS</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14411" y="3024102"/>
            <a:ext cx="3323819" cy="20106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a:t>A</a:t>
            </a:r>
            <a:r>
              <a:rPr lang="es-CL" sz="2000" b="1" dirty="0" smtClean="0"/>
              <a:t>cudir a las reglas generales sobre la materia, toda vez que no hay un procedimiento especial y común de selección y designación.</a:t>
            </a:r>
            <a:endParaRPr lang="es-CL" sz="2000" b="1" dirty="0">
              <a:solidFill>
                <a:schemeClr val="bg1"/>
              </a:solidFill>
            </a:endParaRPr>
          </a:p>
        </p:txBody>
      </p:sp>
      <p:sp>
        <p:nvSpPr>
          <p:cNvPr id="7" name="Rectángulo 6"/>
          <p:cNvSpPr/>
          <p:nvPr/>
        </p:nvSpPr>
        <p:spPr>
          <a:xfrm>
            <a:off x="4937046" y="2181340"/>
            <a:ext cx="3711196" cy="116778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1600" dirty="0"/>
              <a:t>P</a:t>
            </a:r>
            <a:r>
              <a:rPr lang="es-CL" sz="1600" dirty="0" smtClean="0"/>
              <a:t>ara la selección y designación de </a:t>
            </a:r>
            <a:r>
              <a:rPr lang="es-CL" sz="1600" u="sng" dirty="0" smtClean="0"/>
              <a:t>secretario municipal </a:t>
            </a:r>
            <a:r>
              <a:rPr lang="es-CL" sz="1600" dirty="0" smtClean="0"/>
              <a:t>y </a:t>
            </a:r>
            <a:r>
              <a:rPr lang="es-CL" sz="1600" u="sng" dirty="0" smtClean="0"/>
              <a:t>director de administración y finanzas</a:t>
            </a:r>
            <a:r>
              <a:rPr lang="es-CL" sz="1600" dirty="0" smtClean="0"/>
              <a:t>: Título II, Párrafo IV, artículos 51 y siguientes de la ley         N° 18.883 (dictamen N° 86.418/14).</a:t>
            </a:r>
            <a:endParaRPr lang="es-CL" sz="1600" dirty="0">
              <a:solidFill>
                <a:schemeClr val="tx1"/>
              </a:solidFill>
            </a:endParaRPr>
          </a:p>
        </p:txBody>
      </p:sp>
      <p:sp>
        <p:nvSpPr>
          <p:cNvPr id="8" name="Flecha derecha 7"/>
          <p:cNvSpPr/>
          <p:nvPr/>
        </p:nvSpPr>
        <p:spPr>
          <a:xfrm>
            <a:off x="4244470" y="25394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Flecha derecha 8"/>
          <p:cNvSpPr/>
          <p:nvPr/>
        </p:nvSpPr>
        <p:spPr>
          <a:xfrm>
            <a:off x="4244470" y="5034708"/>
            <a:ext cx="613970"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Rectángulo 9"/>
          <p:cNvSpPr/>
          <p:nvPr/>
        </p:nvSpPr>
        <p:spPr>
          <a:xfrm>
            <a:off x="4934514" y="4723304"/>
            <a:ext cx="3711196" cy="122580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1600" u="sng" dirty="0"/>
              <a:t>S</a:t>
            </a:r>
            <a:r>
              <a:rPr lang="es-CL" sz="1600" u="sng" dirty="0" smtClean="0"/>
              <a:t>ecretario comunal de planificación </a:t>
            </a:r>
            <a:r>
              <a:rPr lang="es-CL" sz="1600" dirty="0" smtClean="0"/>
              <a:t>y </a:t>
            </a:r>
            <a:r>
              <a:rPr lang="es-CL" sz="1600" u="sng" dirty="0" smtClean="0"/>
              <a:t>director de  desarrollo comunitario</a:t>
            </a:r>
            <a:r>
              <a:rPr lang="es-CL" sz="1600" dirty="0" smtClean="0"/>
              <a:t>: designación discrecional, atendido el carácter de exclusiva confianza, artículo 47 ley N° 18.695.</a:t>
            </a:r>
            <a:endParaRPr lang="es-CL" sz="1600" dirty="0">
              <a:solidFill>
                <a:schemeClr val="tx1"/>
              </a:solidFill>
            </a:endParaRPr>
          </a:p>
        </p:txBody>
      </p:sp>
      <p:sp>
        <p:nvSpPr>
          <p:cNvPr id="11" name="Proceso 10"/>
          <p:cNvSpPr/>
          <p:nvPr/>
        </p:nvSpPr>
        <p:spPr>
          <a:xfrm>
            <a:off x="614412" y="1200840"/>
            <a:ext cx="8033831" cy="889934"/>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a:solidFill>
                  <a:schemeClr val="bg1"/>
                </a:solidFill>
              </a:rPr>
              <a:t>4) </a:t>
            </a:r>
            <a:r>
              <a:rPr lang="es-CL" sz="2000" b="1" dirty="0" smtClean="0">
                <a:solidFill>
                  <a:schemeClr val="bg1"/>
                </a:solidFill>
              </a:rPr>
              <a:t>Procedimiento para la selección de los funcionarios que servirán los cargos directivos de que se trata.</a:t>
            </a:r>
            <a:endParaRPr lang="es-CL" sz="2000" b="1" dirty="0">
              <a:solidFill>
                <a:schemeClr val="bg1"/>
              </a:solidFill>
            </a:endParaRPr>
          </a:p>
        </p:txBody>
      </p:sp>
      <p:sp>
        <p:nvSpPr>
          <p:cNvPr id="13" name="Flecha derecha 12"/>
          <p:cNvSpPr/>
          <p:nvPr/>
        </p:nvSpPr>
        <p:spPr>
          <a:xfrm>
            <a:off x="4244469" y="3824625"/>
            <a:ext cx="574667"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4" name="Proceso 13"/>
          <p:cNvSpPr/>
          <p:nvPr/>
        </p:nvSpPr>
        <p:spPr>
          <a:xfrm>
            <a:off x="4937046" y="3572119"/>
            <a:ext cx="3711197" cy="989644"/>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600" u="sng" dirty="0"/>
              <a:t>D</a:t>
            </a:r>
            <a:r>
              <a:rPr lang="es-CL" sz="1600" u="sng" dirty="0" smtClean="0"/>
              <a:t>irector de control</a:t>
            </a:r>
            <a:r>
              <a:rPr lang="es-CL" sz="1600" dirty="0" smtClean="0"/>
              <a:t>: por concurso de oposición y antecedentes, según el artículo 29, inciso final, ley N° 18.695.</a:t>
            </a:r>
          </a:p>
          <a:p>
            <a:pPr algn="ctr"/>
            <a:r>
              <a:rPr lang="es-CL" sz="1600" dirty="0" smtClean="0"/>
              <a:t>(dictamen N° 14.980/15)</a:t>
            </a:r>
            <a:endParaRPr lang="es-CL" sz="1600" dirty="0"/>
          </a:p>
        </p:txBody>
      </p:sp>
      <p:sp>
        <p:nvSpPr>
          <p:cNvPr id="12" name="Flecha derecha 11"/>
          <p:cNvSpPr/>
          <p:nvPr/>
        </p:nvSpPr>
        <p:spPr>
          <a:xfrm rot="5400000">
            <a:off x="2016087" y="2305660"/>
            <a:ext cx="605927"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6137186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3" grpId="0" animBg="1"/>
      <p:bldP spid="14"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24602"/>
          </a:xfrm>
        </p:spPr>
        <p:txBody>
          <a:bodyPr>
            <a:normAutofit/>
          </a:bodyPr>
          <a:lstStyle/>
          <a:p>
            <a:endParaRPr lang="es-CL" sz="2400" dirty="0" smtClean="0"/>
          </a:p>
        </p:txBody>
      </p:sp>
      <p:sp>
        <p:nvSpPr>
          <p:cNvPr id="3" name="Título 2"/>
          <p:cNvSpPr>
            <a:spLocks noGrp="1"/>
          </p:cNvSpPr>
          <p:nvPr>
            <p:ph type="title"/>
          </p:nvPr>
        </p:nvSpPr>
        <p:spPr>
          <a:xfrm>
            <a:off x="187287" y="274638"/>
            <a:ext cx="7171979" cy="614362"/>
          </a:xfrm>
        </p:spPr>
        <p:txBody>
          <a:bodyPr/>
          <a:lstStyle/>
          <a:p>
            <a:pPr algn="ctr"/>
            <a:r>
              <a:rPr lang="es-CL" dirty="0"/>
              <a:t>CREACIÓN DE UNIDADES Y CARGOS</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1872867" y="2625423"/>
            <a:ext cx="6790636" cy="115425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dirty="0"/>
              <a:t>D</a:t>
            </a:r>
            <a:r>
              <a:rPr lang="es-CL" dirty="0" smtClean="0"/>
              <a:t>ichos empleados solo podrán ser designados en las plazas que se creen, acorde con las reglas generales, en la medida que reúnan los requisitos previstos en el artículo 10 de la ley N° 18.883, y del artículo 12, N° 1, de la ley N° 19.280 (dictamen N° 41.047, de 2014)</a:t>
            </a:r>
            <a:endParaRPr lang="es-CL" dirty="0">
              <a:solidFill>
                <a:schemeClr val="tx1"/>
              </a:solidFill>
            </a:endParaRPr>
          </a:p>
        </p:txBody>
      </p:sp>
      <p:sp>
        <p:nvSpPr>
          <p:cNvPr id="10" name="Rectángulo 9"/>
          <p:cNvSpPr/>
          <p:nvPr/>
        </p:nvSpPr>
        <p:spPr>
          <a:xfrm>
            <a:off x="1872867" y="3976802"/>
            <a:ext cx="6790636" cy="84829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a:t>E</a:t>
            </a:r>
            <a:r>
              <a:rPr lang="es-CL" dirty="0" smtClean="0"/>
              <a:t>n caso de no poder acceder a las nuevas plazas, deberán continuar ejerciendo el cargo genérico en el que se encontraban nombrados al momento de dictarse la ley N° 20.742.</a:t>
            </a:r>
            <a:endParaRPr lang="es-CL" dirty="0">
              <a:solidFill>
                <a:schemeClr val="tx1"/>
              </a:solidFill>
            </a:endParaRPr>
          </a:p>
        </p:txBody>
      </p:sp>
      <p:sp>
        <p:nvSpPr>
          <p:cNvPr id="11" name="Proceso 10"/>
          <p:cNvSpPr/>
          <p:nvPr/>
        </p:nvSpPr>
        <p:spPr>
          <a:xfrm>
            <a:off x="614412" y="1211880"/>
            <a:ext cx="8049091" cy="1117841"/>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a:solidFill>
                  <a:schemeClr val="bg1"/>
                </a:solidFill>
              </a:rPr>
              <a:t>5) </a:t>
            </a:r>
            <a:r>
              <a:rPr lang="es-CL" sz="2000" b="1" dirty="0" smtClean="0">
                <a:solidFill>
                  <a:schemeClr val="bg1"/>
                </a:solidFill>
              </a:rPr>
              <a:t>Situación en la quedan aquellos servidores que están desempeñando las funciones inherentes a los nuevos cargos que se deben crear (</a:t>
            </a:r>
            <a:r>
              <a:rPr lang="es-CL" sz="2000" b="1" dirty="0" err="1" smtClean="0">
                <a:solidFill>
                  <a:schemeClr val="bg1"/>
                </a:solidFill>
              </a:rPr>
              <a:t>encomendación</a:t>
            </a:r>
            <a:r>
              <a:rPr lang="es-CL" sz="2000" b="1" dirty="0" smtClean="0">
                <a:solidFill>
                  <a:schemeClr val="bg1"/>
                </a:solidFill>
              </a:rPr>
              <a:t> de funciones)</a:t>
            </a:r>
            <a:endParaRPr lang="es-CL" sz="2000" b="1" dirty="0">
              <a:solidFill>
                <a:schemeClr val="bg1"/>
              </a:solidFill>
            </a:endParaRPr>
          </a:p>
        </p:txBody>
      </p:sp>
      <p:sp>
        <p:nvSpPr>
          <p:cNvPr id="6" name="Rectángulo 5"/>
          <p:cNvSpPr/>
          <p:nvPr/>
        </p:nvSpPr>
        <p:spPr>
          <a:xfrm>
            <a:off x="1872867" y="5022225"/>
            <a:ext cx="6775376" cy="9144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dirty="0" smtClean="0"/>
              <a:t>Remuneraciones del personal que se encuentra en esta situación: diferencia de remuneraciones (dictamen N° 47.936, de 2015)</a:t>
            </a:r>
          </a:p>
          <a:p>
            <a:pPr algn="ctr"/>
            <a:r>
              <a:rPr lang="es-CL" dirty="0" smtClean="0"/>
              <a:t>Calidad de suplente y subrogante</a:t>
            </a:r>
            <a:endParaRPr lang="es-CL" dirty="0"/>
          </a:p>
        </p:txBody>
      </p:sp>
      <p:sp>
        <p:nvSpPr>
          <p:cNvPr id="12" name="Flecha derecha 11"/>
          <p:cNvSpPr/>
          <p:nvPr/>
        </p:nvSpPr>
        <p:spPr>
          <a:xfrm>
            <a:off x="672029" y="2952576"/>
            <a:ext cx="727113" cy="48463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CL"/>
          </a:p>
        </p:txBody>
      </p:sp>
      <p:sp>
        <p:nvSpPr>
          <p:cNvPr id="14" name="Flecha derecha 13"/>
          <p:cNvSpPr/>
          <p:nvPr/>
        </p:nvSpPr>
        <p:spPr>
          <a:xfrm>
            <a:off x="672028" y="4133374"/>
            <a:ext cx="727113"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5" name="Flecha derecha 14"/>
          <p:cNvSpPr/>
          <p:nvPr/>
        </p:nvSpPr>
        <p:spPr>
          <a:xfrm>
            <a:off x="669498" y="5237109"/>
            <a:ext cx="729644" cy="48463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57958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6" grpId="0" animBg="1"/>
      <p:bldP spid="12"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045828"/>
            <a:ext cx="8455446" cy="4997281"/>
          </a:xfrm>
        </p:spPr>
        <p:txBody>
          <a:bodyPr>
            <a:normAutofit/>
          </a:bodyPr>
          <a:lstStyle/>
          <a:p>
            <a:endParaRPr lang="es-CL" sz="2400" dirty="0" smtClean="0"/>
          </a:p>
        </p:txBody>
      </p:sp>
      <p:sp>
        <p:nvSpPr>
          <p:cNvPr id="3" name="Título 2"/>
          <p:cNvSpPr>
            <a:spLocks noGrp="1"/>
          </p:cNvSpPr>
          <p:nvPr>
            <p:ph type="title"/>
          </p:nvPr>
        </p:nvSpPr>
        <p:spPr>
          <a:xfrm>
            <a:off x="231353" y="217548"/>
            <a:ext cx="7447403" cy="699039"/>
          </a:xfrm>
        </p:spPr>
        <p:txBody>
          <a:bodyPr>
            <a:normAutofit fontScale="90000"/>
          </a:bodyPr>
          <a:lstStyle/>
          <a:p>
            <a:r>
              <a:rPr lang="es-CL" sz="2200" b="1" dirty="0" smtClean="0"/>
              <a:t/>
            </a:r>
            <a:br>
              <a:rPr lang="es-CL" sz="2200" b="1" dirty="0" smtClean="0"/>
            </a:br>
            <a:r>
              <a:rPr lang="es-CL" sz="2700" dirty="0" smtClean="0"/>
              <a:t>CARGO CONTEMPLADO EN OTRO ESTAMENTO</a:t>
            </a:r>
            <a:r>
              <a:rPr lang="es-CL" b="1" dirty="0"/>
              <a:t/>
            </a:r>
            <a:br>
              <a:rPr lang="es-CL" b="1" dirty="0"/>
            </a:b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1605484" y="2996536"/>
            <a:ext cx="6967428" cy="130304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dirty="0"/>
              <a:t>L</a:t>
            </a:r>
            <a:r>
              <a:rPr lang="es-CL" dirty="0" smtClean="0"/>
              <a:t>a mención al estamento directivo que efectúa el aludido artículo 16, inciso segundo, debe entenderse en sentido amplio y no solo acotada al citado escalafón.</a:t>
            </a:r>
            <a:endParaRPr lang="es-CL" dirty="0">
              <a:solidFill>
                <a:schemeClr val="tx1"/>
              </a:solidFill>
            </a:endParaRPr>
          </a:p>
        </p:txBody>
      </p:sp>
      <p:sp>
        <p:nvSpPr>
          <p:cNvPr id="8" name="Flecha derecha 7"/>
          <p:cNvSpPr/>
          <p:nvPr/>
        </p:nvSpPr>
        <p:spPr>
          <a:xfrm>
            <a:off x="575110" y="3405741"/>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Proceso 10"/>
          <p:cNvSpPr/>
          <p:nvPr/>
        </p:nvSpPr>
        <p:spPr>
          <a:xfrm>
            <a:off x="575110" y="1150398"/>
            <a:ext cx="8033831" cy="1405650"/>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smtClean="0">
                <a:solidFill>
                  <a:schemeClr val="bg1"/>
                </a:solidFill>
              </a:rPr>
              <a:t>Improcedencia de crear cargo que dirige unidad mínima en el escalafón directivo, cuando está nominado en el estamento de jefatura </a:t>
            </a:r>
          </a:p>
          <a:p>
            <a:pPr algn="ctr"/>
            <a:r>
              <a:rPr lang="es-CL" sz="2000" b="1" dirty="0" smtClean="0">
                <a:solidFill>
                  <a:schemeClr val="bg1"/>
                </a:solidFill>
              </a:rPr>
              <a:t>(</a:t>
            </a:r>
            <a:r>
              <a:rPr lang="es-CL" sz="2000" b="1" dirty="0">
                <a:solidFill>
                  <a:schemeClr val="bg1"/>
                </a:solidFill>
              </a:rPr>
              <a:t>dictámenes </a:t>
            </a:r>
            <a:r>
              <a:rPr lang="es-CL" sz="2000" b="1" dirty="0" err="1">
                <a:solidFill>
                  <a:schemeClr val="bg1"/>
                </a:solidFill>
              </a:rPr>
              <a:t>N°s</a:t>
            </a:r>
            <a:r>
              <a:rPr lang="es-CL" sz="2000" b="1" dirty="0">
                <a:solidFill>
                  <a:schemeClr val="bg1"/>
                </a:solidFill>
              </a:rPr>
              <a:t>. 41.047/14; 2.119 y 13.588/15</a:t>
            </a:r>
            <a:r>
              <a:rPr lang="es-CL" sz="2000" b="1" dirty="0" smtClean="0">
                <a:solidFill>
                  <a:schemeClr val="bg1"/>
                </a:solidFill>
              </a:rPr>
              <a:t>)</a:t>
            </a:r>
            <a:endParaRPr lang="es-CL" sz="2000" b="1" dirty="0">
              <a:solidFill>
                <a:schemeClr val="bg1"/>
              </a:solidFill>
            </a:endParaRPr>
          </a:p>
        </p:txBody>
      </p:sp>
      <p:sp>
        <p:nvSpPr>
          <p:cNvPr id="13" name="Flecha derecha 12"/>
          <p:cNvSpPr/>
          <p:nvPr/>
        </p:nvSpPr>
        <p:spPr>
          <a:xfrm>
            <a:off x="575109" y="4995125"/>
            <a:ext cx="613970"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4" name="Proceso 13"/>
          <p:cNvSpPr/>
          <p:nvPr/>
        </p:nvSpPr>
        <p:spPr>
          <a:xfrm>
            <a:off x="1641513" y="4627084"/>
            <a:ext cx="6967428" cy="1416024"/>
          </a:xfrm>
          <a:prstGeom prst="flowChartProcess">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L" dirty="0"/>
              <a:t>L</a:t>
            </a:r>
            <a:r>
              <a:rPr lang="es-CL" dirty="0" smtClean="0"/>
              <a:t>a atribución conferida al alcalde se refiere a la creación de cargos, y no a la supresión de los contempladas en su estructura interna, lo contrario, contraviene el artículo 121 y disposición décima </a:t>
            </a:r>
            <a:r>
              <a:rPr lang="es-CL" smtClean="0"/>
              <a:t>transitoria de la </a:t>
            </a:r>
            <a:r>
              <a:rPr lang="es-CL" dirty="0" smtClean="0"/>
              <a:t>CPR.</a:t>
            </a:r>
            <a:endParaRPr lang="es-CL" dirty="0"/>
          </a:p>
        </p:txBody>
      </p:sp>
    </p:spTree>
    <p:extLst>
      <p:ext uri="{BB962C8B-B14F-4D97-AF65-F5344CB8AC3E}">
        <p14:creationId xmlns:p14="http://schemas.microsoft.com/office/powerpoint/2010/main" val="12142036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4920299"/>
          </a:xfrm>
        </p:spPr>
        <p:txBody>
          <a:bodyPr>
            <a:normAutofit/>
          </a:bodyPr>
          <a:lstStyle/>
          <a:p>
            <a:endParaRPr lang="es-CL" sz="2400" dirty="0" smtClean="0"/>
          </a:p>
        </p:txBody>
      </p:sp>
      <p:sp>
        <p:nvSpPr>
          <p:cNvPr id="3" name="Título 2"/>
          <p:cNvSpPr>
            <a:spLocks noGrp="1"/>
          </p:cNvSpPr>
          <p:nvPr>
            <p:ph type="title"/>
          </p:nvPr>
        </p:nvSpPr>
        <p:spPr>
          <a:xfrm>
            <a:off x="154236" y="274638"/>
            <a:ext cx="7227065" cy="614362"/>
          </a:xfrm>
        </p:spPr>
        <p:txBody>
          <a:bodyPr>
            <a:noAutofit/>
          </a:bodyPr>
          <a:lstStyle/>
          <a:p>
            <a:pPr algn="ctr"/>
            <a:r>
              <a:rPr lang="es-CL" sz="1800" dirty="0" smtClean="0"/>
              <a:t>NIVEL REMUNERATORIO DE CARGOS CONTEMPLADOS EN LA PLANTA DE PERSONAL</a:t>
            </a:r>
            <a:endParaRPr lang="es-CL" sz="18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10840" y="2929972"/>
            <a:ext cx="3472846" cy="11118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b="1" dirty="0" smtClean="0">
                <a:solidFill>
                  <a:schemeClr val="bg1"/>
                </a:solidFill>
              </a:rPr>
              <a:t>El dictamen N° 41.047, de 2014, concluyó que no procedía aumentar el grado de quienes sirven dichos cargos.</a:t>
            </a:r>
            <a:endParaRPr lang="es-CL" b="1" dirty="0">
              <a:solidFill>
                <a:schemeClr val="bg1"/>
              </a:solidFill>
            </a:endParaRPr>
          </a:p>
        </p:txBody>
      </p:sp>
      <p:sp>
        <p:nvSpPr>
          <p:cNvPr id="8" name="Flecha derecha 7"/>
          <p:cNvSpPr/>
          <p:nvPr/>
        </p:nvSpPr>
        <p:spPr>
          <a:xfrm>
            <a:off x="4237326" y="3150276"/>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Proceso 10"/>
          <p:cNvSpPr/>
          <p:nvPr/>
        </p:nvSpPr>
        <p:spPr>
          <a:xfrm>
            <a:off x="614412" y="1200839"/>
            <a:ext cx="8033831" cy="119818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CL" sz="2000" b="1" dirty="0" smtClean="0">
                <a:solidFill>
                  <a:schemeClr val="bg1"/>
                </a:solidFill>
              </a:rPr>
              <a:t>Procedencia de aumentar el nivel remuneratorio de las plazas que a la fecha de entrada en vigencia de la ley se encontraban a cargo de las unidades mínimas, a fin de que tengan dos grados menos que el alcalde.</a:t>
            </a:r>
            <a:endParaRPr lang="es-CL" sz="2000" b="1" dirty="0">
              <a:solidFill>
                <a:schemeClr val="bg1"/>
              </a:solidFill>
            </a:endParaRPr>
          </a:p>
        </p:txBody>
      </p:sp>
      <p:sp>
        <p:nvSpPr>
          <p:cNvPr id="14" name="Proceso 13"/>
          <p:cNvSpPr/>
          <p:nvPr/>
        </p:nvSpPr>
        <p:spPr>
          <a:xfrm>
            <a:off x="4897744" y="2608540"/>
            <a:ext cx="3711197" cy="1433299"/>
          </a:xfrm>
          <a:prstGeom prst="flowChartProcess">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1600" dirty="0"/>
              <a:t>A</a:t>
            </a:r>
            <a:r>
              <a:rPr lang="es-CL" sz="1600" dirty="0" smtClean="0"/>
              <a:t>l no ser necesaria su creación resulta improcedente alterar los grados asignados a dichos empleos, por cuanto, la atribución entregada al alcalde está relacionada únicamente con los nuevos cargos que se creen.</a:t>
            </a:r>
          </a:p>
        </p:txBody>
      </p:sp>
      <p:sp>
        <p:nvSpPr>
          <p:cNvPr id="9" name="Flecha abajo 8"/>
          <p:cNvSpPr/>
          <p:nvPr/>
        </p:nvSpPr>
        <p:spPr>
          <a:xfrm>
            <a:off x="2115294" y="2486645"/>
            <a:ext cx="484632" cy="35570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7" name="Rectángulo 6"/>
          <p:cNvSpPr/>
          <p:nvPr/>
        </p:nvSpPr>
        <p:spPr>
          <a:xfrm>
            <a:off x="610840" y="4757941"/>
            <a:ext cx="3472846" cy="12851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dirty="0" smtClean="0"/>
              <a:t>Dictamen N° 81.956, de 2014, reconsideró tal criterio.</a:t>
            </a:r>
          </a:p>
          <a:p>
            <a:pPr algn="ctr"/>
            <a:r>
              <a:rPr lang="es-CL" dirty="0"/>
              <a:t>D</a:t>
            </a:r>
            <a:r>
              <a:rPr lang="es-CL" dirty="0" smtClean="0"/>
              <a:t>ictamen N° 87.350, de 2014, precisó la fecha de adecuación.</a:t>
            </a:r>
            <a:endParaRPr lang="es-CL" dirty="0"/>
          </a:p>
        </p:txBody>
      </p:sp>
      <p:sp>
        <p:nvSpPr>
          <p:cNvPr id="10" name="Flecha abajo 9"/>
          <p:cNvSpPr/>
          <p:nvPr/>
        </p:nvSpPr>
        <p:spPr>
          <a:xfrm>
            <a:off x="2104947" y="4187317"/>
            <a:ext cx="484632" cy="45269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5" name="Rectángulo 14"/>
          <p:cNvSpPr/>
          <p:nvPr/>
        </p:nvSpPr>
        <p:spPr>
          <a:xfrm>
            <a:off x="4897743" y="4251355"/>
            <a:ext cx="3711198" cy="1749309"/>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just"/>
            <a:r>
              <a:rPr lang="es-ES_tradnl" sz="1400" dirty="0" smtClean="0"/>
              <a:t>El legislador incorporó el nuevo artículo 16 como norma permanente a la ley N° 18.695, manifestando su intención en orden a que el nivel remuneratorio a que alude el inciso tercero de la norma, constituya la regla general aplicable a </a:t>
            </a:r>
            <a:r>
              <a:rPr lang="es-ES_tradnl" sz="1400" dirty="0"/>
              <a:t>todos los empleos que están a cargo de las unidades mínimas a </a:t>
            </a:r>
            <a:r>
              <a:rPr lang="es-ES_tradnl" sz="1400" dirty="0" smtClean="0"/>
              <a:t>que </a:t>
            </a:r>
            <a:r>
              <a:rPr lang="es-ES_tradnl" sz="1400" dirty="0"/>
              <a:t>alude su inciso primero.</a:t>
            </a:r>
            <a:endParaRPr lang="es-CL" sz="1400" dirty="0">
              <a:solidFill>
                <a:schemeClr val="tx1"/>
              </a:solidFill>
            </a:endParaRPr>
          </a:p>
        </p:txBody>
      </p:sp>
      <p:sp>
        <p:nvSpPr>
          <p:cNvPr id="16" name="Flecha derecha 15"/>
          <p:cNvSpPr/>
          <p:nvPr/>
        </p:nvSpPr>
        <p:spPr>
          <a:xfrm>
            <a:off x="4244469" y="5144932"/>
            <a:ext cx="606825"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9912864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14" grpId="0" animBg="1"/>
      <p:bldP spid="9" grpId="0" animBg="1"/>
      <p:bldP spid="7" grpId="0" animBg="1"/>
      <p:bldP spid="10"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651580"/>
            <a:ext cx="8455446" cy="3958193"/>
          </a:xfrm>
        </p:spPr>
        <p:txBody>
          <a:bodyPr>
            <a:normAutofit/>
          </a:bodyPr>
          <a:lstStyle/>
          <a:p>
            <a:endParaRPr lang="es-CL" sz="2400" dirty="0" smtClean="0"/>
          </a:p>
        </p:txBody>
      </p:sp>
      <p:sp>
        <p:nvSpPr>
          <p:cNvPr id="3" name="Título 2"/>
          <p:cNvSpPr>
            <a:spLocks noGrp="1"/>
          </p:cNvSpPr>
          <p:nvPr>
            <p:ph type="title"/>
          </p:nvPr>
        </p:nvSpPr>
        <p:spPr>
          <a:xfrm>
            <a:off x="152400" y="274638"/>
            <a:ext cx="7434943" cy="614362"/>
          </a:xfrm>
        </p:spPr>
        <p:txBody>
          <a:bodyPr>
            <a:normAutofit/>
          </a:bodyPr>
          <a:lstStyle/>
          <a:p>
            <a:r>
              <a:rPr lang="es-ES_tradnl" dirty="0"/>
              <a:t>D</a:t>
            </a:r>
            <a:r>
              <a:rPr lang="es-ES_tradnl" dirty="0" smtClean="0"/>
              <a:t>ictamen </a:t>
            </a:r>
            <a:r>
              <a:rPr lang="es-ES_tradnl" dirty="0"/>
              <a:t>N</a:t>
            </a:r>
            <a:r>
              <a:rPr lang="es-ES_tradnl" dirty="0" smtClean="0"/>
              <a:t>º 87.350, de 11 de noviembre de 2014.</a:t>
            </a: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457200" y="2177143"/>
            <a:ext cx="3630057" cy="353927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ES_tradnl" dirty="0" smtClean="0"/>
              <a:t>La modificación de </a:t>
            </a:r>
            <a:r>
              <a:rPr lang="es-ES_tradnl" dirty="0"/>
              <a:t>los grados de los empleos a cargo de las unidades municipales a </a:t>
            </a:r>
            <a:r>
              <a:rPr lang="es-ES_tradnl" dirty="0" smtClean="0"/>
              <a:t>que alude </a:t>
            </a:r>
            <a:r>
              <a:rPr lang="es-ES_tradnl" dirty="0"/>
              <a:t>el inciso primero del artículo 16 de la ley Nº 18.695, que ya se encontraban contemplados en las pertinentes plantas de personal a la entrada en vigor de la ley </a:t>
            </a:r>
            <a:r>
              <a:rPr lang="es-ES_tradnl" dirty="0" smtClean="0"/>
              <a:t>Nº 20.742, debe efectuarse a partir del cambio de criterio jurisprudencial.</a:t>
            </a:r>
            <a:endParaRPr lang="es-CL" dirty="0"/>
          </a:p>
        </p:txBody>
      </p:sp>
      <p:sp>
        <p:nvSpPr>
          <p:cNvPr id="7" name="Rectángulo 6"/>
          <p:cNvSpPr/>
          <p:nvPr/>
        </p:nvSpPr>
        <p:spPr>
          <a:xfrm>
            <a:off x="4937046" y="1839687"/>
            <a:ext cx="3711196" cy="194333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es-ES_tradnl" sz="1600" dirty="0"/>
              <a:t>E</a:t>
            </a:r>
            <a:r>
              <a:rPr lang="es-ES_tradnl" sz="1600" dirty="0" smtClean="0"/>
              <a:t>n </a:t>
            </a:r>
            <a:r>
              <a:rPr lang="es-ES_tradnl" sz="1600" dirty="0"/>
              <a:t>el caso de nuevos estudios o antecedentes que autoricen una modificación interpretativa, </a:t>
            </a:r>
            <a:r>
              <a:rPr lang="es-ES_tradnl" sz="1600" dirty="0" smtClean="0"/>
              <a:t>como </a:t>
            </a:r>
            <a:r>
              <a:rPr lang="es-ES_tradnl" sz="1600" dirty="0"/>
              <a:t>ocurrió con el dictamen Nº 81.956, de 2014, el nuevo criterio solo produce sus efectos a contar de la fecha de la emisión del pronunciamiento que da lugar al cambio de jurisprudencia. </a:t>
            </a:r>
            <a:endParaRPr lang="es-CL" sz="1600" dirty="0"/>
          </a:p>
        </p:txBody>
      </p:sp>
      <p:sp>
        <p:nvSpPr>
          <p:cNvPr id="8" name="Flecha derecha 7"/>
          <p:cNvSpPr/>
          <p:nvPr/>
        </p:nvSpPr>
        <p:spPr>
          <a:xfrm>
            <a:off x="4244470" y="25394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Flecha derecha 8"/>
          <p:cNvSpPr/>
          <p:nvPr/>
        </p:nvSpPr>
        <p:spPr>
          <a:xfrm>
            <a:off x="4244469" y="4847266"/>
            <a:ext cx="613970"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Rectángulo 9"/>
          <p:cNvSpPr/>
          <p:nvPr/>
        </p:nvSpPr>
        <p:spPr>
          <a:xfrm>
            <a:off x="4937047" y="3864487"/>
            <a:ext cx="3711196" cy="2085737"/>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just"/>
            <a:r>
              <a:rPr lang="es-ES_tradnl" sz="1600" dirty="0" smtClean="0"/>
              <a:t>Por ende, desde el 23 </a:t>
            </a:r>
            <a:r>
              <a:rPr lang="es-ES_tradnl" sz="1600" dirty="0"/>
              <a:t>de octubre de 2014, deben entenderse modificados los grados de los empleos a cargo de las unidades municipales a que se refiere el inciso primero del </a:t>
            </a:r>
            <a:r>
              <a:rPr lang="es-ES_tradnl" sz="1600" dirty="0" smtClean="0"/>
              <a:t>citado </a:t>
            </a:r>
            <a:r>
              <a:rPr lang="es-ES_tradnl" sz="1600" dirty="0"/>
              <a:t>artículo 16, que estaban contempladas en las pertinentes plantas de personal a la entrada en vigencia de la ley Nº 20.742.</a:t>
            </a:r>
            <a:endParaRPr lang="es-CL" sz="1600" dirty="0"/>
          </a:p>
        </p:txBody>
      </p:sp>
    </p:spTree>
    <p:extLst>
      <p:ext uri="{BB962C8B-B14F-4D97-AF65-F5344CB8AC3E}">
        <p14:creationId xmlns:p14="http://schemas.microsoft.com/office/powerpoint/2010/main" val="3033827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87287" y="176270"/>
            <a:ext cx="7293165" cy="864272"/>
          </a:xfrm>
        </p:spPr>
        <p:txBody>
          <a:bodyPr>
            <a:noAutofit/>
          </a:bodyPr>
          <a:lstStyle/>
          <a:p>
            <a:pPr algn="ctr"/>
            <a:r>
              <a:rPr lang="es-CL" sz="2200" dirty="0" smtClean="0"/>
              <a:t>SITUACIÓN DE LOS JUECES DE POLICÍA LOCAL Y ADMINISTRADOR MUNICIPAL</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14412" y="2973779"/>
            <a:ext cx="3472846" cy="28478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CL" sz="2000" b="1" dirty="0" smtClean="0">
                <a:solidFill>
                  <a:schemeClr val="bg1"/>
                </a:solidFill>
              </a:rPr>
              <a:t>Dictamen N° 84.772, de 2014: Procede que el nivel remuneratorio de los indicados cargos se modifique, por el solo ministerio de la ley, a objeto que tengan dos grados menos que el alcalde, manteniendo su jerarquía.</a:t>
            </a:r>
            <a:endParaRPr lang="es-CL" sz="2000" b="1" dirty="0">
              <a:solidFill>
                <a:schemeClr val="bg1"/>
              </a:solidFill>
            </a:endParaRPr>
          </a:p>
        </p:txBody>
      </p:sp>
      <p:sp>
        <p:nvSpPr>
          <p:cNvPr id="7" name="Rectángulo 6"/>
          <p:cNvSpPr/>
          <p:nvPr/>
        </p:nvSpPr>
        <p:spPr>
          <a:xfrm>
            <a:off x="5010369" y="2324584"/>
            <a:ext cx="3711196" cy="188114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1600" dirty="0">
                <a:solidFill>
                  <a:schemeClr val="bg1"/>
                </a:solidFill>
              </a:rPr>
              <a:t>R</a:t>
            </a:r>
            <a:r>
              <a:rPr lang="es-CL" sz="1600" dirty="0" smtClean="0">
                <a:solidFill>
                  <a:schemeClr val="bg1"/>
                </a:solidFill>
              </a:rPr>
              <a:t>especto de las plazas de administrador municipal y juez de policía local, existen normas especiales de carácter permanente que han establecido la posición relativa y el nivel remuneratorio que deben tener esos empleos (art. 7° ley              N° 19.602, y art. 5°, inciso quinto, ley N° 15.231).</a:t>
            </a:r>
            <a:endParaRPr lang="es-CL" sz="1600" dirty="0">
              <a:solidFill>
                <a:schemeClr val="bg1"/>
              </a:solidFill>
            </a:endParaRPr>
          </a:p>
        </p:txBody>
      </p:sp>
      <p:sp>
        <p:nvSpPr>
          <p:cNvPr id="8" name="Flecha derecha 7"/>
          <p:cNvSpPr/>
          <p:nvPr/>
        </p:nvSpPr>
        <p:spPr>
          <a:xfrm>
            <a:off x="4324341" y="2872559"/>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Proceso 11"/>
          <p:cNvSpPr/>
          <p:nvPr/>
        </p:nvSpPr>
        <p:spPr>
          <a:xfrm>
            <a:off x="614412" y="1122810"/>
            <a:ext cx="8033829" cy="1050231"/>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smtClean="0">
                <a:solidFill>
                  <a:schemeClr val="bg1"/>
                </a:solidFill>
              </a:rPr>
              <a:t>La creación de las nuevas plazas, afectaría la posición jerárquica que los indicados funcionarios tienen en el estamento directivo.</a:t>
            </a:r>
            <a:endParaRPr lang="es-CL" sz="2000" b="1" dirty="0">
              <a:solidFill>
                <a:schemeClr val="bg1"/>
              </a:solidFill>
            </a:endParaRPr>
          </a:p>
        </p:txBody>
      </p:sp>
      <p:sp>
        <p:nvSpPr>
          <p:cNvPr id="11" name="Flecha abajo 10"/>
          <p:cNvSpPr/>
          <p:nvPr/>
        </p:nvSpPr>
        <p:spPr>
          <a:xfrm>
            <a:off x="2108519" y="2324584"/>
            <a:ext cx="484632" cy="5479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9" name="Rectángulo 8"/>
          <p:cNvSpPr/>
          <p:nvPr/>
        </p:nvSpPr>
        <p:spPr>
          <a:xfrm>
            <a:off x="5010369" y="4357272"/>
            <a:ext cx="3711196" cy="168583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dirty="0" smtClean="0"/>
              <a:t>Dictamen N° 22.029, de 2015: Precisó que la adecuación de su nivel remuneratorio, se producirá a partir del momento en que se modifique la planta de personal respectiva.</a:t>
            </a:r>
            <a:endParaRPr lang="es-CL" dirty="0"/>
          </a:p>
        </p:txBody>
      </p:sp>
      <p:sp>
        <p:nvSpPr>
          <p:cNvPr id="10" name="Flecha derecha 9"/>
          <p:cNvSpPr/>
          <p:nvPr/>
        </p:nvSpPr>
        <p:spPr>
          <a:xfrm>
            <a:off x="4324341" y="4862875"/>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782431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2" grpId="0" animBg="1"/>
      <p:bldP spid="11"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87287" y="176270"/>
            <a:ext cx="7293165" cy="864272"/>
          </a:xfrm>
        </p:spPr>
        <p:txBody>
          <a:bodyPr>
            <a:noAutofit/>
          </a:bodyPr>
          <a:lstStyle/>
          <a:p>
            <a:pPr algn="ctr"/>
            <a:r>
              <a:rPr lang="es-CL" sz="2000" b="1" dirty="0"/>
              <a:t>APLICACIÓN DEL INCISO TERCERO DEL ARTÍCULO 16, A LAS UNIDADES QUE CONTEMPLA EL ARTÍCULO 15</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1335795" y="2406850"/>
            <a:ext cx="7385770" cy="141600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solidFill>
                  <a:schemeClr val="bg1"/>
                </a:solidFill>
              </a:rPr>
              <a:t>Considerando que el inciso tercero del artículo 16 se remite solo a los empleos encargados de dirigir las unidades contempladas en el inciso primero del mismo precepto, por lo que no resulta procedente adecuar los grados de otros cargos directivos que no se refieran a las citadas unidades mínimas.</a:t>
            </a:r>
            <a:endParaRPr lang="es-CL" sz="2000" dirty="0">
              <a:solidFill>
                <a:schemeClr val="bg1"/>
              </a:solidFill>
            </a:endParaRPr>
          </a:p>
        </p:txBody>
      </p:sp>
      <p:sp>
        <p:nvSpPr>
          <p:cNvPr id="8" name="Flecha derecha 7"/>
          <p:cNvSpPr/>
          <p:nvPr/>
        </p:nvSpPr>
        <p:spPr>
          <a:xfrm>
            <a:off x="614412" y="2872535"/>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Proceso 11"/>
          <p:cNvSpPr/>
          <p:nvPr/>
        </p:nvSpPr>
        <p:spPr>
          <a:xfrm>
            <a:off x="614412" y="1122810"/>
            <a:ext cx="8107153" cy="1050231"/>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smtClean="0">
                <a:solidFill>
                  <a:schemeClr val="bg1"/>
                </a:solidFill>
              </a:rPr>
              <a:t>Improcedencia de modificar el grado que posee un empleo directivo a cargo de una unidad municipal que no es de aquellas a que se refiere el inciso primero del artículo 16 (dictamen N° 9.268, de 2015)</a:t>
            </a:r>
            <a:endParaRPr lang="es-CL" sz="2000" b="1" dirty="0">
              <a:solidFill>
                <a:schemeClr val="bg1"/>
              </a:solidFill>
            </a:endParaRPr>
          </a:p>
        </p:txBody>
      </p:sp>
      <p:sp>
        <p:nvSpPr>
          <p:cNvPr id="9" name="Rectángulo 8"/>
          <p:cNvSpPr/>
          <p:nvPr/>
        </p:nvSpPr>
        <p:spPr>
          <a:xfrm>
            <a:off x="1335795" y="4056662"/>
            <a:ext cx="7385770" cy="198644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t>En el caso de las comunas de más de cien mil habitantes, la norma alude a la obligación de crear las unidades que realizan las funciones genéricas del artículo 15, disposición que no faculta para crear el cargo que la dirigirá como tampoco el nivel remuneratorio que debe tener, a diferencia de las unidades que el legislador considera mínimas.</a:t>
            </a:r>
            <a:endParaRPr lang="es-CL" sz="2000" dirty="0"/>
          </a:p>
        </p:txBody>
      </p:sp>
      <p:sp>
        <p:nvSpPr>
          <p:cNvPr id="10" name="Flecha derecha 9"/>
          <p:cNvSpPr/>
          <p:nvPr/>
        </p:nvSpPr>
        <p:spPr>
          <a:xfrm>
            <a:off x="614412" y="48075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74997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87287" y="176270"/>
            <a:ext cx="7293165" cy="864272"/>
          </a:xfrm>
        </p:spPr>
        <p:txBody>
          <a:bodyPr>
            <a:noAutofit/>
          </a:bodyPr>
          <a:lstStyle/>
          <a:p>
            <a:pPr algn="ctr"/>
            <a:r>
              <a:rPr lang="es-CL" sz="2000" b="1" dirty="0" smtClean="0"/>
              <a:t>ADECUACIÓN DEL NIVEL </a:t>
            </a:r>
            <a:r>
              <a:rPr lang="es-CL" sz="2000" b="1" dirty="0"/>
              <a:t>REMUNERATORIO DE CARGO DIRECTIVO QUE ESTÁ A UN GRADO DEL ALCALDE</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1335795" y="2406850"/>
            <a:ext cx="7385770" cy="141600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solidFill>
                  <a:schemeClr val="bg1"/>
                </a:solidFill>
              </a:rPr>
              <a:t>No es posible sostener que la modificación legal de que se trata pudiera afectar el nivel remuneratorio que posee un cargo directivo   -de los mencionados- cuando su grado excede del que establece el inciso tercero del anotado artículo 16.</a:t>
            </a:r>
            <a:endParaRPr lang="es-CL" sz="2000" dirty="0">
              <a:solidFill>
                <a:schemeClr val="bg1"/>
              </a:solidFill>
            </a:endParaRPr>
          </a:p>
        </p:txBody>
      </p:sp>
      <p:sp>
        <p:nvSpPr>
          <p:cNvPr id="8" name="Flecha derecha 7"/>
          <p:cNvSpPr/>
          <p:nvPr/>
        </p:nvSpPr>
        <p:spPr>
          <a:xfrm>
            <a:off x="614412" y="2872535"/>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Proceso 11"/>
          <p:cNvSpPr/>
          <p:nvPr/>
        </p:nvSpPr>
        <p:spPr>
          <a:xfrm>
            <a:off x="614412" y="1122810"/>
            <a:ext cx="8107153" cy="1050231"/>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smtClean="0">
                <a:solidFill>
                  <a:schemeClr val="bg1"/>
                </a:solidFill>
              </a:rPr>
              <a:t>Improcedencia de modificar el grado que posee un empleo directivo a cargo de una unidad municipal que está a solo un grado de diferencia con el que posee el alcalde respectivo (dictamen N° 25.220, de 2015)</a:t>
            </a:r>
            <a:endParaRPr lang="es-CL" sz="2000" b="1" dirty="0">
              <a:solidFill>
                <a:schemeClr val="bg1"/>
              </a:solidFill>
            </a:endParaRPr>
          </a:p>
        </p:txBody>
      </p:sp>
      <p:sp>
        <p:nvSpPr>
          <p:cNvPr id="9" name="Rectángulo 8"/>
          <p:cNvSpPr/>
          <p:nvPr/>
        </p:nvSpPr>
        <p:spPr>
          <a:xfrm>
            <a:off x="1335795" y="4056662"/>
            <a:ext cx="7385770" cy="198644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t>La adecuación de los grados que se produce por aplicación de lo dispuesto en la referida norma, solo procede en relación con los empleos a cargo de las unidades que contempla el inciso primero de la misma, en la medida que tengan más de dos grados de diferencia con el que posee el alcalde correspondiente.</a:t>
            </a:r>
            <a:endParaRPr lang="es-CL" sz="2000" dirty="0"/>
          </a:p>
        </p:txBody>
      </p:sp>
      <p:sp>
        <p:nvSpPr>
          <p:cNvPr id="10" name="Flecha derecha 9"/>
          <p:cNvSpPr/>
          <p:nvPr/>
        </p:nvSpPr>
        <p:spPr>
          <a:xfrm>
            <a:off x="614412" y="48075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3453686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65253" y="274638"/>
            <a:ext cx="7216047" cy="614362"/>
          </a:xfrm>
        </p:spPr>
        <p:txBody>
          <a:bodyPr>
            <a:noAutofit/>
          </a:bodyPr>
          <a:lstStyle/>
          <a:p>
            <a:pPr algn="ctr"/>
            <a:r>
              <a:rPr lang="es-CL" sz="2200" dirty="0" smtClean="0"/>
              <a:t>PROVISIÓN DE RECURSOS Y LÍMITE DE GASTOS EN PERSONAL</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14412" y="1875643"/>
            <a:ext cx="3472846" cy="17969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CL" sz="1600" b="1" dirty="0">
                <a:solidFill>
                  <a:schemeClr val="bg1"/>
                </a:solidFill>
              </a:rPr>
              <a:t>S</a:t>
            </a:r>
            <a:r>
              <a:rPr lang="es-CL" sz="1600" b="1" dirty="0" smtClean="0">
                <a:solidFill>
                  <a:schemeClr val="bg1"/>
                </a:solidFill>
              </a:rPr>
              <a:t>ubsecretaría de Hacienda señaló que según informe financiero N° 23, de 2012, la ley N° 20.742 “no implicará mayores costos fiscales, toda vez que los eventuales costos que se deriven deberán ser financiados por los propios municipios”. </a:t>
            </a:r>
            <a:endParaRPr lang="es-CL" sz="1600" b="1" dirty="0">
              <a:solidFill>
                <a:schemeClr val="bg1"/>
              </a:solidFill>
            </a:endParaRPr>
          </a:p>
        </p:txBody>
      </p:sp>
      <p:sp>
        <p:nvSpPr>
          <p:cNvPr id="7" name="Rectángulo 6"/>
          <p:cNvSpPr/>
          <p:nvPr/>
        </p:nvSpPr>
        <p:spPr>
          <a:xfrm>
            <a:off x="5010369" y="1761961"/>
            <a:ext cx="3711196" cy="197616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1600" dirty="0">
                <a:solidFill>
                  <a:schemeClr val="bg1"/>
                </a:solidFill>
              </a:rPr>
              <a:t>E</a:t>
            </a:r>
            <a:r>
              <a:rPr lang="es-CL" sz="1600" dirty="0" smtClean="0">
                <a:solidFill>
                  <a:schemeClr val="bg1"/>
                </a:solidFill>
              </a:rPr>
              <a:t>n el evento de no contar con recursos suficientes, los municipios en virtud de la autonomía que poseen en materia de la administración de sus finanzas, deberán arbitrar las medidas tendientes a  modificar su presupuesto a fin de dar cumplimiento a la creación de los cargos de que se trata.</a:t>
            </a:r>
            <a:endParaRPr lang="es-CL" sz="1600" dirty="0">
              <a:solidFill>
                <a:schemeClr val="bg1"/>
              </a:solidFill>
            </a:endParaRPr>
          </a:p>
        </p:txBody>
      </p:sp>
      <p:sp>
        <p:nvSpPr>
          <p:cNvPr id="8" name="Flecha derecha 7"/>
          <p:cNvSpPr/>
          <p:nvPr/>
        </p:nvSpPr>
        <p:spPr>
          <a:xfrm>
            <a:off x="4221693" y="2407157"/>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Flecha derecha 8"/>
          <p:cNvSpPr/>
          <p:nvPr/>
        </p:nvSpPr>
        <p:spPr>
          <a:xfrm>
            <a:off x="4221692" y="4737252"/>
            <a:ext cx="613970"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Rectángulo 9"/>
          <p:cNvSpPr/>
          <p:nvPr/>
        </p:nvSpPr>
        <p:spPr>
          <a:xfrm>
            <a:off x="4970096" y="4355646"/>
            <a:ext cx="3711196" cy="130092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1600" dirty="0">
                <a:solidFill>
                  <a:schemeClr val="bg1"/>
                </a:solidFill>
              </a:rPr>
              <a:t>S</a:t>
            </a:r>
            <a:r>
              <a:rPr lang="es-CL" sz="1600" dirty="0" smtClean="0">
                <a:solidFill>
                  <a:schemeClr val="bg1"/>
                </a:solidFill>
              </a:rPr>
              <a:t>e deberá tener presente el art. 1°, inciso primero, de la ley N° 18.294, relativo al gasto anual máximo en personal de las municipalidades, el que no podrá exceder del 35%.</a:t>
            </a:r>
            <a:endParaRPr lang="es-CL" sz="1600" dirty="0">
              <a:solidFill>
                <a:schemeClr val="bg1"/>
              </a:solidFill>
            </a:endParaRPr>
          </a:p>
        </p:txBody>
      </p:sp>
      <p:sp>
        <p:nvSpPr>
          <p:cNvPr id="11" name="Flecha abajo 10"/>
          <p:cNvSpPr/>
          <p:nvPr/>
        </p:nvSpPr>
        <p:spPr>
          <a:xfrm>
            <a:off x="2108519" y="1336433"/>
            <a:ext cx="484632" cy="45931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4" name="Flecha abajo 13"/>
          <p:cNvSpPr/>
          <p:nvPr/>
        </p:nvSpPr>
        <p:spPr>
          <a:xfrm>
            <a:off x="2108519" y="3801091"/>
            <a:ext cx="484632" cy="43283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15" name="Rectángulo 14"/>
          <p:cNvSpPr/>
          <p:nvPr/>
        </p:nvSpPr>
        <p:spPr>
          <a:xfrm>
            <a:off x="614412" y="4233924"/>
            <a:ext cx="3472846" cy="171518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1600" b="1" dirty="0" smtClean="0"/>
              <a:t>Dictamen N° 84.772, de 2014 y dictamen N° 36.260, de 2015, que atendió solicitud de reconsideración: Los municipios no pueden exceder el límite de gastos en personal.</a:t>
            </a:r>
            <a:endParaRPr lang="es-CL" sz="1600" b="1" dirty="0"/>
          </a:p>
        </p:txBody>
      </p:sp>
    </p:spTree>
    <p:extLst>
      <p:ext uri="{BB962C8B-B14F-4D97-AF65-F5344CB8AC3E}">
        <p14:creationId xmlns:p14="http://schemas.microsoft.com/office/powerpoint/2010/main" val="4286617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87287" y="176270"/>
            <a:ext cx="7293165" cy="864272"/>
          </a:xfrm>
        </p:spPr>
        <p:txBody>
          <a:bodyPr>
            <a:noAutofit/>
          </a:bodyPr>
          <a:lstStyle/>
          <a:p>
            <a:pPr algn="ctr"/>
            <a:r>
              <a:rPr lang="es-CL" sz="2000" b="1" dirty="0" smtClean="0"/>
              <a:t>RECURSOS DE PROTECCIÓN</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1335795" y="2406850"/>
            <a:ext cx="7385770" cy="141600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ES" sz="2000" dirty="0" smtClean="0"/>
              <a:t>Se discutió la </a:t>
            </a:r>
            <a:r>
              <a:rPr lang="es-ES" sz="2000" dirty="0"/>
              <a:t>oportunidad en que corresponde efectuar al recurrente el pago de cambio de grado de que ha sido objeto a través de la dictación del Decreto </a:t>
            </a:r>
            <a:r>
              <a:rPr lang="es-ES" sz="2000" dirty="0" err="1"/>
              <a:t>Alcaldicio</a:t>
            </a:r>
            <a:r>
              <a:rPr lang="es-ES" sz="2000" dirty="0"/>
              <a:t> N° 916 de la Municipalidad de Santa María, dictado a su vez, en cumplimiento de lo establecido en el artículo 1° de la Ley N° 20.742.</a:t>
            </a:r>
            <a:endParaRPr lang="es-CL" sz="2000" dirty="0">
              <a:solidFill>
                <a:schemeClr val="bg1"/>
              </a:solidFill>
            </a:endParaRPr>
          </a:p>
        </p:txBody>
      </p:sp>
      <p:sp>
        <p:nvSpPr>
          <p:cNvPr id="8" name="Flecha derecha 7"/>
          <p:cNvSpPr/>
          <p:nvPr/>
        </p:nvSpPr>
        <p:spPr>
          <a:xfrm>
            <a:off x="614412" y="2872535"/>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Proceso 11"/>
          <p:cNvSpPr/>
          <p:nvPr/>
        </p:nvSpPr>
        <p:spPr>
          <a:xfrm>
            <a:off x="614412" y="1122810"/>
            <a:ext cx="8107153" cy="1050231"/>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CL" b="1" u="sng" dirty="0"/>
              <a:t>Recurso de Protección N° 3.453-2014,</a:t>
            </a:r>
            <a:r>
              <a:rPr lang="es-CL" dirty="0"/>
              <a:t> Corte de Apelaciones de </a:t>
            </a:r>
            <a:r>
              <a:rPr lang="es-CL" b="1" dirty="0"/>
              <a:t>Valparaíso,</a:t>
            </a:r>
            <a:r>
              <a:rPr lang="es-CL" dirty="0"/>
              <a:t> en contra del oficio N° </a:t>
            </a:r>
            <a:r>
              <a:rPr lang="es-ES" dirty="0"/>
              <a:t>18.926, de 2014 -que aplicó el criterio contenido del dictamen N° 87.350, de 2014-. Este recurso se </a:t>
            </a:r>
            <a:r>
              <a:rPr lang="es-ES" dirty="0" smtClean="0"/>
              <a:t>rechazó, por sentencia de fecha 27 de enero de 2015.</a:t>
            </a:r>
            <a:endParaRPr lang="es-CL" b="1" dirty="0">
              <a:solidFill>
                <a:schemeClr val="bg1"/>
              </a:solidFill>
            </a:endParaRPr>
          </a:p>
        </p:txBody>
      </p:sp>
      <p:sp>
        <p:nvSpPr>
          <p:cNvPr id="9" name="Rectángulo 8"/>
          <p:cNvSpPr/>
          <p:nvPr/>
        </p:nvSpPr>
        <p:spPr>
          <a:xfrm>
            <a:off x="1335795" y="4056662"/>
            <a:ext cx="7385770" cy="215098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es-ES" sz="2000" b="1" dirty="0" smtClean="0"/>
              <a:t>“Segundo</a:t>
            </a:r>
            <a:r>
              <a:rPr lang="es-ES" sz="2000" dirty="0"/>
              <a:t>: Que de lo expuesto aparece que la materia discutida, se aparta de la finalidad del recurso de protección, cual es la de reaccionar contra una situación de acto anormal que de manera evidente vulnere una garantía constitucional, </a:t>
            </a:r>
            <a:r>
              <a:rPr lang="es-ES" sz="2000" u="sng" dirty="0"/>
              <a:t>no encontrándose destinada a resolver conflictos o diferencias de aplicación o interpretación de una norma de rango legal</a:t>
            </a:r>
            <a:r>
              <a:rPr lang="es-ES" sz="2000" dirty="0"/>
              <a:t>, por lo que el recurso interpuesto no podrá prosperar”.</a:t>
            </a:r>
          </a:p>
        </p:txBody>
      </p:sp>
      <p:sp>
        <p:nvSpPr>
          <p:cNvPr id="10" name="Flecha derecha 9"/>
          <p:cNvSpPr/>
          <p:nvPr/>
        </p:nvSpPr>
        <p:spPr>
          <a:xfrm>
            <a:off x="614412" y="48075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021489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r>
              <a:rPr lang="es-ES" dirty="0" smtClean="0"/>
              <a:t>MARCO JURÍDICO</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smtClean="0"/>
              <a:t>División de Municipalidades</a:t>
            </a:r>
            <a:endParaRPr lang="es-ES" dirty="0"/>
          </a:p>
        </p:txBody>
      </p:sp>
      <p:sp>
        <p:nvSpPr>
          <p:cNvPr id="5" name="Marcador de texto 4"/>
          <p:cNvSpPr>
            <a:spLocks noGrp="1"/>
          </p:cNvSpPr>
          <p:nvPr>
            <p:ph type="body" sz="quarter" idx="13"/>
          </p:nvPr>
        </p:nvSpPr>
        <p:spPr/>
        <p:txBody>
          <a:bodyPr/>
          <a:lstStyle/>
          <a:p>
            <a:r>
              <a:rPr lang="es-ES" dirty="0" smtClean="0"/>
              <a:t>Subdivisión Jurídica</a:t>
            </a:r>
            <a:endParaRPr lang="es-ES" dirty="0"/>
          </a:p>
        </p:txBody>
      </p:sp>
      <p:sp>
        <p:nvSpPr>
          <p:cNvPr id="6" name="8 Rectángulo redondeado"/>
          <p:cNvSpPr>
            <a:spLocks noGrp="1" noChangeArrowheads="1"/>
          </p:cNvSpPr>
          <p:nvPr>
            <p:ph type="body" sz="half" idx="2"/>
          </p:nvPr>
        </p:nvSpPr>
        <p:spPr bwMode="auto">
          <a:xfrm>
            <a:off x="457200" y="1410160"/>
            <a:ext cx="8358717" cy="4632950"/>
          </a:xfrm>
          <a:prstGeom prst="roundRect">
            <a:avLst>
              <a:gd name="adj" fmla="val 3412"/>
            </a:avLst>
          </a:prstGeom>
          <a:solidFill>
            <a:schemeClr val="bg1">
              <a:alpha val="67058"/>
            </a:schemeClr>
          </a:solidFill>
          <a:ln w="25400">
            <a:solidFill>
              <a:srgbClr val="D9D9D9"/>
            </a:solidFill>
            <a:round/>
            <a:headEnd/>
            <a:tailEnd/>
          </a:ln>
        </p:spPr>
        <p:txBody>
          <a:bodyPr anchor="ctr">
            <a:noAutofit/>
          </a:bodyPr>
          <a:lstStyle/>
          <a:p>
            <a:pPr marL="457200" indent="-457200" algn="just">
              <a:buFont typeface="Wingdings" panose="05000000000000000000" pitchFamily="2" charset="2"/>
              <a:buChar char="v"/>
              <a:defRPr/>
            </a:pPr>
            <a:r>
              <a:rPr lang="es-ES" altLang="es-CL" sz="2600" dirty="0" smtClean="0">
                <a:latin typeface="Arial" panose="020B0604020202020204" pitchFamily="34" charset="0"/>
              </a:rPr>
              <a:t>Con fecha 1 de abril de 2014, se publicó en el diario oficial, la ley N° 20.742,</a:t>
            </a:r>
            <a:r>
              <a:rPr lang="es-CL" sz="2600" dirty="0"/>
              <a:t> que Perfecciona el Rol Fiscalizador del Concejo; Fortalece la Transparencia y Probidad en las Municipalidades; Crea Cargos y Modifica Normas sobre Personal y Finanzas </a:t>
            </a:r>
            <a:r>
              <a:rPr lang="es-CL" sz="2600" dirty="0" smtClean="0"/>
              <a:t>Municipales.</a:t>
            </a:r>
          </a:p>
          <a:p>
            <a:pPr marL="457200" indent="-457200" algn="just">
              <a:buFont typeface="Wingdings" panose="05000000000000000000" pitchFamily="2" charset="2"/>
              <a:buChar char="v"/>
              <a:defRPr/>
            </a:pPr>
            <a:r>
              <a:rPr lang="es-CL" sz="2600" dirty="0" smtClean="0"/>
              <a:t>El artículo 1°, numeral 1), reemplazó el artículo 16 de la ley N° 18.695, Orgánica Constitucional de Municipalidades, por el siguiente:</a:t>
            </a:r>
          </a:p>
        </p:txBody>
      </p:sp>
    </p:spTree>
    <p:extLst>
      <p:ext uri="{BB962C8B-B14F-4D97-AF65-F5344CB8AC3E}">
        <p14:creationId xmlns:p14="http://schemas.microsoft.com/office/powerpoint/2010/main" val="62360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87287" y="176270"/>
            <a:ext cx="7293165" cy="864272"/>
          </a:xfrm>
        </p:spPr>
        <p:txBody>
          <a:bodyPr>
            <a:noAutofit/>
          </a:bodyPr>
          <a:lstStyle/>
          <a:p>
            <a:pPr algn="ctr"/>
            <a:r>
              <a:rPr lang="es-CL" sz="2000" b="1" dirty="0" smtClean="0"/>
              <a:t>RECURSOS DE PROTECCIÓN</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1335795" y="2558392"/>
            <a:ext cx="7385770" cy="126446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solidFill>
                  <a:schemeClr val="bg1"/>
                </a:solidFill>
              </a:rPr>
              <a:t>Se discutió el hecho de haber sido dejado sin efecto</a:t>
            </a:r>
            <a:r>
              <a:rPr lang="es-ES" sz="2000" dirty="0"/>
              <a:t> </a:t>
            </a:r>
            <a:r>
              <a:rPr lang="es-CL" sz="2000" dirty="0" smtClean="0"/>
              <a:t>la </a:t>
            </a:r>
            <a:r>
              <a:rPr lang="es-CL" sz="2000" dirty="0"/>
              <a:t>creación de la unidad municipal denominada </a:t>
            </a:r>
            <a:r>
              <a:rPr lang="es-CL" sz="2000" dirty="0" smtClean="0"/>
              <a:t>dirección </a:t>
            </a:r>
            <a:r>
              <a:rPr lang="es-CL" sz="2000" dirty="0"/>
              <a:t>de </a:t>
            </a:r>
            <a:r>
              <a:rPr lang="es-CL" sz="2000" dirty="0" smtClean="0"/>
              <a:t>administración </a:t>
            </a:r>
            <a:r>
              <a:rPr lang="es-CL" sz="2000" dirty="0"/>
              <a:t>y </a:t>
            </a:r>
            <a:r>
              <a:rPr lang="es-CL" sz="2000" dirty="0" smtClean="0"/>
              <a:t>finanzas </a:t>
            </a:r>
            <a:r>
              <a:rPr lang="es-CL" sz="2000" dirty="0"/>
              <a:t>y de la designación del funcionario seleccionado por concurso público dispuesto por la autoridad edilicia de </a:t>
            </a:r>
            <a:r>
              <a:rPr lang="es-CL" sz="2000" dirty="0" err="1"/>
              <a:t>Panquehue</a:t>
            </a:r>
            <a:r>
              <a:rPr lang="es-CL" sz="2000" dirty="0" smtClean="0">
                <a:solidFill>
                  <a:schemeClr val="bg1"/>
                </a:solidFill>
              </a:rPr>
              <a:t> </a:t>
            </a:r>
            <a:endParaRPr lang="es-CL" sz="2000" dirty="0">
              <a:solidFill>
                <a:schemeClr val="bg1"/>
              </a:solidFill>
            </a:endParaRPr>
          </a:p>
        </p:txBody>
      </p:sp>
      <p:sp>
        <p:nvSpPr>
          <p:cNvPr id="8" name="Flecha derecha 7"/>
          <p:cNvSpPr/>
          <p:nvPr/>
        </p:nvSpPr>
        <p:spPr>
          <a:xfrm>
            <a:off x="614412" y="2872535"/>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2" name="Proceso 11"/>
          <p:cNvSpPr/>
          <p:nvPr/>
        </p:nvSpPr>
        <p:spPr>
          <a:xfrm>
            <a:off x="614412" y="1040542"/>
            <a:ext cx="8107153" cy="1284040"/>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ES" b="1" u="sng" dirty="0"/>
              <a:t>Recurso de Protección N° 11.459-2015, </a:t>
            </a:r>
            <a:r>
              <a:rPr lang="es-ES" dirty="0"/>
              <a:t>Corte de Apelaciones </a:t>
            </a:r>
            <a:r>
              <a:rPr lang="es-ES" b="1" dirty="0"/>
              <a:t>de Santiago</a:t>
            </a:r>
            <a:r>
              <a:rPr lang="es-ES" dirty="0"/>
              <a:t>, en contra del dictamen N° 2.119, de </a:t>
            </a:r>
            <a:r>
              <a:rPr lang="es-ES" dirty="0" smtClean="0"/>
              <a:t>2015</a:t>
            </a:r>
            <a:r>
              <a:rPr lang="es-CL" dirty="0" smtClean="0"/>
              <a:t>. </a:t>
            </a:r>
            <a:r>
              <a:rPr lang="es-CL" dirty="0"/>
              <a:t>Este recurso fue rechazado </a:t>
            </a:r>
            <a:r>
              <a:rPr lang="es-CL" dirty="0" smtClean="0">
                <a:solidFill>
                  <a:schemeClr val="bg1"/>
                </a:solidFill>
              </a:rPr>
              <a:t>por </a:t>
            </a:r>
            <a:r>
              <a:rPr lang="es-CL" dirty="0">
                <a:solidFill>
                  <a:schemeClr val="bg1"/>
                </a:solidFill>
              </a:rPr>
              <a:t>sentencia de </a:t>
            </a:r>
            <a:r>
              <a:rPr lang="es-CL" dirty="0" smtClean="0">
                <a:solidFill>
                  <a:schemeClr val="bg1"/>
                </a:solidFill>
              </a:rPr>
              <a:t>20 de marzo de 2015.</a:t>
            </a:r>
            <a:endParaRPr lang="es-CL" dirty="0">
              <a:solidFill>
                <a:schemeClr val="bg1"/>
              </a:solidFill>
            </a:endParaRPr>
          </a:p>
        </p:txBody>
      </p:sp>
      <p:sp>
        <p:nvSpPr>
          <p:cNvPr id="9" name="Rectángulo 8"/>
          <p:cNvSpPr/>
          <p:nvPr/>
        </p:nvSpPr>
        <p:spPr>
          <a:xfrm>
            <a:off x="1335795" y="4056662"/>
            <a:ext cx="7385770" cy="198644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es-CL" sz="1600" dirty="0"/>
              <a:t>“</a:t>
            </a:r>
            <a:r>
              <a:rPr lang="es-CL" sz="1600" b="1" dirty="0"/>
              <a:t>CUARTO: </a:t>
            </a:r>
            <a:r>
              <a:rPr lang="es-CL" sz="1600" dirty="0"/>
              <a:t>Que de lo expuesto por las partes resulta claro que </a:t>
            </a:r>
            <a:r>
              <a:rPr lang="es-CL" sz="1600" b="1" u="sng" dirty="0"/>
              <a:t>los hechos discutidos tienen su origen y  se relacionan  con la interpretación de una normativa legal por parte de Contraloría General de la República que no es compartida por la Municipalidad recurrente, por lo cual, esta Corte no se encuentra en posición de determinar quién  tiene la interpretación correcta</a:t>
            </a:r>
            <a:r>
              <a:rPr lang="es-CL" sz="1600" dirty="0"/>
              <a:t>. Ello por lo demás importaría </a:t>
            </a:r>
            <a:r>
              <a:rPr lang="es-CL" sz="1600" b="1" u="sng" dirty="0"/>
              <a:t> emitir  un pronunciamiento sobre las facultades de la Contraloría General de la República,  lo cual  es completamente ajeno a la naturaleza y finalidad del recurso de protección”.</a:t>
            </a:r>
            <a:endParaRPr lang="es-ES" sz="1600" b="1" u="sng" dirty="0"/>
          </a:p>
        </p:txBody>
      </p:sp>
      <p:sp>
        <p:nvSpPr>
          <p:cNvPr id="10" name="Flecha derecha 9"/>
          <p:cNvSpPr/>
          <p:nvPr/>
        </p:nvSpPr>
        <p:spPr>
          <a:xfrm>
            <a:off x="614412" y="48075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279379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a:xfrm>
            <a:off x="187287" y="176270"/>
            <a:ext cx="7293165" cy="864272"/>
          </a:xfrm>
        </p:spPr>
        <p:txBody>
          <a:bodyPr>
            <a:noAutofit/>
          </a:bodyPr>
          <a:lstStyle/>
          <a:p>
            <a:pPr algn="ctr"/>
            <a:r>
              <a:rPr lang="es-CL" sz="2000" b="1" dirty="0" smtClean="0"/>
              <a:t>RECURSOS DE PROTECCIÓN</a:t>
            </a:r>
            <a:endParaRPr lang="es-CL" sz="2200"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7" name="Rectángulo 6"/>
          <p:cNvSpPr/>
          <p:nvPr/>
        </p:nvSpPr>
        <p:spPr>
          <a:xfrm>
            <a:off x="992038" y="3455682"/>
            <a:ext cx="7385770" cy="131462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solidFill>
                  <a:schemeClr val="bg1"/>
                </a:solidFill>
              </a:rPr>
              <a:t>Interpuesto por  </a:t>
            </a:r>
            <a:r>
              <a:rPr lang="es-CL" sz="2000" dirty="0">
                <a:solidFill>
                  <a:schemeClr val="bg1"/>
                </a:solidFill>
              </a:rPr>
              <a:t>directora de obras de la Municipalidad de Puente </a:t>
            </a:r>
            <a:r>
              <a:rPr lang="es-CL" sz="2000" dirty="0" smtClean="0">
                <a:solidFill>
                  <a:schemeClr val="bg1"/>
                </a:solidFill>
              </a:rPr>
              <a:t>Alto, a objeto de obtener aumento de grado</a:t>
            </a:r>
            <a:r>
              <a:rPr lang="es-CL" sz="2000" dirty="0" smtClean="0">
                <a:solidFill>
                  <a:schemeClr val="bg1"/>
                </a:solidFill>
              </a:rPr>
              <a:t>.</a:t>
            </a:r>
          </a:p>
          <a:p>
            <a:pPr algn="ctr"/>
            <a:r>
              <a:rPr lang="es-CL" sz="2000" dirty="0" smtClean="0">
                <a:solidFill>
                  <a:schemeClr val="bg1"/>
                </a:solidFill>
              </a:rPr>
              <a:t>El recurso fue desestimado </a:t>
            </a:r>
            <a:r>
              <a:rPr lang="es-CL" sz="2000" smtClean="0">
                <a:solidFill>
                  <a:schemeClr val="bg1"/>
                </a:solidFill>
              </a:rPr>
              <a:t>por extemporáneo.</a:t>
            </a:r>
            <a:endParaRPr lang="es-CL" sz="2000" dirty="0">
              <a:solidFill>
                <a:schemeClr val="bg1"/>
              </a:solidFill>
            </a:endParaRPr>
          </a:p>
        </p:txBody>
      </p:sp>
      <p:sp>
        <p:nvSpPr>
          <p:cNvPr id="12" name="Proceso 11"/>
          <p:cNvSpPr/>
          <p:nvPr/>
        </p:nvSpPr>
        <p:spPr>
          <a:xfrm>
            <a:off x="614412" y="1040542"/>
            <a:ext cx="8107153" cy="1284040"/>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ES" b="1" u="sng" dirty="0" smtClean="0"/>
              <a:t>Recurso de Protección N° 203-2015, </a:t>
            </a:r>
            <a:r>
              <a:rPr lang="es-ES" dirty="0" smtClean="0"/>
              <a:t>Corte de Apelaciones </a:t>
            </a:r>
            <a:r>
              <a:rPr lang="es-ES" b="1" dirty="0" smtClean="0"/>
              <a:t>de San Miguel</a:t>
            </a:r>
            <a:r>
              <a:rPr lang="es-ES" dirty="0" smtClean="0"/>
              <a:t>, en contra del dictamen N° 9.268, de 2015</a:t>
            </a:r>
            <a:r>
              <a:rPr lang="es-CL" dirty="0" smtClean="0"/>
              <a:t>. Este </a:t>
            </a:r>
            <a:r>
              <a:rPr lang="es-CL" dirty="0" smtClean="0"/>
              <a:t>recurso </a:t>
            </a:r>
            <a:r>
              <a:rPr lang="es-CL" dirty="0"/>
              <a:t>fue rechazado </a:t>
            </a:r>
            <a:r>
              <a:rPr lang="es-CL" dirty="0">
                <a:solidFill>
                  <a:schemeClr val="bg1"/>
                </a:solidFill>
              </a:rPr>
              <a:t>por sentencia de </a:t>
            </a:r>
            <a:r>
              <a:rPr lang="es-CL" dirty="0" smtClean="0">
                <a:solidFill>
                  <a:schemeClr val="bg1"/>
                </a:solidFill>
              </a:rPr>
              <a:t>23 </a:t>
            </a:r>
            <a:r>
              <a:rPr lang="es-CL" dirty="0">
                <a:solidFill>
                  <a:schemeClr val="bg1"/>
                </a:solidFill>
              </a:rPr>
              <a:t>de </a:t>
            </a:r>
            <a:r>
              <a:rPr lang="es-CL" dirty="0" smtClean="0">
                <a:solidFill>
                  <a:schemeClr val="bg1"/>
                </a:solidFill>
              </a:rPr>
              <a:t>julio </a:t>
            </a:r>
            <a:r>
              <a:rPr lang="es-CL" dirty="0">
                <a:solidFill>
                  <a:schemeClr val="bg1"/>
                </a:solidFill>
              </a:rPr>
              <a:t>de 2015. </a:t>
            </a:r>
            <a:endParaRPr lang="es-CL" dirty="0">
              <a:solidFill>
                <a:schemeClr val="bg1"/>
              </a:solidFill>
            </a:endParaRPr>
          </a:p>
        </p:txBody>
      </p:sp>
      <p:sp>
        <p:nvSpPr>
          <p:cNvPr id="6" name="Flecha abajo 5"/>
          <p:cNvSpPr/>
          <p:nvPr/>
        </p:nvSpPr>
        <p:spPr>
          <a:xfrm>
            <a:off x="4425672" y="2518408"/>
            <a:ext cx="484632" cy="67044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4290081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898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39818"/>
            <a:ext cx="8358717" cy="4437102"/>
          </a:xfrm>
        </p:spPr>
        <p:txBody>
          <a:bodyPr>
            <a:normAutofit lnSpcReduction="10000"/>
          </a:bodyPr>
          <a:lstStyle/>
          <a:p>
            <a:pPr algn="just"/>
            <a:r>
              <a:rPr lang="es-CL" sz="1800" dirty="0" smtClean="0"/>
              <a:t>“</a:t>
            </a:r>
            <a:r>
              <a:rPr lang="es-CL" sz="1800" dirty="0"/>
              <a:t>Sin perjuicio de lo dispuesto en el artículo anterior, la organización interna de las municipalidades deberá considerar, a lo menos, las siguientes unidades: Secretaría Municipal, Secretaría Comunal de Planificación, Unidad de Desarrollo Comunitario; Unidad de Administración y Finanzas y Unidad de Control</a:t>
            </a:r>
            <a:r>
              <a:rPr lang="es-CL" sz="1800" dirty="0" smtClean="0"/>
              <a:t>.</a:t>
            </a:r>
          </a:p>
          <a:p>
            <a:pPr algn="just"/>
            <a:r>
              <a:rPr lang="es-CL" sz="1800" dirty="0" smtClean="0"/>
              <a:t>Para </a:t>
            </a:r>
            <a:r>
              <a:rPr lang="es-CL" sz="1800" dirty="0"/>
              <a:t>efectos de lo dispuesto en el inciso anterior, en aquellas municipalidades cuyas plantas funcionarias no consideren en el escalafón directivo los cargos señalados en el inciso precedente, el alcalde estará facultado para crearlos, debiendo, al efecto, sujetarse a las normas sobre selección directiva que la ley dispone</a:t>
            </a:r>
            <a:r>
              <a:rPr lang="es-CL" sz="1800" dirty="0" smtClean="0"/>
              <a:t>.</a:t>
            </a:r>
          </a:p>
          <a:p>
            <a:pPr algn="just"/>
            <a:r>
              <a:rPr lang="es-CL" sz="1800" dirty="0" smtClean="0"/>
              <a:t>Dichos </a:t>
            </a:r>
            <a:r>
              <a:rPr lang="es-CL" sz="1800" dirty="0"/>
              <a:t>cargos tendrán dos grados inmediatamente inferiores a aquel que le corresponde al alcalde en la municipalidad respectiva, y aquellos señalados en el artículo 47 mantendrán la calidad de exclusiva confianza</a:t>
            </a:r>
            <a:r>
              <a:rPr lang="es-CL" sz="1800" dirty="0" smtClean="0"/>
              <a:t>.</a:t>
            </a:r>
          </a:p>
          <a:p>
            <a:pPr algn="just"/>
            <a:r>
              <a:rPr lang="es-CL" sz="1800" dirty="0" smtClean="0"/>
              <a:t>En </a:t>
            </a:r>
            <a:r>
              <a:rPr lang="es-CL" sz="1800" dirty="0"/>
              <a:t>aquellas comunas que tengan más de cien mil habitantes deberán considerarse, también, las unidades encargadas de cada una de las demás funciones genéricas señaladas en el artículo </a:t>
            </a:r>
            <a:r>
              <a:rPr lang="es-CL" sz="1800" dirty="0" smtClean="0"/>
              <a:t>precedente”. </a:t>
            </a:r>
            <a:endParaRPr lang="es-CL" sz="1800" dirty="0"/>
          </a:p>
          <a:p>
            <a:pPr algn="just"/>
            <a:endParaRPr lang="es-CL" sz="1400" dirty="0" smtClean="0"/>
          </a:p>
          <a:p>
            <a:pPr algn="just"/>
            <a:endParaRPr lang="es-CL" sz="1400" dirty="0"/>
          </a:p>
          <a:p>
            <a:pPr algn="just"/>
            <a:endParaRPr lang="es-CL" sz="1400" dirty="0" smtClean="0"/>
          </a:p>
          <a:p>
            <a:pPr algn="just"/>
            <a:endParaRPr lang="es-CL" sz="1400" dirty="0"/>
          </a:p>
          <a:p>
            <a:pPr algn="just"/>
            <a:endParaRPr lang="es-CL" sz="1400" dirty="0" smtClean="0"/>
          </a:p>
          <a:p>
            <a:pPr algn="just"/>
            <a:endParaRPr lang="es-CL" sz="1400" dirty="0" smtClean="0"/>
          </a:p>
          <a:p>
            <a:pPr algn="just"/>
            <a:endParaRPr lang="es-CL" sz="1100" dirty="0" smtClean="0">
              <a:hlinkClick r:id="rId2" action="ppaction://hlinkfile"/>
            </a:endParaRPr>
          </a:p>
          <a:p>
            <a:endParaRPr lang="es-CL" dirty="0"/>
          </a:p>
        </p:txBody>
      </p:sp>
      <p:sp>
        <p:nvSpPr>
          <p:cNvPr id="3" name="Título 2"/>
          <p:cNvSpPr>
            <a:spLocks noGrp="1"/>
          </p:cNvSpPr>
          <p:nvPr>
            <p:ph type="title"/>
          </p:nvPr>
        </p:nvSpPr>
        <p:spPr/>
        <p:txBody>
          <a:bodyPr/>
          <a:lstStyle/>
          <a:p>
            <a:r>
              <a:rPr lang="es-CL" dirty="0" smtClean="0"/>
              <a:t>ARTÍCULO 16</a:t>
            </a: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3325437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961002"/>
            <a:ext cx="8358717" cy="4315918"/>
          </a:xfrm>
        </p:spPr>
        <p:txBody>
          <a:bodyPr>
            <a:noAutofit/>
          </a:bodyPr>
          <a:lstStyle/>
          <a:p>
            <a:pPr marL="285750" indent="-285750">
              <a:buFont typeface="Wingdings" panose="05000000000000000000" pitchFamily="2" charset="2"/>
              <a:buChar char="v"/>
            </a:pPr>
            <a:r>
              <a:rPr lang="es-CL" sz="2200" dirty="0" smtClean="0"/>
              <a:t>Determina cuales son las unidades mínimas que cada municipio necesita para la realización de las funciones que les son propias.</a:t>
            </a:r>
          </a:p>
          <a:p>
            <a:pPr marL="285750" indent="-285750">
              <a:buFont typeface="Wingdings" panose="05000000000000000000" pitchFamily="2" charset="2"/>
              <a:buChar char="v"/>
            </a:pPr>
            <a:r>
              <a:rPr lang="es-CL" sz="2200" dirty="0"/>
              <a:t>C</a:t>
            </a:r>
            <a:r>
              <a:rPr lang="es-CL" sz="2200" dirty="0" smtClean="0"/>
              <a:t>onfiere al alcalde la facultad de crear cargos en su planta de personal, a objeto que dirijan tales unidades mínimas</a:t>
            </a:r>
          </a:p>
          <a:p>
            <a:pPr marL="285750" indent="-285750">
              <a:buFont typeface="Wingdings" panose="05000000000000000000" pitchFamily="2" charset="2"/>
              <a:buChar char="v"/>
            </a:pPr>
            <a:r>
              <a:rPr lang="es-CL" sz="2200" dirty="0"/>
              <a:t>E</a:t>
            </a:r>
            <a:r>
              <a:rPr lang="es-CL" sz="2200" dirty="0" smtClean="0"/>
              <a:t>stablece el nivel remuneratorio de los referidos empleos</a:t>
            </a:r>
          </a:p>
          <a:p>
            <a:pPr marL="285750" indent="-285750">
              <a:buFont typeface="Wingdings" panose="05000000000000000000" pitchFamily="2" charset="2"/>
              <a:buChar char="v"/>
            </a:pPr>
            <a:r>
              <a:rPr lang="es-CL" sz="2200" dirty="0"/>
              <a:t>P</a:t>
            </a:r>
            <a:r>
              <a:rPr lang="es-CL" sz="2200" dirty="0" smtClean="0"/>
              <a:t>recisa que las municipalidades con más de cien mil habitantes requieren otras unidades adicionales (artículo 15)</a:t>
            </a:r>
          </a:p>
          <a:p>
            <a:pPr marL="285750" indent="-285750">
              <a:buFont typeface="Wingdings" panose="05000000000000000000" pitchFamily="2" charset="2"/>
              <a:buChar char="v"/>
            </a:pPr>
            <a:r>
              <a:rPr lang="es-CL" sz="2200" dirty="0" smtClean="0"/>
              <a:t>No establece un sistema de selección directiva, por lo que procede aplicar las reglas generales para la provisión de cargos.</a:t>
            </a:r>
          </a:p>
          <a:p>
            <a:pPr marL="285750" indent="-285750">
              <a:buFont typeface="Wingdings" panose="05000000000000000000" pitchFamily="2" charset="2"/>
              <a:buChar char="v"/>
            </a:pPr>
            <a:endParaRPr lang="es-CL" sz="2400" dirty="0"/>
          </a:p>
        </p:txBody>
      </p:sp>
      <p:sp>
        <p:nvSpPr>
          <p:cNvPr id="3" name="Título 2"/>
          <p:cNvSpPr>
            <a:spLocks noGrp="1"/>
          </p:cNvSpPr>
          <p:nvPr>
            <p:ph type="title"/>
          </p:nvPr>
        </p:nvSpPr>
        <p:spPr>
          <a:xfrm>
            <a:off x="644486" y="274638"/>
            <a:ext cx="6231467" cy="614362"/>
          </a:xfrm>
        </p:spPr>
        <p:txBody>
          <a:bodyPr/>
          <a:lstStyle/>
          <a:p>
            <a:pPr algn="ctr"/>
            <a:r>
              <a:rPr lang="es-CL" dirty="0" smtClean="0"/>
              <a:t>PARTICULARIDADES DEL ARTÍCULO 16</a:t>
            </a: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205066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905918"/>
            <a:ext cx="8358717" cy="4263527"/>
          </a:xfrm>
        </p:spPr>
        <p:txBody>
          <a:bodyPr>
            <a:normAutofit/>
          </a:bodyPr>
          <a:lstStyle/>
          <a:p>
            <a:pPr marL="285750" indent="-285750" algn="just">
              <a:buFont typeface="Wingdings" panose="05000000000000000000" pitchFamily="2" charset="2"/>
              <a:buChar char="v"/>
            </a:pPr>
            <a:r>
              <a:rPr lang="es-CL" sz="2200" b="1" dirty="0"/>
              <a:t>C</a:t>
            </a:r>
            <a:r>
              <a:rPr lang="es-CL" sz="2200" b="1" dirty="0" smtClean="0"/>
              <a:t>reación de unidades y cargos (obligatoriedad, plazo y procedimiento para proveer los nuevos cargos que se creen)</a:t>
            </a:r>
          </a:p>
          <a:p>
            <a:pPr marL="285750" indent="-285750" algn="just">
              <a:buFont typeface="Wingdings" panose="05000000000000000000" pitchFamily="2" charset="2"/>
              <a:buChar char="v"/>
            </a:pPr>
            <a:endParaRPr lang="es-CL" sz="2200" b="1" dirty="0" smtClean="0"/>
          </a:p>
          <a:p>
            <a:pPr marL="285750" indent="-285750" algn="just">
              <a:buFont typeface="Wingdings" panose="05000000000000000000" pitchFamily="2" charset="2"/>
              <a:buChar char="v"/>
            </a:pPr>
            <a:r>
              <a:rPr lang="es-CL" sz="2200" b="1" dirty="0"/>
              <a:t>Improcedencia de creación de cargos cuando ya están contemplados en otro estamento</a:t>
            </a:r>
            <a:r>
              <a:rPr lang="es-CL" sz="2200" b="1" dirty="0" smtClean="0"/>
              <a:t>.</a:t>
            </a:r>
          </a:p>
          <a:p>
            <a:pPr marL="285750" indent="-285750" algn="just">
              <a:buFont typeface="Wingdings" panose="05000000000000000000" pitchFamily="2" charset="2"/>
              <a:buChar char="v"/>
            </a:pPr>
            <a:endParaRPr lang="es-CL" sz="2200" b="1" dirty="0"/>
          </a:p>
          <a:p>
            <a:pPr marL="285750" indent="-285750" algn="just">
              <a:buFont typeface="Wingdings" panose="05000000000000000000" pitchFamily="2" charset="2"/>
              <a:buChar char="v"/>
            </a:pPr>
            <a:r>
              <a:rPr lang="es-CL" sz="2200" b="1" dirty="0" smtClean="0"/>
              <a:t>Adecuación del nivel remuneratorio de los empleos que, a la fecha de entrada en vigencia de la ley N° 20.742, ya estaban dirigiendo las unidades mínimas, y fecha a partir de la cual rige dicha modificación.</a:t>
            </a:r>
          </a:p>
          <a:p>
            <a:pPr marL="285750" indent="-285750">
              <a:buFont typeface="Wingdings" panose="05000000000000000000" pitchFamily="2" charset="2"/>
              <a:buChar char="v"/>
            </a:pPr>
            <a:endParaRPr lang="es-CL" sz="2200" b="1" dirty="0" smtClean="0"/>
          </a:p>
          <a:p>
            <a:endParaRPr lang="es-CL" sz="1800" b="1" dirty="0" smtClean="0"/>
          </a:p>
          <a:p>
            <a:pPr marL="285750" indent="-285750">
              <a:buFont typeface="Wingdings" panose="05000000000000000000" pitchFamily="2" charset="2"/>
              <a:buChar char="v"/>
            </a:pPr>
            <a:endParaRPr lang="es-CL" dirty="0"/>
          </a:p>
        </p:txBody>
      </p:sp>
      <p:sp>
        <p:nvSpPr>
          <p:cNvPr id="3" name="Título 2"/>
          <p:cNvSpPr>
            <a:spLocks noGrp="1"/>
          </p:cNvSpPr>
          <p:nvPr>
            <p:ph type="title"/>
          </p:nvPr>
        </p:nvSpPr>
        <p:spPr/>
        <p:txBody>
          <a:bodyPr/>
          <a:lstStyle/>
          <a:p>
            <a:pPr algn="ctr"/>
            <a:r>
              <a:rPr lang="es-CL" dirty="0" smtClean="0"/>
              <a:t>TEMAS RELEVANTES</a:t>
            </a: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269567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850834"/>
            <a:ext cx="8358717" cy="4318611"/>
          </a:xfrm>
        </p:spPr>
        <p:txBody>
          <a:bodyPr>
            <a:normAutofit lnSpcReduction="10000"/>
          </a:bodyPr>
          <a:lstStyle/>
          <a:p>
            <a:endParaRPr lang="es-CL" sz="2200" b="1" dirty="0" smtClean="0"/>
          </a:p>
          <a:p>
            <a:pPr marL="285750" indent="-285750" algn="just">
              <a:buFont typeface="Wingdings" panose="05000000000000000000" pitchFamily="2" charset="2"/>
              <a:buChar char="v"/>
            </a:pPr>
            <a:r>
              <a:rPr lang="es-CL" sz="2200" b="1" dirty="0" smtClean="0"/>
              <a:t>Situación de los jueces de policía local y administrador municipal.</a:t>
            </a:r>
          </a:p>
          <a:p>
            <a:pPr algn="just"/>
            <a:endParaRPr lang="es-CL" sz="2200" b="1" dirty="0" smtClean="0"/>
          </a:p>
          <a:p>
            <a:pPr marL="285750" indent="-285750" algn="just">
              <a:buFont typeface="Wingdings" panose="05000000000000000000" pitchFamily="2" charset="2"/>
              <a:buChar char="v"/>
            </a:pPr>
            <a:r>
              <a:rPr lang="es-CL" sz="2200" b="1" dirty="0" smtClean="0"/>
              <a:t>Aplicación del inciso tercero del artículo 16 a las unidades que contempla el inciso final del artículo 15 de la ley         N° 18.695.</a:t>
            </a:r>
          </a:p>
          <a:p>
            <a:pPr algn="just"/>
            <a:endParaRPr lang="es-CL" sz="2200" b="1" dirty="0" smtClean="0"/>
          </a:p>
          <a:p>
            <a:pPr marL="285750" indent="-285750" algn="just">
              <a:buFont typeface="Wingdings" panose="05000000000000000000" pitchFamily="2" charset="2"/>
              <a:buChar char="v"/>
            </a:pPr>
            <a:r>
              <a:rPr lang="es-CL" sz="2200" b="1" dirty="0" smtClean="0"/>
              <a:t>Procedencia de adecuar nivel remuneratorio de cargo directivo que está a un grado del alcalde.</a:t>
            </a:r>
          </a:p>
          <a:p>
            <a:pPr marL="285750" indent="-285750" algn="just">
              <a:buFont typeface="Wingdings" panose="05000000000000000000" pitchFamily="2" charset="2"/>
              <a:buChar char="v"/>
            </a:pPr>
            <a:endParaRPr lang="es-CL" sz="2200" b="1" dirty="0" smtClean="0"/>
          </a:p>
          <a:p>
            <a:pPr marL="285750" indent="-285750" algn="just">
              <a:buFont typeface="Wingdings" panose="05000000000000000000" pitchFamily="2" charset="2"/>
              <a:buChar char="v"/>
            </a:pPr>
            <a:r>
              <a:rPr lang="es-CL" sz="2200" b="1" dirty="0" smtClean="0"/>
              <a:t>Provisión de recursos y límite de gastos en personal.</a:t>
            </a:r>
          </a:p>
          <a:p>
            <a:endParaRPr lang="es-CL" sz="1800" b="1" dirty="0" smtClean="0"/>
          </a:p>
          <a:p>
            <a:pPr marL="285750" indent="-285750">
              <a:buFont typeface="Wingdings" panose="05000000000000000000" pitchFamily="2" charset="2"/>
              <a:buChar char="v"/>
            </a:pPr>
            <a:endParaRPr lang="es-CL" dirty="0"/>
          </a:p>
        </p:txBody>
      </p:sp>
      <p:sp>
        <p:nvSpPr>
          <p:cNvPr id="3" name="Título 2"/>
          <p:cNvSpPr>
            <a:spLocks noGrp="1"/>
          </p:cNvSpPr>
          <p:nvPr>
            <p:ph type="title"/>
          </p:nvPr>
        </p:nvSpPr>
        <p:spPr/>
        <p:txBody>
          <a:bodyPr/>
          <a:lstStyle/>
          <a:p>
            <a:pPr algn="ctr"/>
            <a:r>
              <a:rPr lang="es-CL" dirty="0" smtClean="0"/>
              <a:t>TEMAS RELEVANTES</a:t>
            </a: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Tree>
    <p:extLst>
      <p:ext uri="{BB962C8B-B14F-4D97-AF65-F5344CB8AC3E}">
        <p14:creationId xmlns:p14="http://schemas.microsoft.com/office/powerpoint/2010/main" val="293044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02568"/>
          </a:xfrm>
        </p:spPr>
        <p:txBody>
          <a:bodyPr>
            <a:normAutofit/>
          </a:bodyPr>
          <a:lstStyle/>
          <a:p>
            <a:endParaRPr lang="es-CL" sz="2400" dirty="0" smtClean="0"/>
          </a:p>
        </p:txBody>
      </p:sp>
      <p:sp>
        <p:nvSpPr>
          <p:cNvPr id="3" name="Título 2"/>
          <p:cNvSpPr>
            <a:spLocks noGrp="1"/>
          </p:cNvSpPr>
          <p:nvPr>
            <p:ph type="title"/>
          </p:nvPr>
        </p:nvSpPr>
        <p:spPr/>
        <p:txBody>
          <a:bodyPr>
            <a:normAutofit/>
          </a:bodyPr>
          <a:lstStyle/>
          <a:p>
            <a:pPr algn="ctr"/>
            <a:r>
              <a:rPr lang="es-CL" dirty="0" smtClean="0"/>
              <a:t>CREACIÓN DE UNIDADES Y CARGOS</a:t>
            </a:r>
            <a:endParaRPr lang="es-CL" dirty="0"/>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14412" y="3024102"/>
            <a:ext cx="3472846" cy="20106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CL" sz="2000" b="1" dirty="0" smtClean="0"/>
              <a:t>Su creación es obligatoria en el caso que no se encuentren contempladas en su estructura interna.</a:t>
            </a:r>
          </a:p>
          <a:p>
            <a:pPr algn="just"/>
            <a:endParaRPr lang="es-CL" sz="2000" b="1" dirty="0">
              <a:solidFill>
                <a:schemeClr val="bg1"/>
              </a:solidFill>
            </a:endParaRPr>
          </a:p>
        </p:txBody>
      </p:sp>
      <p:sp>
        <p:nvSpPr>
          <p:cNvPr id="7" name="Rectángulo 6"/>
          <p:cNvSpPr/>
          <p:nvPr/>
        </p:nvSpPr>
        <p:spPr>
          <a:xfrm>
            <a:off x="4937046" y="2324585"/>
            <a:ext cx="3711196" cy="163047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a:solidFill>
                  <a:schemeClr val="bg1"/>
                </a:solidFill>
              </a:rPr>
              <a:t>A</a:t>
            </a:r>
            <a:r>
              <a:rPr lang="es-CL" sz="2000" dirty="0" smtClean="0">
                <a:solidFill>
                  <a:schemeClr val="bg1"/>
                </a:solidFill>
              </a:rPr>
              <a:t>tendido que del tenor del inciso primero del art. 16, son las unidades mínimas que las municipalidades requieren para su funcionamiento.</a:t>
            </a:r>
            <a:endParaRPr lang="es-CL" sz="2000" dirty="0">
              <a:solidFill>
                <a:schemeClr val="bg1"/>
              </a:solidFill>
            </a:endParaRPr>
          </a:p>
        </p:txBody>
      </p:sp>
      <p:sp>
        <p:nvSpPr>
          <p:cNvPr id="8" name="Flecha derecha 7"/>
          <p:cNvSpPr/>
          <p:nvPr/>
        </p:nvSpPr>
        <p:spPr>
          <a:xfrm>
            <a:off x="4244470" y="25394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Flecha derecha 8"/>
          <p:cNvSpPr/>
          <p:nvPr/>
        </p:nvSpPr>
        <p:spPr>
          <a:xfrm>
            <a:off x="4244469" y="4847266"/>
            <a:ext cx="613970"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Rectángulo 9"/>
          <p:cNvSpPr/>
          <p:nvPr/>
        </p:nvSpPr>
        <p:spPr>
          <a:xfrm>
            <a:off x="4937047" y="4234799"/>
            <a:ext cx="3711196" cy="163719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a:solidFill>
                  <a:schemeClr val="bg1"/>
                </a:solidFill>
              </a:rPr>
              <a:t>C</a:t>
            </a:r>
            <a:r>
              <a:rPr lang="es-CL" sz="2000" dirty="0" smtClean="0">
                <a:solidFill>
                  <a:schemeClr val="bg1"/>
                </a:solidFill>
              </a:rPr>
              <a:t>oncordante con la historia de la ley, el propósito fue dotar a los municipios de unidades básicas para mejorar sus servicios.</a:t>
            </a:r>
            <a:endParaRPr lang="es-CL" sz="2000" dirty="0">
              <a:solidFill>
                <a:schemeClr val="bg1"/>
              </a:solidFill>
            </a:endParaRPr>
          </a:p>
        </p:txBody>
      </p:sp>
      <p:sp>
        <p:nvSpPr>
          <p:cNvPr id="12" name="Proceso 11"/>
          <p:cNvSpPr/>
          <p:nvPr/>
        </p:nvSpPr>
        <p:spPr>
          <a:xfrm>
            <a:off x="614412" y="1122810"/>
            <a:ext cx="8033829" cy="922031"/>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a:solidFill>
                  <a:schemeClr val="bg1"/>
                </a:solidFill>
              </a:rPr>
              <a:t>1) </a:t>
            </a:r>
            <a:r>
              <a:rPr lang="es-CL" sz="2000" b="1" dirty="0" smtClean="0">
                <a:solidFill>
                  <a:schemeClr val="bg1"/>
                </a:solidFill>
              </a:rPr>
              <a:t>Creación de unidades municipales a que alude el inciso primero del artículo 16 de la ley N° 18.695 (dictamen N° 41.047, de 2014)</a:t>
            </a:r>
            <a:endParaRPr lang="es-CL" sz="2000" b="1" dirty="0">
              <a:solidFill>
                <a:schemeClr val="bg1"/>
              </a:solidFill>
            </a:endParaRPr>
          </a:p>
        </p:txBody>
      </p:sp>
      <p:sp>
        <p:nvSpPr>
          <p:cNvPr id="11" name="Flecha abajo 10"/>
          <p:cNvSpPr/>
          <p:nvPr/>
        </p:nvSpPr>
        <p:spPr>
          <a:xfrm>
            <a:off x="2108519" y="2324584"/>
            <a:ext cx="484632" cy="5479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187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122810"/>
            <a:ext cx="8455446" cy="5024602"/>
          </a:xfrm>
        </p:spPr>
        <p:txBody>
          <a:bodyPr>
            <a:normAutofit/>
          </a:bodyPr>
          <a:lstStyle/>
          <a:p>
            <a:endParaRPr lang="es-CL" sz="2400" dirty="0" smtClean="0"/>
          </a:p>
        </p:txBody>
      </p:sp>
      <p:sp>
        <p:nvSpPr>
          <p:cNvPr id="3" name="Título 2"/>
          <p:cNvSpPr>
            <a:spLocks noGrp="1"/>
          </p:cNvSpPr>
          <p:nvPr>
            <p:ph type="title"/>
          </p:nvPr>
        </p:nvSpPr>
        <p:spPr/>
        <p:txBody>
          <a:bodyPr/>
          <a:lstStyle/>
          <a:p>
            <a:pPr algn="ctr"/>
            <a:r>
              <a:rPr lang="es-CL" dirty="0"/>
              <a:t>CREACIÓN DE UNIDADES Y CARGOS</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14412" y="3024102"/>
            <a:ext cx="3472846" cy="19555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smtClean="0"/>
              <a:t>Resulta imperativo crearlas cuando no están contempladas de forma nominada en la respectiva planta de personal, </a:t>
            </a:r>
            <a:r>
              <a:rPr lang="es-CL" sz="2000" b="1" u="sng" dirty="0" smtClean="0"/>
              <a:t>no existe un derecho de opción. </a:t>
            </a:r>
          </a:p>
        </p:txBody>
      </p:sp>
      <p:sp>
        <p:nvSpPr>
          <p:cNvPr id="7" name="Rectángulo 6"/>
          <p:cNvSpPr/>
          <p:nvPr/>
        </p:nvSpPr>
        <p:spPr>
          <a:xfrm>
            <a:off x="4937046" y="2220281"/>
            <a:ext cx="3711196" cy="148632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CL" sz="2000" dirty="0" smtClean="0">
                <a:solidFill>
                  <a:schemeClr val="bg1"/>
                </a:solidFill>
              </a:rPr>
              <a:t>Debe ser entendido como la potestad que el legislador le otorgó al alcalde para implementar las plazas en comento.</a:t>
            </a:r>
            <a:endParaRPr lang="es-CL" sz="2000" dirty="0">
              <a:solidFill>
                <a:schemeClr val="bg1"/>
              </a:solidFill>
            </a:endParaRPr>
          </a:p>
        </p:txBody>
      </p:sp>
      <p:sp>
        <p:nvSpPr>
          <p:cNvPr id="8" name="Flecha derecha 7"/>
          <p:cNvSpPr/>
          <p:nvPr/>
        </p:nvSpPr>
        <p:spPr>
          <a:xfrm>
            <a:off x="4244470" y="2539470"/>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9" name="Flecha derecha 8"/>
          <p:cNvSpPr/>
          <p:nvPr/>
        </p:nvSpPr>
        <p:spPr>
          <a:xfrm>
            <a:off x="4244469" y="4847266"/>
            <a:ext cx="613970"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0" name="Rectángulo 9"/>
          <p:cNvSpPr/>
          <p:nvPr/>
        </p:nvSpPr>
        <p:spPr>
          <a:xfrm>
            <a:off x="4937047" y="3836114"/>
            <a:ext cx="3711196" cy="231129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es-CL" dirty="0" smtClean="0">
                <a:solidFill>
                  <a:schemeClr val="bg1"/>
                </a:solidFill>
              </a:rPr>
              <a:t>ART. 121 CPR: otorga la facultad a los municipios para crear o suprimir empleos y fijar remuneraciones.</a:t>
            </a:r>
          </a:p>
          <a:p>
            <a:pPr algn="just"/>
            <a:r>
              <a:rPr lang="es-CL" dirty="0" smtClean="0">
                <a:solidFill>
                  <a:schemeClr val="bg1"/>
                </a:solidFill>
              </a:rPr>
              <a:t>DISP. DÉCIMA TRANSITORIA CPR: dichas atribuciones, se aplicarán cuando se regulen en la ley respectiva modalidades, requisitos y limitaciones a su ejercicio.</a:t>
            </a:r>
            <a:endParaRPr lang="es-CL" dirty="0">
              <a:solidFill>
                <a:schemeClr val="bg1"/>
              </a:solidFill>
            </a:endParaRPr>
          </a:p>
        </p:txBody>
      </p:sp>
      <p:sp>
        <p:nvSpPr>
          <p:cNvPr id="11" name="Proceso 10"/>
          <p:cNvSpPr/>
          <p:nvPr/>
        </p:nvSpPr>
        <p:spPr>
          <a:xfrm>
            <a:off x="614412" y="1252318"/>
            <a:ext cx="8033831" cy="83845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a:solidFill>
                  <a:schemeClr val="bg1"/>
                </a:solidFill>
              </a:rPr>
              <a:t>2) </a:t>
            </a:r>
            <a:r>
              <a:rPr lang="es-CL" sz="2000" b="1" dirty="0" smtClean="0">
                <a:solidFill>
                  <a:schemeClr val="bg1"/>
                </a:solidFill>
              </a:rPr>
              <a:t>Creación de cargos que dirigen las unidades mínimas</a:t>
            </a:r>
            <a:endParaRPr lang="es-CL" b="1" dirty="0">
              <a:solidFill>
                <a:schemeClr val="bg1"/>
              </a:solidFill>
            </a:endParaRPr>
          </a:p>
        </p:txBody>
      </p:sp>
      <p:sp>
        <p:nvSpPr>
          <p:cNvPr id="12" name="Flecha abajo 11"/>
          <p:cNvSpPr/>
          <p:nvPr/>
        </p:nvSpPr>
        <p:spPr>
          <a:xfrm>
            <a:off x="1970175" y="2324585"/>
            <a:ext cx="484632" cy="57000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537125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388124"/>
            <a:ext cx="8455446" cy="4654985"/>
          </a:xfrm>
        </p:spPr>
        <p:txBody>
          <a:bodyPr>
            <a:normAutofit/>
          </a:bodyPr>
          <a:lstStyle/>
          <a:p>
            <a:endParaRPr lang="es-CL" sz="2400" dirty="0" smtClean="0"/>
          </a:p>
        </p:txBody>
      </p:sp>
      <p:sp>
        <p:nvSpPr>
          <p:cNvPr id="3" name="Título 2"/>
          <p:cNvSpPr>
            <a:spLocks noGrp="1"/>
          </p:cNvSpPr>
          <p:nvPr>
            <p:ph type="title"/>
          </p:nvPr>
        </p:nvSpPr>
        <p:spPr/>
        <p:txBody>
          <a:bodyPr/>
          <a:lstStyle/>
          <a:p>
            <a:pPr algn="ctr"/>
            <a:r>
              <a:rPr lang="es-CL" dirty="0"/>
              <a:t>CREACIÓN DE UNIDADES Y CARGOS</a:t>
            </a:r>
          </a:p>
        </p:txBody>
      </p:sp>
      <p:sp>
        <p:nvSpPr>
          <p:cNvPr id="4" name="Marcador de texto 3"/>
          <p:cNvSpPr>
            <a:spLocks noGrp="1"/>
          </p:cNvSpPr>
          <p:nvPr>
            <p:ph type="body" sz="quarter" idx="12"/>
          </p:nvPr>
        </p:nvSpPr>
        <p:spPr/>
        <p:txBody>
          <a:bodyPr>
            <a:normAutofit fontScale="92500" lnSpcReduction="10000"/>
          </a:bodyPr>
          <a:lstStyle/>
          <a:p>
            <a:endParaRPr lang="es-CL"/>
          </a:p>
        </p:txBody>
      </p:sp>
      <p:sp>
        <p:nvSpPr>
          <p:cNvPr id="5" name="Marcador de texto 4"/>
          <p:cNvSpPr>
            <a:spLocks noGrp="1"/>
          </p:cNvSpPr>
          <p:nvPr>
            <p:ph type="body" sz="quarter" idx="13"/>
          </p:nvPr>
        </p:nvSpPr>
        <p:spPr/>
        <p:txBody>
          <a:bodyPr/>
          <a:lstStyle/>
          <a:p>
            <a:endParaRPr lang="es-CL"/>
          </a:p>
        </p:txBody>
      </p:sp>
      <p:sp>
        <p:nvSpPr>
          <p:cNvPr id="6" name="Rectángulo 5"/>
          <p:cNvSpPr/>
          <p:nvPr/>
        </p:nvSpPr>
        <p:spPr>
          <a:xfrm>
            <a:off x="695656" y="3368285"/>
            <a:ext cx="3472846" cy="22089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es-CL" sz="2000" dirty="0" smtClean="0"/>
              <a:t>La ley no estableció plazo, sin embargo cada municipio deberá arbitrar las medidas tendientes a su más pronta implementación, en un término prudencial.</a:t>
            </a:r>
          </a:p>
        </p:txBody>
      </p:sp>
      <p:sp>
        <p:nvSpPr>
          <p:cNvPr id="7" name="Rectángulo 6"/>
          <p:cNvSpPr/>
          <p:nvPr/>
        </p:nvSpPr>
        <p:spPr>
          <a:xfrm>
            <a:off x="5039378" y="3340984"/>
            <a:ext cx="3711196" cy="2208909"/>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just"/>
            <a:r>
              <a:rPr lang="es-CL" sz="2000" dirty="0">
                <a:solidFill>
                  <a:schemeClr val="bg1"/>
                </a:solidFill>
              </a:rPr>
              <a:t>L</a:t>
            </a:r>
            <a:r>
              <a:rPr lang="es-CL" sz="2000" dirty="0" smtClean="0">
                <a:solidFill>
                  <a:schemeClr val="bg1"/>
                </a:solidFill>
              </a:rPr>
              <a:t>a administración no puede dilatar excesivamente la creación de unidades y cargos, atentaría contra los principios de continuidad de la función pública y eficiencia, ley N° 18.575, arts. 3° y 5°.</a:t>
            </a:r>
            <a:endParaRPr lang="es-CL" sz="2000" dirty="0">
              <a:solidFill>
                <a:schemeClr val="bg1"/>
              </a:solidFill>
            </a:endParaRPr>
          </a:p>
        </p:txBody>
      </p:sp>
      <p:sp>
        <p:nvSpPr>
          <p:cNvPr id="8" name="Flecha derecha 7"/>
          <p:cNvSpPr/>
          <p:nvPr/>
        </p:nvSpPr>
        <p:spPr>
          <a:xfrm>
            <a:off x="4296955" y="4257514"/>
            <a:ext cx="613969"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L"/>
          </a:p>
        </p:txBody>
      </p:sp>
      <p:sp>
        <p:nvSpPr>
          <p:cNvPr id="11" name="Proceso 10"/>
          <p:cNvSpPr/>
          <p:nvPr/>
        </p:nvSpPr>
        <p:spPr>
          <a:xfrm>
            <a:off x="695656" y="1536823"/>
            <a:ext cx="8051737" cy="711678"/>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CL" sz="2000" b="1" dirty="0">
                <a:solidFill>
                  <a:schemeClr val="bg1"/>
                </a:solidFill>
              </a:rPr>
              <a:t>3) </a:t>
            </a:r>
            <a:r>
              <a:rPr lang="es-CL" sz="2000" b="1" dirty="0" smtClean="0">
                <a:solidFill>
                  <a:schemeClr val="bg1"/>
                </a:solidFill>
              </a:rPr>
              <a:t>Plazo que tienen los alcaldes para crear</a:t>
            </a:r>
          </a:p>
          <a:p>
            <a:pPr algn="ctr"/>
            <a:r>
              <a:rPr lang="es-CL" sz="2000" b="1" dirty="0" smtClean="0">
                <a:solidFill>
                  <a:schemeClr val="bg1"/>
                </a:solidFill>
              </a:rPr>
              <a:t> las unidades y cargos de que se trata.</a:t>
            </a:r>
            <a:endParaRPr lang="es-CL" sz="2000" b="1" dirty="0">
              <a:solidFill>
                <a:schemeClr val="bg1"/>
              </a:solidFill>
            </a:endParaRPr>
          </a:p>
        </p:txBody>
      </p:sp>
      <p:sp>
        <p:nvSpPr>
          <p:cNvPr id="9" name="Flecha abajo 8"/>
          <p:cNvSpPr/>
          <p:nvPr/>
        </p:nvSpPr>
        <p:spPr>
          <a:xfrm>
            <a:off x="2189763" y="2460222"/>
            <a:ext cx="484632" cy="65216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610273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P spid="9" grpId="0" animBg="1"/>
    </p:bldLst>
  </p:timing>
</p:sld>
</file>

<file path=ppt/theme/theme1.xml><?xml version="1.0" encoding="utf-8"?>
<a:theme xmlns:a="http://schemas.openxmlformats.org/drawingml/2006/main" name="TemaCG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TemaCGR.thmx</Template>
  <TotalTime>3981</TotalTime>
  <Words>2673</Words>
  <Application>Microsoft Office PowerPoint</Application>
  <PresentationFormat>Presentación en pantalla (4:3)</PresentationFormat>
  <Paragraphs>116</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22</vt:i4>
      </vt:variant>
    </vt:vector>
  </HeadingPairs>
  <TitlesOfParts>
    <vt:vector size="28" baseType="lpstr">
      <vt:lpstr>Arial</vt:lpstr>
      <vt:lpstr>Calibri</vt:lpstr>
      <vt:lpstr>Helvetica</vt:lpstr>
      <vt:lpstr>Wingdings</vt:lpstr>
      <vt:lpstr>TemaCGR</vt:lpstr>
      <vt:lpstr>Diseño personalizado</vt:lpstr>
      <vt:lpstr>ANÁLISIS DEL NUEVO ARTÍCULO 16 DE LA LEY N° 18.695, ORGÁNICA CONSTITUCIONAL DE MUNICIPALIDADES </vt:lpstr>
      <vt:lpstr>MARCO JURÍDICO</vt:lpstr>
      <vt:lpstr>ARTÍCULO 16</vt:lpstr>
      <vt:lpstr>PARTICULARIDADES DEL ARTÍCULO 16</vt:lpstr>
      <vt:lpstr>TEMAS RELEVANTES</vt:lpstr>
      <vt:lpstr>TEMAS RELEVANTES</vt:lpstr>
      <vt:lpstr>CREACIÓN DE UNIDADES Y CARGOS</vt:lpstr>
      <vt:lpstr>CREACIÓN DE UNIDADES Y CARGOS</vt:lpstr>
      <vt:lpstr>CREACIÓN DE UNIDADES Y CARGOS</vt:lpstr>
      <vt:lpstr>CREACIÓN DE UNIDADES Y CARGOS</vt:lpstr>
      <vt:lpstr>CREACIÓN DE UNIDADES Y CARGOS</vt:lpstr>
      <vt:lpstr> CARGO CONTEMPLADO EN OTRO ESTAMENTO </vt:lpstr>
      <vt:lpstr>NIVEL REMUNERATORIO DE CARGOS CONTEMPLADOS EN LA PLANTA DE PERSONAL</vt:lpstr>
      <vt:lpstr>Dictamen Nº 87.350, de 11 de noviembre de 2014.</vt:lpstr>
      <vt:lpstr>SITUACIÓN DE LOS JUECES DE POLICÍA LOCAL Y ADMINISTRADOR MUNICIPAL</vt:lpstr>
      <vt:lpstr>APLICACIÓN DEL INCISO TERCERO DEL ARTÍCULO 16, A LAS UNIDADES QUE CONTEMPLA EL ARTÍCULO 15</vt:lpstr>
      <vt:lpstr>ADECUACIÓN DEL NIVEL REMUNERATORIO DE CARGO DIRECTIVO QUE ESTÁ A UN GRADO DEL ALCALDE</vt:lpstr>
      <vt:lpstr>PROVISIÓN DE RECURSOS Y LÍMITE DE GASTOS EN PERSONAL</vt:lpstr>
      <vt:lpstr>RECURSOS DE PROTECCIÓN</vt:lpstr>
      <vt:lpstr>RECURSOS DE PROTECCIÓN</vt:lpstr>
      <vt:lpstr>RECURSOS DE PROTECCIÓN</vt:lpstr>
      <vt:lpstr>Presentación de PowerPoint</vt:lpstr>
    </vt:vector>
  </TitlesOfParts>
  <Company>CGR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Silva E</dc:creator>
  <cp:lastModifiedBy>PAULA VASQUEZ GONZALEZ</cp:lastModifiedBy>
  <cp:revision>279</cp:revision>
  <dcterms:created xsi:type="dcterms:W3CDTF">2014-08-18T19:08:29Z</dcterms:created>
  <dcterms:modified xsi:type="dcterms:W3CDTF">2015-08-25T20:36:30Z</dcterms:modified>
</cp:coreProperties>
</file>