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6" r:id="rId2"/>
  </p:sldMasterIdLst>
  <p:notesMasterIdLst>
    <p:notesMasterId r:id="rId45"/>
  </p:notesMasterIdLst>
  <p:handoutMasterIdLst>
    <p:handoutMasterId r:id="rId46"/>
  </p:handoutMasterIdLst>
  <p:sldIdLst>
    <p:sldId id="256" r:id="rId3"/>
    <p:sldId id="451" r:id="rId4"/>
    <p:sldId id="452" r:id="rId5"/>
    <p:sldId id="455" r:id="rId6"/>
    <p:sldId id="456" r:id="rId7"/>
    <p:sldId id="457" r:id="rId8"/>
    <p:sldId id="453" r:id="rId9"/>
    <p:sldId id="458" r:id="rId10"/>
    <p:sldId id="459" r:id="rId11"/>
    <p:sldId id="461" r:id="rId12"/>
    <p:sldId id="462" r:id="rId13"/>
    <p:sldId id="463" r:id="rId14"/>
    <p:sldId id="464" r:id="rId15"/>
    <p:sldId id="465" r:id="rId16"/>
    <p:sldId id="466" r:id="rId17"/>
    <p:sldId id="467" r:id="rId18"/>
    <p:sldId id="468" r:id="rId19"/>
    <p:sldId id="469" r:id="rId20"/>
    <p:sldId id="470" r:id="rId21"/>
    <p:sldId id="471" r:id="rId22"/>
    <p:sldId id="472" r:id="rId23"/>
    <p:sldId id="473" r:id="rId24"/>
    <p:sldId id="474" r:id="rId25"/>
    <p:sldId id="475" r:id="rId26"/>
    <p:sldId id="493" r:id="rId27"/>
    <p:sldId id="476" r:id="rId28"/>
    <p:sldId id="477" r:id="rId29"/>
    <p:sldId id="478" r:id="rId30"/>
    <p:sldId id="479" r:id="rId31"/>
    <p:sldId id="481" r:id="rId32"/>
    <p:sldId id="482" r:id="rId33"/>
    <p:sldId id="483" r:id="rId34"/>
    <p:sldId id="484" r:id="rId35"/>
    <p:sldId id="485" r:id="rId36"/>
    <p:sldId id="486" r:id="rId37"/>
    <p:sldId id="487" r:id="rId38"/>
    <p:sldId id="488" r:id="rId39"/>
    <p:sldId id="489" r:id="rId40"/>
    <p:sldId id="490" r:id="rId41"/>
    <p:sldId id="491" r:id="rId42"/>
    <p:sldId id="492" r:id="rId43"/>
    <p:sldId id="259" r:id="rId44"/>
  </p:sldIdLst>
  <p:sldSz cx="9144000" cy="6858000" type="screen4x3"/>
  <p:notesSz cx="6858000" cy="9144000"/>
  <p:defaultTextStyle>
    <a:defPPr>
      <a:defRPr lang="es-E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3" autoAdjust="0"/>
    <p:restoredTop sz="94671" autoAdjust="0"/>
  </p:normalViewPr>
  <p:slideViewPr>
    <p:cSldViewPr snapToGrid="0" snapToObjects="1">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0" d="100"/>
          <a:sy n="70" d="100"/>
        </p:scale>
        <p:origin x="3240" y="78"/>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6F0C9C-6FED-433D-847F-0127133B56A7}" type="doc">
      <dgm:prSet loTypeId="urn:microsoft.com/office/officeart/2005/8/layout/hProcess9" loCatId="process" qsTypeId="urn:microsoft.com/office/officeart/2005/8/quickstyle/simple1" qsCatId="simple" csTypeId="urn:microsoft.com/office/officeart/2005/8/colors/accent3_3" csCatId="accent3" phldr="1"/>
      <dgm:spPr/>
      <dgm:t>
        <a:bodyPr/>
        <a:lstStyle/>
        <a:p>
          <a:endParaRPr lang="es-ES"/>
        </a:p>
      </dgm:t>
    </dgm:pt>
    <dgm:pt modelId="{2B4CA0E8-1BF5-4A1D-9315-3EC825920212}" type="pres">
      <dgm:prSet presAssocID="{596F0C9C-6FED-433D-847F-0127133B56A7}" presName="CompostProcess" presStyleCnt="0">
        <dgm:presLayoutVars>
          <dgm:dir/>
          <dgm:resizeHandles val="exact"/>
        </dgm:presLayoutVars>
      </dgm:prSet>
      <dgm:spPr/>
      <dgm:t>
        <a:bodyPr/>
        <a:lstStyle/>
        <a:p>
          <a:endParaRPr lang="es-ES"/>
        </a:p>
      </dgm:t>
    </dgm:pt>
    <dgm:pt modelId="{9A6C52B4-9A68-4F18-901F-2C93F1A4B738}" type="pres">
      <dgm:prSet presAssocID="{596F0C9C-6FED-433D-847F-0127133B56A7}" presName="arrow" presStyleLbl="bgShp" presStyleIdx="0" presStyleCnt="1" custScaleX="117647" custLinFactNeighborX="0"/>
      <dgm:spPr/>
    </dgm:pt>
    <dgm:pt modelId="{9848AE85-BA92-4AD2-9495-BD0153D6F5D5}" type="pres">
      <dgm:prSet presAssocID="{596F0C9C-6FED-433D-847F-0127133B56A7}" presName="linearProcess" presStyleCnt="0"/>
      <dgm:spPr/>
    </dgm:pt>
  </dgm:ptLst>
  <dgm:cxnLst>
    <dgm:cxn modelId="{3962D0E1-F9BF-4831-9615-743FB633371E}" type="presOf" srcId="{596F0C9C-6FED-433D-847F-0127133B56A7}" destId="{2B4CA0E8-1BF5-4A1D-9315-3EC825920212}" srcOrd="0" destOrd="0" presId="urn:microsoft.com/office/officeart/2005/8/layout/hProcess9"/>
    <dgm:cxn modelId="{D9076011-73DC-4E34-A119-91604100918C}" type="presParOf" srcId="{2B4CA0E8-1BF5-4A1D-9315-3EC825920212}" destId="{9A6C52B4-9A68-4F18-901F-2C93F1A4B738}" srcOrd="0" destOrd="0" presId="urn:microsoft.com/office/officeart/2005/8/layout/hProcess9"/>
    <dgm:cxn modelId="{D90BF752-2CE2-4C06-AD46-F0D667FA7FE3}" type="presParOf" srcId="{2B4CA0E8-1BF5-4A1D-9315-3EC825920212}" destId="{9848AE85-BA92-4AD2-9495-BD0153D6F5D5}" srcOrd="1"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C52B4-9A68-4F18-901F-2C93F1A4B738}">
      <dsp:nvSpPr>
        <dsp:cNvPr id="0" name=""/>
        <dsp:cNvSpPr/>
      </dsp:nvSpPr>
      <dsp:spPr>
        <a:xfrm>
          <a:off x="1" y="0"/>
          <a:ext cx="7552234" cy="2111793"/>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U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3EA676-0C48-452D-BE25-2C5C0CDD1F8D}" type="datetimeFigureOut">
              <a:rPr lang="es-US" smtClean="0"/>
              <a:pPr/>
              <a:t>9/24/2015</a:t>
            </a:fld>
            <a:endParaRPr lang="es-U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U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FBFCE9-B327-4162-8418-F7737611768B}" type="slidenum">
              <a:rPr lang="es-US" smtClean="0"/>
              <a:pPr/>
              <a:t>‹Nº›</a:t>
            </a:fld>
            <a:endParaRPr lang="es-US"/>
          </a:p>
        </p:txBody>
      </p:sp>
    </p:spTree>
    <p:extLst>
      <p:ext uri="{BB962C8B-B14F-4D97-AF65-F5344CB8AC3E}">
        <p14:creationId xmlns:p14="http://schemas.microsoft.com/office/powerpoint/2010/main" xmlns="" val="1545033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2F389D4-9817-4051-8A69-6EC0AB5D9E81}" type="datetimeFigureOut">
              <a:rPr lang="es-CL"/>
              <a:pPr>
                <a:defRPr/>
              </a:pPr>
              <a:t>24-09-2015</a:t>
            </a:fld>
            <a:endParaRPr lang="es-C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s-CL"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L" noProof="0"/>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3BC91CE-3619-4923-9348-AA293C304DAA}" type="slidenum">
              <a:rPr lang="es-CL"/>
              <a:pPr>
                <a:defRPr/>
              </a:pPr>
              <a:t>‹Nº›</a:t>
            </a:fld>
            <a:endParaRPr lang="es-CL"/>
          </a:p>
        </p:txBody>
      </p:sp>
    </p:spTree>
    <p:extLst>
      <p:ext uri="{BB962C8B-B14F-4D97-AF65-F5344CB8AC3E}">
        <p14:creationId xmlns:p14="http://schemas.microsoft.com/office/powerpoint/2010/main" xmlns="" val="31528187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5"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smtClean="0"/>
          </a:p>
        </p:txBody>
      </p:sp>
      <p:sp>
        <p:nvSpPr>
          <p:cNvPr id="33796" name="3 Marcador de número de diapositiva"/>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CD80E1-5EB2-405F-9F68-21518221AEF9}" type="slidenum">
              <a:rPr lang="es-ES">
                <a:latin typeface="Arial" panose="020B0604020202020204" pitchFamily="34" charset="0"/>
              </a:rPr>
              <a:pPr>
                <a:spcBef>
                  <a:spcPct val="0"/>
                </a:spcBef>
              </a:pPr>
              <a:t>30</a:t>
            </a:fld>
            <a:endParaRPr lang="es-ES">
              <a:latin typeface="Arial" panose="020B0604020202020204" pitchFamily="34" charset="0"/>
            </a:endParaRPr>
          </a:p>
        </p:txBody>
      </p:sp>
    </p:spTree>
    <p:extLst>
      <p:ext uri="{BB962C8B-B14F-4D97-AF65-F5344CB8AC3E}">
        <p14:creationId xmlns:p14="http://schemas.microsoft.com/office/powerpoint/2010/main" xmlns="" val="28207749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www.facebook.com/contraloriachile" TargetMode="External"/><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hyperlink" Target="http://www.youtube.com/user/CONTRALORIACHILE" TargetMode="External"/><Relationship Id="rId4" Type="http://schemas.openxmlformats.org/officeDocument/2006/relationships/hyperlink" Target="http://twitter.com/Contraloriacl"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www.facebook.com/contraloriachile" TargetMode="External"/><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hyperlink" Target="http://www.contraloria.cl" TargetMode="External"/><Relationship Id="rId5" Type="http://schemas.openxmlformats.org/officeDocument/2006/relationships/hyperlink" Target="http://www.youtube.com/user/CONTRALORIACHILE" TargetMode="External"/><Relationship Id="rId4" Type="http://schemas.openxmlformats.org/officeDocument/2006/relationships/hyperlink" Target="http://twitter.com/Contraloriacl" TargetMode="Externa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ángulo 3">
            <a:hlinkClick r:id="rId3"/>
          </p:cNvPr>
          <p:cNvSpPr/>
          <p:nvPr userDrawn="1"/>
        </p:nvSpPr>
        <p:spPr>
          <a:xfrm>
            <a:off x="7694613" y="6392863"/>
            <a:ext cx="263525" cy="27463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
        <p:nvSpPr>
          <p:cNvPr id="6" name="Rectángulo 4">
            <a:hlinkClick r:id="rId4"/>
          </p:cNvPr>
          <p:cNvSpPr/>
          <p:nvPr userDrawn="1"/>
        </p:nvSpPr>
        <p:spPr>
          <a:xfrm>
            <a:off x="8015288" y="6381750"/>
            <a:ext cx="265112"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
        <p:nvSpPr>
          <p:cNvPr id="7" name="Rectángulo 5">
            <a:hlinkClick r:id="rId5"/>
          </p:cNvPr>
          <p:cNvSpPr/>
          <p:nvPr userDrawn="1"/>
        </p:nvSpPr>
        <p:spPr>
          <a:xfrm>
            <a:off x="8326438" y="6407150"/>
            <a:ext cx="265112"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 name="Título 1"/>
          <p:cNvSpPr>
            <a:spLocks noGrp="1"/>
          </p:cNvSpPr>
          <p:nvPr>
            <p:ph type="ctrTitle"/>
          </p:nvPr>
        </p:nvSpPr>
        <p:spPr>
          <a:xfrm>
            <a:off x="325978" y="2130425"/>
            <a:ext cx="8468772" cy="1470025"/>
          </a:xfrm>
        </p:spPr>
        <p:txBody>
          <a:bodyPr>
            <a:normAutofit/>
          </a:bodyPr>
          <a:lstStyle>
            <a:lvl1pPr algn="l">
              <a:defRPr sz="3200" b="1">
                <a:solidFill>
                  <a:srgbClr val="005CBF"/>
                </a:solidFill>
                <a:latin typeface="Arial"/>
                <a:cs typeface="Arial"/>
              </a:defRPr>
            </a:lvl1pPr>
          </a:lstStyle>
          <a:p>
            <a:r>
              <a:rPr lang="es-ES_tradnl" smtClean="0"/>
              <a:t>Clic para editar título</a:t>
            </a:r>
            <a:endParaRPr lang="es-ES" dirty="0"/>
          </a:p>
        </p:txBody>
      </p:sp>
      <p:sp>
        <p:nvSpPr>
          <p:cNvPr id="11" name="Marcador de texto 10"/>
          <p:cNvSpPr>
            <a:spLocks noGrp="1"/>
          </p:cNvSpPr>
          <p:nvPr>
            <p:ph type="body" sz="quarter" idx="10"/>
          </p:nvPr>
        </p:nvSpPr>
        <p:spPr>
          <a:xfrm>
            <a:off x="1291182" y="5485337"/>
            <a:ext cx="6180387" cy="244665"/>
          </a:xfrm>
        </p:spPr>
        <p:txBody>
          <a:bodyPr>
            <a:normAutofit/>
          </a:bodyPr>
          <a:lstStyle>
            <a:lvl1pPr marL="0" indent="0">
              <a:buFontTx/>
              <a:buNone/>
              <a:defRPr sz="1200">
                <a:solidFill>
                  <a:srgbClr val="9B9B9B"/>
                </a:solidFill>
              </a:defRPr>
            </a:lvl1pPr>
          </a:lstStyle>
          <a:p>
            <a:pPr lvl="0"/>
            <a:r>
              <a:rPr lang="en-US" dirty="0" smtClean="0"/>
              <a:t>Haga clic para modificar el estilo de texto del patrón</a:t>
            </a:r>
          </a:p>
        </p:txBody>
      </p:sp>
      <p:sp>
        <p:nvSpPr>
          <p:cNvPr id="14" name="Marcador de texto 10"/>
          <p:cNvSpPr>
            <a:spLocks noGrp="1"/>
          </p:cNvSpPr>
          <p:nvPr>
            <p:ph type="body" sz="quarter" idx="11"/>
          </p:nvPr>
        </p:nvSpPr>
        <p:spPr>
          <a:xfrm>
            <a:off x="1294160" y="5659081"/>
            <a:ext cx="6180387" cy="244665"/>
          </a:xfrm>
        </p:spPr>
        <p:txBody>
          <a:bodyPr>
            <a:noAutofit/>
          </a:bodyPr>
          <a:lstStyle>
            <a:lvl1pPr marL="0" indent="0">
              <a:buFontTx/>
              <a:buNone/>
              <a:defRPr sz="1050">
                <a:solidFill>
                  <a:srgbClr val="9B9B9B"/>
                </a:solidFill>
              </a:defRPr>
            </a:lvl1pPr>
          </a:lstStyle>
          <a:p>
            <a:pPr lvl="0"/>
            <a:r>
              <a:rPr lang="en-US" dirty="0" smtClean="0"/>
              <a:t>Haga clic para modificar el estilo de texto del patrón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3"/>
          <p:cNvSpPr>
            <a:spLocks noGrp="1"/>
          </p:cNvSpPr>
          <p:nvPr>
            <p:ph type="dt" sz="half" idx="10"/>
          </p:nvPr>
        </p:nvSpPr>
        <p:spPr/>
        <p:txBody>
          <a:bodyPr/>
          <a:lstStyle>
            <a:lvl1pPr>
              <a:defRPr/>
            </a:lvl1pPr>
          </a:lstStyle>
          <a:p>
            <a:pPr>
              <a:defRPr/>
            </a:pPr>
            <a:fld id="{58AD68F0-EEC9-4374-96B6-771EABFD9873}" type="datetimeFigureOut">
              <a:rPr lang="es-ES"/>
              <a:pPr>
                <a:defRPr/>
              </a:pPr>
              <a:t>24/09/2015</a:t>
            </a:fld>
            <a:endParaRPr lang="es-ES"/>
          </a:p>
        </p:txBody>
      </p:sp>
      <p:sp>
        <p:nvSpPr>
          <p:cNvPr id="6" name="Marcador de pie de página 4"/>
          <p:cNvSpPr>
            <a:spLocks noGrp="1"/>
          </p:cNvSpPr>
          <p:nvPr>
            <p:ph type="ftr" sz="quarter" idx="11"/>
          </p:nvPr>
        </p:nvSpPr>
        <p:spPr/>
        <p:txBody>
          <a:bodyPr/>
          <a:lstStyle>
            <a:lvl1pPr>
              <a:defRPr/>
            </a:lvl1pPr>
          </a:lstStyle>
          <a:p>
            <a:pPr>
              <a:defRPr/>
            </a:pPr>
            <a:endParaRPr lang="es-ES"/>
          </a:p>
        </p:txBody>
      </p:sp>
      <p:sp>
        <p:nvSpPr>
          <p:cNvPr id="7" name="Marcador de número de diapositiva 5"/>
          <p:cNvSpPr>
            <a:spLocks noGrp="1"/>
          </p:cNvSpPr>
          <p:nvPr>
            <p:ph type="sldNum" sz="quarter" idx="12"/>
          </p:nvPr>
        </p:nvSpPr>
        <p:spPr/>
        <p:txBody>
          <a:bodyPr/>
          <a:lstStyle>
            <a:lvl1pPr>
              <a:defRPr/>
            </a:lvl1pPr>
          </a:lstStyle>
          <a:p>
            <a:pPr>
              <a:defRPr/>
            </a:pPr>
            <a:fld id="{6DB50163-495A-4B16-B4CE-3686158A2CE8}"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3"/>
          <p:cNvSpPr>
            <a:spLocks noGrp="1"/>
          </p:cNvSpPr>
          <p:nvPr>
            <p:ph type="dt" sz="half" idx="10"/>
          </p:nvPr>
        </p:nvSpPr>
        <p:spPr/>
        <p:txBody>
          <a:bodyPr/>
          <a:lstStyle>
            <a:lvl1pPr>
              <a:defRPr/>
            </a:lvl1pPr>
          </a:lstStyle>
          <a:p>
            <a:pPr>
              <a:defRPr/>
            </a:pPr>
            <a:fld id="{C62083BB-F3D3-4C02-B870-B2D89A3E90D9}" type="datetimeFigureOut">
              <a:rPr lang="es-ES"/>
              <a:pPr>
                <a:defRPr/>
              </a:pPr>
              <a:t>24/09/2015</a:t>
            </a:fld>
            <a:endParaRPr lang="es-ES"/>
          </a:p>
        </p:txBody>
      </p:sp>
      <p:sp>
        <p:nvSpPr>
          <p:cNvPr id="8" name="Marcador de pie de página 4"/>
          <p:cNvSpPr>
            <a:spLocks noGrp="1"/>
          </p:cNvSpPr>
          <p:nvPr>
            <p:ph type="ftr" sz="quarter" idx="11"/>
          </p:nvPr>
        </p:nvSpPr>
        <p:spPr/>
        <p:txBody>
          <a:bodyPr/>
          <a:lstStyle>
            <a:lvl1pPr>
              <a:defRPr/>
            </a:lvl1pPr>
          </a:lstStyle>
          <a:p>
            <a:pPr>
              <a:defRPr/>
            </a:pPr>
            <a:endParaRPr lang="es-ES"/>
          </a:p>
        </p:txBody>
      </p:sp>
      <p:sp>
        <p:nvSpPr>
          <p:cNvPr id="9" name="Marcador de número de diapositiva 5"/>
          <p:cNvSpPr>
            <a:spLocks noGrp="1"/>
          </p:cNvSpPr>
          <p:nvPr>
            <p:ph type="sldNum" sz="quarter" idx="12"/>
          </p:nvPr>
        </p:nvSpPr>
        <p:spPr/>
        <p:txBody>
          <a:bodyPr/>
          <a:lstStyle>
            <a:lvl1pPr>
              <a:defRPr/>
            </a:lvl1pPr>
          </a:lstStyle>
          <a:p>
            <a:pPr>
              <a:defRPr/>
            </a:pPr>
            <a:fld id="{B13BF918-36E2-4D54-8420-ECEF8F5B2D33}"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3"/>
          <p:cNvSpPr>
            <a:spLocks noGrp="1"/>
          </p:cNvSpPr>
          <p:nvPr>
            <p:ph type="dt" sz="half" idx="10"/>
          </p:nvPr>
        </p:nvSpPr>
        <p:spPr/>
        <p:txBody>
          <a:bodyPr/>
          <a:lstStyle>
            <a:lvl1pPr>
              <a:defRPr/>
            </a:lvl1pPr>
          </a:lstStyle>
          <a:p>
            <a:pPr>
              <a:defRPr/>
            </a:pPr>
            <a:fld id="{DC7B3D5B-13CE-4549-9556-08CB9F3082BB}" type="datetimeFigureOut">
              <a:rPr lang="es-ES"/>
              <a:pPr>
                <a:defRPr/>
              </a:pPr>
              <a:t>24/09/2015</a:t>
            </a:fld>
            <a:endParaRPr lang="es-ES"/>
          </a:p>
        </p:txBody>
      </p:sp>
      <p:sp>
        <p:nvSpPr>
          <p:cNvPr id="4" name="Marcador de pie de página 4"/>
          <p:cNvSpPr>
            <a:spLocks noGrp="1"/>
          </p:cNvSpPr>
          <p:nvPr>
            <p:ph type="ftr" sz="quarter" idx="11"/>
          </p:nvPr>
        </p:nvSpPr>
        <p:spPr/>
        <p:txBody>
          <a:bodyPr/>
          <a:lstStyle>
            <a:lvl1pPr>
              <a:defRPr/>
            </a:lvl1pPr>
          </a:lstStyle>
          <a:p>
            <a:pPr>
              <a:defRPr/>
            </a:pPr>
            <a:endParaRPr lang="es-ES"/>
          </a:p>
        </p:txBody>
      </p:sp>
      <p:sp>
        <p:nvSpPr>
          <p:cNvPr id="5" name="Marcador de número de diapositiva 5"/>
          <p:cNvSpPr>
            <a:spLocks noGrp="1"/>
          </p:cNvSpPr>
          <p:nvPr>
            <p:ph type="sldNum" sz="quarter" idx="12"/>
          </p:nvPr>
        </p:nvSpPr>
        <p:spPr/>
        <p:txBody>
          <a:bodyPr/>
          <a:lstStyle>
            <a:lvl1pPr>
              <a:defRPr/>
            </a:lvl1pPr>
          </a:lstStyle>
          <a:p>
            <a:pPr>
              <a:defRPr/>
            </a:pPr>
            <a:fld id="{5BE1944C-2A5D-4022-BF04-2AFE02FC2E14}" type="slidenum">
              <a:rPr lang="es-ES"/>
              <a:pPr>
                <a:defRPr/>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2C58519D-FBAA-4B38-819C-F4F850780BE3}" type="datetimeFigureOut">
              <a:rPr lang="es-ES"/>
              <a:pPr>
                <a:defRPr/>
              </a:pPr>
              <a:t>24/09/2015</a:t>
            </a:fld>
            <a:endParaRPr lang="es-ES"/>
          </a:p>
        </p:txBody>
      </p:sp>
      <p:sp>
        <p:nvSpPr>
          <p:cNvPr id="3" name="Marcador de pie de página 4"/>
          <p:cNvSpPr>
            <a:spLocks noGrp="1"/>
          </p:cNvSpPr>
          <p:nvPr>
            <p:ph type="ftr" sz="quarter" idx="11"/>
          </p:nvPr>
        </p:nvSpPr>
        <p:spPr/>
        <p:txBody>
          <a:bodyPr/>
          <a:lstStyle>
            <a:lvl1pPr>
              <a:defRPr/>
            </a:lvl1pPr>
          </a:lstStyle>
          <a:p>
            <a:pPr>
              <a:defRPr/>
            </a:pPr>
            <a:endParaRPr lang="es-ES"/>
          </a:p>
        </p:txBody>
      </p:sp>
      <p:sp>
        <p:nvSpPr>
          <p:cNvPr id="4" name="Marcador de número de diapositiva 5"/>
          <p:cNvSpPr>
            <a:spLocks noGrp="1"/>
          </p:cNvSpPr>
          <p:nvPr>
            <p:ph type="sldNum" sz="quarter" idx="12"/>
          </p:nvPr>
        </p:nvSpPr>
        <p:spPr/>
        <p:txBody>
          <a:bodyPr/>
          <a:lstStyle>
            <a:lvl1pPr>
              <a:defRPr/>
            </a:lvl1pPr>
          </a:lstStyle>
          <a:p>
            <a:pPr>
              <a:defRPr/>
            </a:pPr>
            <a:fld id="{D3E912BD-507A-4FEA-8DC2-3E29AC816BC5}" type="slidenum">
              <a:rPr lang="es-ES"/>
              <a:pPr>
                <a:defRPr/>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A5293752-C555-4406-8C1E-7852CD072F1F}" type="datetimeFigureOut">
              <a:rPr lang="es-ES"/>
              <a:pPr>
                <a:defRPr/>
              </a:pPr>
              <a:t>24/09/2015</a:t>
            </a:fld>
            <a:endParaRPr lang="es-ES"/>
          </a:p>
        </p:txBody>
      </p:sp>
      <p:sp>
        <p:nvSpPr>
          <p:cNvPr id="6" name="Marcador de pie de página 4"/>
          <p:cNvSpPr>
            <a:spLocks noGrp="1"/>
          </p:cNvSpPr>
          <p:nvPr>
            <p:ph type="ftr" sz="quarter" idx="11"/>
          </p:nvPr>
        </p:nvSpPr>
        <p:spPr/>
        <p:txBody>
          <a:bodyPr/>
          <a:lstStyle>
            <a:lvl1pPr>
              <a:defRPr/>
            </a:lvl1pPr>
          </a:lstStyle>
          <a:p>
            <a:pPr>
              <a:defRPr/>
            </a:pPr>
            <a:endParaRPr lang="es-ES"/>
          </a:p>
        </p:txBody>
      </p:sp>
      <p:sp>
        <p:nvSpPr>
          <p:cNvPr id="7" name="Marcador de número de diapositiva 5"/>
          <p:cNvSpPr>
            <a:spLocks noGrp="1"/>
          </p:cNvSpPr>
          <p:nvPr>
            <p:ph type="sldNum" sz="quarter" idx="12"/>
          </p:nvPr>
        </p:nvSpPr>
        <p:spPr/>
        <p:txBody>
          <a:bodyPr/>
          <a:lstStyle>
            <a:lvl1pPr>
              <a:defRPr/>
            </a:lvl1pPr>
          </a:lstStyle>
          <a:p>
            <a:pPr>
              <a:defRPr/>
            </a:pPr>
            <a:fld id="{31CC0424-460E-4566-9CF3-118E46B2FBB6}" type="slidenum">
              <a:rPr lang="es-ES"/>
              <a:pPr>
                <a:defRPr/>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ABAEEE40-8024-4AB7-8944-087971210B12}" type="datetimeFigureOut">
              <a:rPr lang="es-ES"/>
              <a:pPr>
                <a:defRPr/>
              </a:pPr>
              <a:t>24/09/2015</a:t>
            </a:fld>
            <a:endParaRPr lang="es-ES"/>
          </a:p>
        </p:txBody>
      </p:sp>
      <p:sp>
        <p:nvSpPr>
          <p:cNvPr id="6" name="Marcador de pie de página 4"/>
          <p:cNvSpPr>
            <a:spLocks noGrp="1"/>
          </p:cNvSpPr>
          <p:nvPr>
            <p:ph type="ftr" sz="quarter" idx="11"/>
          </p:nvPr>
        </p:nvSpPr>
        <p:spPr/>
        <p:txBody>
          <a:bodyPr/>
          <a:lstStyle>
            <a:lvl1pPr>
              <a:defRPr/>
            </a:lvl1pPr>
          </a:lstStyle>
          <a:p>
            <a:pPr>
              <a:defRPr/>
            </a:pPr>
            <a:endParaRPr lang="es-ES"/>
          </a:p>
        </p:txBody>
      </p:sp>
      <p:sp>
        <p:nvSpPr>
          <p:cNvPr id="7" name="Marcador de número de diapositiva 5"/>
          <p:cNvSpPr>
            <a:spLocks noGrp="1"/>
          </p:cNvSpPr>
          <p:nvPr>
            <p:ph type="sldNum" sz="quarter" idx="12"/>
          </p:nvPr>
        </p:nvSpPr>
        <p:spPr/>
        <p:txBody>
          <a:bodyPr/>
          <a:lstStyle>
            <a:lvl1pPr>
              <a:defRPr/>
            </a:lvl1pPr>
          </a:lstStyle>
          <a:p>
            <a:pPr>
              <a:defRPr/>
            </a:pPr>
            <a:fld id="{2E24603D-E376-4E71-BC50-ED867FDC897E}" type="slidenum">
              <a:rPr lang="es-ES"/>
              <a:pPr>
                <a:defRPr/>
              </a:pPr>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lvl1pPr>
              <a:defRPr/>
            </a:lvl1pPr>
          </a:lstStyle>
          <a:p>
            <a:pPr>
              <a:defRPr/>
            </a:pPr>
            <a:fld id="{B0550E4E-8698-4AC0-881C-F4A60B38A615}" type="datetimeFigureOut">
              <a:rPr lang="es-ES"/>
              <a:pPr>
                <a:defRPr/>
              </a:pPr>
              <a:t>24/09/2015</a:t>
            </a:fld>
            <a:endParaRPr lang="es-ES"/>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33648B4A-92ED-4021-80C6-F07C75FA9B11}" type="slidenum">
              <a:rPr lang="es-ES"/>
              <a:pPr>
                <a:defRPr/>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lvl1pPr>
              <a:defRPr/>
            </a:lvl1pPr>
          </a:lstStyle>
          <a:p>
            <a:pPr>
              <a:defRPr/>
            </a:pPr>
            <a:fld id="{DFDA4C44-51E2-4FD1-AB3B-768A9B600927}" type="datetimeFigureOut">
              <a:rPr lang="es-ES"/>
              <a:pPr>
                <a:defRPr/>
              </a:pPr>
              <a:t>24/09/2015</a:t>
            </a:fld>
            <a:endParaRPr lang="es-ES"/>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4711F761-BCC3-41B6-B9F4-B03580392DF3}"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8" name="Marcador de texto 3"/>
          <p:cNvSpPr>
            <a:spLocks noGrp="1"/>
          </p:cNvSpPr>
          <p:nvPr>
            <p:ph type="body" sz="half" idx="2"/>
          </p:nvPr>
        </p:nvSpPr>
        <p:spPr>
          <a:xfrm>
            <a:off x="457200" y="2084917"/>
            <a:ext cx="8358717"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6" name="Marcador de título 1"/>
          <p:cNvSpPr>
            <a:spLocks noGrp="1"/>
          </p:cNvSpPr>
          <p:nvPr>
            <p:ph type="title"/>
          </p:nvPr>
        </p:nvSpPr>
        <p:spPr>
          <a:xfrm>
            <a:off x="457200" y="274638"/>
            <a:ext cx="6231467" cy="614362"/>
          </a:xfrm>
          <a:prstGeom prst="rect">
            <a:avLst/>
          </a:prstGeom>
        </p:spPr>
        <p:txBody>
          <a:bodyPr rtlCol="0">
            <a:normAutofit/>
          </a:bodyPr>
          <a:lstStyle/>
          <a:p>
            <a:r>
              <a:rPr lang="es-ES_tradnl" smtClean="0"/>
              <a:t>Clic para editar título</a:t>
            </a:r>
            <a:endParaRPr lang="es-ES" dirty="0"/>
          </a:p>
        </p:txBody>
      </p:sp>
      <p:sp>
        <p:nvSpPr>
          <p:cNvPr id="12" name="Marcador de texto 11"/>
          <p:cNvSpPr>
            <a:spLocks noGrp="1"/>
          </p:cNvSpPr>
          <p:nvPr>
            <p:ph type="body" sz="quarter" idx="12"/>
          </p:nvPr>
        </p:nvSpPr>
        <p:spPr>
          <a:xfrm>
            <a:off x="1774245" y="6276920"/>
            <a:ext cx="6472248" cy="260522"/>
          </a:xfrm>
        </p:spPr>
        <p:txBody>
          <a:bodyPr>
            <a:normAutofit/>
          </a:bodyPr>
          <a:lstStyle>
            <a:lvl1pPr marL="0" indent="0" algn="r">
              <a:buNone/>
              <a:defRPr sz="1300" baseline="0">
                <a:solidFill>
                  <a:srgbClr val="BFBFBF"/>
                </a:solidFill>
                <a:latin typeface="Helvetica"/>
                <a:cs typeface="Helvetica"/>
              </a:defRPr>
            </a:lvl1pPr>
          </a:lstStyle>
          <a:p>
            <a:pPr lvl="0"/>
            <a:r>
              <a:rPr lang="en-US" dirty="0" smtClean="0"/>
              <a:t>Haga clic para modificar el estilo de texto del patrón</a:t>
            </a:r>
          </a:p>
        </p:txBody>
      </p:sp>
      <p:sp>
        <p:nvSpPr>
          <p:cNvPr id="13" name="Marcador de texto 11"/>
          <p:cNvSpPr>
            <a:spLocks noGrp="1"/>
          </p:cNvSpPr>
          <p:nvPr>
            <p:ph type="body" sz="quarter" idx="13"/>
          </p:nvPr>
        </p:nvSpPr>
        <p:spPr>
          <a:xfrm>
            <a:off x="1780107" y="6510730"/>
            <a:ext cx="6472248" cy="260522"/>
          </a:xfrm>
        </p:spPr>
        <p:txBody>
          <a:bodyPr>
            <a:noAutofit/>
          </a:bodyPr>
          <a:lstStyle>
            <a:lvl1pPr marL="0" indent="0" algn="r">
              <a:buNone/>
              <a:defRPr sz="1100" baseline="0">
                <a:solidFill>
                  <a:srgbClr val="BFBFBF"/>
                </a:solidFill>
                <a:latin typeface="Helvetica"/>
                <a:cs typeface="Helvetica"/>
              </a:defRPr>
            </a:lvl1pPr>
          </a:lstStyle>
          <a:p>
            <a:pPr lvl="0"/>
            <a:r>
              <a:rPr lang="en-US" dirty="0" smtClean="0"/>
              <a:t>Haga clic para modificar el estilo de texto del patrón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eño personalizad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11"/>
          <p:cNvSpPr>
            <a:spLocks noGrp="1"/>
          </p:cNvSpPr>
          <p:nvPr>
            <p:ph type="body" sz="quarter" idx="12"/>
          </p:nvPr>
        </p:nvSpPr>
        <p:spPr>
          <a:xfrm>
            <a:off x="1774245" y="6276920"/>
            <a:ext cx="6472248" cy="260522"/>
          </a:xfrm>
        </p:spPr>
        <p:txBody>
          <a:bodyPr>
            <a:normAutofit/>
          </a:bodyPr>
          <a:lstStyle>
            <a:lvl1pPr marL="0" indent="0" algn="r">
              <a:buNone/>
              <a:defRPr sz="1300" baseline="0">
                <a:solidFill>
                  <a:srgbClr val="BFBFBF"/>
                </a:solidFill>
                <a:latin typeface="Helvetica"/>
                <a:cs typeface="Helvetica"/>
              </a:defRPr>
            </a:lvl1pPr>
          </a:lstStyle>
          <a:p>
            <a:pPr lvl="0"/>
            <a:r>
              <a:rPr lang="en-US" dirty="0" smtClean="0"/>
              <a:t>Haga clic para modificar el estilo de texto del patrón</a:t>
            </a:r>
          </a:p>
        </p:txBody>
      </p:sp>
      <p:sp>
        <p:nvSpPr>
          <p:cNvPr id="4" name="Marcador de texto 11"/>
          <p:cNvSpPr>
            <a:spLocks noGrp="1"/>
          </p:cNvSpPr>
          <p:nvPr>
            <p:ph type="body" sz="quarter" idx="13"/>
          </p:nvPr>
        </p:nvSpPr>
        <p:spPr>
          <a:xfrm>
            <a:off x="1780107" y="6510730"/>
            <a:ext cx="6472248" cy="260522"/>
          </a:xfrm>
        </p:spPr>
        <p:txBody>
          <a:bodyPr>
            <a:noAutofit/>
          </a:bodyPr>
          <a:lstStyle>
            <a:lvl1pPr marL="0" indent="0" algn="r">
              <a:buNone/>
              <a:defRPr sz="1100" baseline="0">
                <a:solidFill>
                  <a:srgbClr val="BFBFBF"/>
                </a:solidFill>
                <a:latin typeface="Helvetica"/>
                <a:cs typeface="Helvetica"/>
              </a:defRPr>
            </a:lvl1pPr>
          </a:lstStyle>
          <a:p>
            <a:pPr lvl="0"/>
            <a:r>
              <a:rPr lang="en-US" dirty="0" smtClean="0"/>
              <a:t>Haga clic para modificar el estilo de texto del patrón</a:t>
            </a:r>
          </a:p>
        </p:txBody>
      </p:sp>
      <p:sp>
        <p:nvSpPr>
          <p:cNvPr id="5" name="Marcador de texto 3"/>
          <p:cNvSpPr>
            <a:spLocks noGrp="1"/>
          </p:cNvSpPr>
          <p:nvPr>
            <p:ph type="body" sz="half" idx="2"/>
          </p:nvPr>
        </p:nvSpPr>
        <p:spPr>
          <a:xfrm>
            <a:off x="457201" y="2084917"/>
            <a:ext cx="3816648"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6" name="Marcador de texto 3"/>
          <p:cNvSpPr>
            <a:spLocks noGrp="1"/>
          </p:cNvSpPr>
          <p:nvPr>
            <p:ph type="body" sz="half" idx="14"/>
          </p:nvPr>
        </p:nvSpPr>
        <p:spPr>
          <a:xfrm>
            <a:off x="4908819" y="2084917"/>
            <a:ext cx="3907097"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ángulo 1">
            <a:hlinkClick r:id="rId3"/>
          </p:cNvPr>
          <p:cNvSpPr/>
          <p:nvPr userDrawn="1"/>
        </p:nvSpPr>
        <p:spPr>
          <a:xfrm>
            <a:off x="7683500" y="6338888"/>
            <a:ext cx="265113" cy="276225"/>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
        <p:nvSpPr>
          <p:cNvPr id="3" name="Rectángulo 2">
            <a:hlinkClick r:id="rId4"/>
          </p:cNvPr>
          <p:cNvSpPr/>
          <p:nvPr userDrawn="1"/>
        </p:nvSpPr>
        <p:spPr>
          <a:xfrm>
            <a:off x="8005763" y="6329363"/>
            <a:ext cx="263525"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
        <p:nvSpPr>
          <p:cNvPr id="4" name="Rectángulo 3">
            <a:hlinkClick r:id="rId5"/>
          </p:cNvPr>
          <p:cNvSpPr/>
          <p:nvPr userDrawn="1"/>
        </p:nvSpPr>
        <p:spPr>
          <a:xfrm>
            <a:off x="8316913" y="6354763"/>
            <a:ext cx="263525"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
        <p:nvSpPr>
          <p:cNvPr id="5" name="Rectángulo 4">
            <a:hlinkClick r:id="rId6"/>
          </p:cNvPr>
          <p:cNvSpPr/>
          <p:nvPr userDrawn="1"/>
        </p:nvSpPr>
        <p:spPr>
          <a:xfrm>
            <a:off x="533400" y="6375400"/>
            <a:ext cx="1550988" cy="274638"/>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En blanco">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6230938" cy="614362"/>
          </a:xfrm>
        </p:spPr>
        <p:txBody>
          <a:bodyPr/>
          <a:lstStyle/>
          <a:p>
            <a:r>
              <a:rPr lang="en-US"/>
              <a:t>Haga clic para modificar el estilo de título del patrón</a:t>
            </a:r>
            <a:endParaRPr lang="es-AR"/>
          </a:p>
        </p:txBody>
      </p:sp>
      <p:sp>
        <p:nvSpPr>
          <p:cNvPr id="3" name="Marcador de contenido 2"/>
          <p:cNvSpPr>
            <a:spLocks noGrp="1"/>
          </p:cNvSpPr>
          <p:nvPr>
            <p:ph idx="1"/>
          </p:nvPr>
        </p:nvSpPr>
        <p:spPr>
          <a:xfrm>
            <a:off x="457200" y="2055813"/>
            <a:ext cx="8229600" cy="3913187"/>
          </a:xfrm>
        </p:spPr>
        <p:txBody>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lvl1pPr>
              <a:defRPr/>
            </a:lvl1pPr>
          </a:lstStyle>
          <a:p>
            <a:pPr>
              <a:defRPr/>
            </a:pPr>
            <a:fld id="{03423E68-798C-4F04-A39A-CBD8FDF409C1}" type="datetimeFigureOut">
              <a:rPr lang="es-ES"/>
              <a:pPr>
                <a:defRPr/>
              </a:pPr>
              <a:t>24/09/2015</a:t>
            </a:fld>
            <a:endParaRPr lang="es-ES"/>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00033190-9C93-4E0C-9C57-0DA6E8D65302}"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lvl1pPr>
              <a:defRPr/>
            </a:lvl1pPr>
          </a:lstStyle>
          <a:p>
            <a:pPr>
              <a:defRPr/>
            </a:pPr>
            <a:fld id="{63B02FFE-7F6E-447E-9ACA-02DBCC26CA8C}" type="datetimeFigureOut">
              <a:rPr lang="es-ES"/>
              <a:pPr>
                <a:defRPr/>
              </a:pPr>
              <a:t>24/09/2015</a:t>
            </a:fld>
            <a:endParaRPr lang="es-ES"/>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CF666A82-2AD0-495E-8B3C-9CB80803F158}"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FBF68729-2547-4B06-A897-A0358297A9EE}" type="datetimeFigureOut">
              <a:rPr lang="es-ES"/>
              <a:pPr>
                <a:defRPr/>
              </a:pPr>
              <a:t>24/09/2015</a:t>
            </a:fld>
            <a:endParaRPr lang="es-ES"/>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6E09CD5A-293D-4301-B047-4D361EB99B94}"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457200" y="274638"/>
            <a:ext cx="6230938" cy="614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Clic para editar título</a:t>
            </a:r>
            <a:endParaRPr lang="es-ES" smtClean="0"/>
          </a:p>
        </p:txBody>
      </p:sp>
      <p:sp>
        <p:nvSpPr>
          <p:cNvPr id="1027" name="Marcador de texto 2"/>
          <p:cNvSpPr>
            <a:spLocks noGrp="1"/>
          </p:cNvSpPr>
          <p:nvPr>
            <p:ph type="body" idx="1"/>
          </p:nvPr>
        </p:nvSpPr>
        <p:spPr bwMode="auto">
          <a:xfrm>
            <a:off x="457200" y="2055813"/>
            <a:ext cx="8229600" cy="3913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smtClean="0"/>
          </a:p>
        </p:txBody>
      </p:sp>
    </p:spTree>
  </p:cSld>
  <p:clrMap bg1="lt1" tx1="dk1" bg2="lt2" tx2="dk2" accent1="accent1" accent2="accent2" accent3="accent3" accent4="accent4" accent5="accent5" accent6="accent6" hlink="hlink" folHlink="folHlink"/>
  <p:sldLayoutIdLst>
    <p:sldLayoutId id="2147483698" r:id="rId1"/>
    <p:sldLayoutId id="2147483675" r:id="rId2"/>
    <p:sldLayoutId id="2147483699" r:id="rId3"/>
    <p:sldLayoutId id="2147483700" r:id="rId4"/>
    <p:sldLayoutId id="2147483674" r:id="rId5"/>
    <p:sldLayoutId id="2147483673" r:id="rId6"/>
  </p:sldLayoutIdLst>
  <p:txStyles>
    <p:titleStyle>
      <a:lvl1pPr algn="l" defTabSz="457200" rtl="0" eaLnBrk="0" fontAlgn="base" hangingPunct="0">
        <a:spcBef>
          <a:spcPct val="0"/>
        </a:spcBef>
        <a:spcAft>
          <a:spcPct val="0"/>
        </a:spcAft>
        <a:defRPr sz="2400" kern="1200">
          <a:solidFill>
            <a:schemeClr val="bg1"/>
          </a:solidFill>
          <a:latin typeface="Arial"/>
          <a:ea typeface="+mj-ea"/>
          <a:cs typeface="Arial"/>
        </a:defRPr>
      </a:lvl1pPr>
      <a:lvl2pPr algn="l" defTabSz="457200" rtl="0" eaLnBrk="0" fontAlgn="base" hangingPunct="0">
        <a:spcBef>
          <a:spcPct val="0"/>
        </a:spcBef>
        <a:spcAft>
          <a:spcPct val="0"/>
        </a:spcAft>
        <a:defRPr sz="2400">
          <a:solidFill>
            <a:schemeClr val="bg1"/>
          </a:solidFill>
          <a:latin typeface="Arial" charset="0"/>
          <a:cs typeface="Arial" charset="0"/>
        </a:defRPr>
      </a:lvl2pPr>
      <a:lvl3pPr algn="l" defTabSz="457200" rtl="0" eaLnBrk="0" fontAlgn="base" hangingPunct="0">
        <a:spcBef>
          <a:spcPct val="0"/>
        </a:spcBef>
        <a:spcAft>
          <a:spcPct val="0"/>
        </a:spcAft>
        <a:defRPr sz="2400">
          <a:solidFill>
            <a:schemeClr val="bg1"/>
          </a:solidFill>
          <a:latin typeface="Arial" charset="0"/>
          <a:cs typeface="Arial" charset="0"/>
        </a:defRPr>
      </a:lvl3pPr>
      <a:lvl4pPr algn="l" defTabSz="457200" rtl="0" eaLnBrk="0" fontAlgn="base" hangingPunct="0">
        <a:spcBef>
          <a:spcPct val="0"/>
        </a:spcBef>
        <a:spcAft>
          <a:spcPct val="0"/>
        </a:spcAft>
        <a:defRPr sz="2400">
          <a:solidFill>
            <a:schemeClr val="bg1"/>
          </a:solidFill>
          <a:latin typeface="Arial" charset="0"/>
          <a:cs typeface="Arial" charset="0"/>
        </a:defRPr>
      </a:lvl4pPr>
      <a:lvl5pPr algn="l" defTabSz="457200" rtl="0" eaLnBrk="0" fontAlgn="base" hangingPunct="0">
        <a:spcBef>
          <a:spcPct val="0"/>
        </a:spcBef>
        <a:spcAft>
          <a:spcPct val="0"/>
        </a:spcAft>
        <a:defRPr sz="2400">
          <a:solidFill>
            <a:schemeClr val="bg1"/>
          </a:solidFill>
          <a:latin typeface="Arial" charset="0"/>
          <a:cs typeface="Arial" charset="0"/>
        </a:defRPr>
      </a:lvl5pPr>
      <a:lvl6pPr marL="457200" algn="l" defTabSz="457200" rtl="0" fontAlgn="base">
        <a:spcBef>
          <a:spcPct val="0"/>
        </a:spcBef>
        <a:spcAft>
          <a:spcPct val="0"/>
        </a:spcAft>
        <a:defRPr sz="2400">
          <a:solidFill>
            <a:schemeClr val="bg1"/>
          </a:solidFill>
          <a:latin typeface="Arial" charset="0"/>
          <a:cs typeface="Arial" charset="0"/>
        </a:defRPr>
      </a:lvl6pPr>
      <a:lvl7pPr marL="914400" algn="l" defTabSz="457200" rtl="0" fontAlgn="base">
        <a:spcBef>
          <a:spcPct val="0"/>
        </a:spcBef>
        <a:spcAft>
          <a:spcPct val="0"/>
        </a:spcAft>
        <a:defRPr sz="2400">
          <a:solidFill>
            <a:schemeClr val="bg1"/>
          </a:solidFill>
          <a:latin typeface="Arial" charset="0"/>
          <a:cs typeface="Arial" charset="0"/>
        </a:defRPr>
      </a:lvl7pPr>
      <a:lvl8pPr marL="1371600" algn="l" defTabSz="457200" rtl="0" fontAlgn="base">
        <a:spcBef>
          <a:spcPct val="0"/>
        </a:spcBef>
        <a:spcAft>
          <a:spcPct val="0"/>
        </a:spcAft>
        <a:defRPr sz="2400">
          <a:solidFill>
            <a:schemeClr val="bg1"/>
          </a:solidFill>
          <a:latin typeface="Arial" charset="0"/>
          <a:cs typeface="Arial" charset="0"/>
        </a:defRPr>
      </a:lvl8pPr>
      <a:lvl9pPr marL="1828800" algn="l" defTabSz="457200" rtl="0" fontAlgn="base">
        <a:spcBef>
          <a:spcPct val="0"/>
        </a:spcBef>
        <a:spcAft>
          <a:spcPct val="0"/>
        </a:spcAft>
        <a:defRPr sz="2400">
          <a:solidFill>
            <a:schemeClr val="bg1"/>
          </a:solidFill>
          <a:latin typeface="Arial" charset="0"/>
          <a:cs typeface="Arial" charset="0"/>
        </a:defRPr>
      </a:lvl9pPr>
    </p:titleStyle>
    <p:bodyStyle>
      <a:lvl1pPr marL="342900" indent="-342900" algn="l" defTabSz="457200" rtl="0" eaLnBrk="0" fontAlgn="base" hangingPunct="0">
        <a:spcBef>
          <a:spcPct val="20000"/>
        </a:spcBef>
        <a:spcAft>
          <a:spcPct val="0"/>
        </a:spcAft>
        <a:buFont typeface="Arial" charset="0"/>
        <a:buChar char="•"/>
        <a:defRPr sz="1600" kern="1200">
          <a:solidFill>
            <a:srgbClr val="404040"/>
          </a:solidFill>
          <a:latin typeface="Arial"/>
          <a:ea typeface="+mn-ea"/>
          <a:cs typeface="Arial"/>
        </a:defRPr>
      </a:lvl1pPr>
      <a:lvl2pPr marL="742950" indent="-285750" algn="l" defTabSz="457200" rtl="0" eaLnBrk="0" fontAlgn="base" hangingPunct="0">
        <a:spcBef>
          <a:spcPct val="20000"/>
        </a:spcBef>
        <a:spcAft>
          <a:spcPct val="0"/>
        </a:spcAft>
        <a:buFont typeface="Arial" charset="0"/>
        <a:buChar char="–"/>
        <a:defRPr sz="1400" kern="1200">
          <a:solidFill>
            <a:srgbClr val="404040"/>
          </a:solidFill>
          <a:latin typeface="Arial"/>
          <a:ea typeface="+mn-ea"/>
          <a:cs typeface="Arial"/>
        </a:defRPr>
      </a:lvl2pPr>
      <a:lvl3pPr marL="1143000" indent="-228600" algn="l" defTabSz="457200" rtl="0" eaLnBrk="0" fontAlgn="base" hangingPunct="0">
        <a:spcBef>
          <a:spcPct val="20000"/>
        </a:spcBef>
        <a:spcAft>
          <a:spcPct val="0"/>
        </a:spcAft>
        <a:buFont typeface="Arial" charset="0"/>
        <a:buChar char="•"/>
        <a:defRPr sz="1400" kern="1200">
          <a:solidFill>
            <a:srgbClr val="404040"/>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1400" kern="1200">
          <a:solidFill>
            <a:srgbClr val="404040"/>
          </a:solidFill>
          <a:latin typeface="Arial"/>
          <a:ea typeface="+mn-ea"/>
          <a:cs typeface="Arial"/>
        </a:defRPr>
      </a:lvl4pPr>
      <a:lvl5pPr marL="2057400" indent="-228600" algn="l" defTabSz="457200" rtl="0" eaLnBrk="0" fontAlgn="base" hangingPunct="0">
        <a:spcBef>
          <a:spcPct val="20000"/>
        </a:spcBef>
        <a:spcAft>
          <a:spcPct val="0"/>
        </a:spcAft>
        <a:buFont typeface="Arial" charset="0"/>
        <a:buChar char="»"/>
        <a:defRPr sz="1400" kern="1200">
          <a:solidFill>
            <a:srgbClr val="404040"/>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4" name="Marcador de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Clic para editar título</a:t>
            </a:r>
            <a:endParaRPr lang="es-ES" smtClean="0"/>
          </a:p>
        </p:txBody>
      </p:sp>
      <p:sp>
        <p:nvSpPr>
          <p:cNvPr id="8195" name="Marcador de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smtClean="0"/>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2AFD278-FD9D-4E85-9A50-8AB1913181B2}" type="datetimeFigureOut">
              <a:rPr lang="es-ES"/>
              <a:pPr>
                <a:defRPr/>
              </a:pPr>
              <a:t>24/09/2015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6E7C880-7953-40B5-A14E-78410473FCA1}"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86" r:id="rId1"/>
    <p:sldLayoutId id="2147483685" r:id="rId2"/>
    <p:sldLayoutId id="2147483684" r:id="rId3"/>
    <p:sldLayoutId id="2147483683" r:id="rId4"/>
    <p:sldLayoutId id="2147483682" r:id="rId5"/>
    <p:sldLayoutId id="2147483681" r:id="rId6"/>
    <p:sldLayoutId id="2147483680" r:id="rId7"/>
    <p:sldLayoutId id="2147483679" r:id="rId8"/>
    <p:sldLayoutId id="2147483678" r:id="rId9"/>
    <p:sldLayoutId id="2147483677" r:id="rId10"/>
    <p:sldLayoutId id="2147483676" r:id="rId11"/>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ítulo 1"/>
          <p:cNvSpPr>
            <a:spLocks noGrp="1"/>
          </p:cNvSpPr>
          <p:nvPr>
            <p:ph type="ctrTitle"/>
          </p:nvPr>
        </p:nvSpPr>
        <p:spPr>
          <a:xfrm>
            <a:off x="325438" y="1509713"/>
            <a:ext cx="8469312" cy="3689350"/>
          </a:xfrm>
        </p:spPr>
        <p:txBody>
          <a:bodyPr/>
          <a:lstStyle/>
          <a:p>
            <a:pPr algn="ctr" eaLnBrk="1" hangingPunct="1"/>
            <a:r>
              <a:rPr lang="es-CL" dirty="0" smtClean="0">
                <a:latin typeface="Arial" charset="0"/>
                <a:cs typeface="Arial" charset="0"/>
              </a:rPr>
              <a:t/>
            </a:r>
            <a:br>
              <a:rPr lang="es-CL" dirty="0" smtClean="0">
                <a:latin typeface="Arial" charset="0"/>
                <a:cs typeface="Arial" charset="0"/>
              </a:rPr>
            </a:br>
            <a:r>
              <a:rPr lang="es-ES" dirty="0">
                <a:solidFill>
                  <a:srgbClr val="646464"/>
                </a:solidFill>
                <a:latin typeface="Arial" panose="020B0604020202020204" pitchFamily="34" charset="0"/>
              </a:rPr>
              <a:t>PROCEDIMIENTOS DISCIPLINARIOS</a:t>
            </a:r>
            <a:br>
              <a:rPr lang="es-ES" dirty="0">
                <a:solidFill>
                  <a:srgbClr val="646464"/>
                </a:solidFill>
                <a:latin typeface="Arial" panose="020B0604020202020204" pitchFamily="34" charset="0"/>
              </a:rPr>
            </a:br>
            <a:r>
              <a:rPr lang="es-ES" dirty="0">
                <a:solidFill>
                  <a:srgbClr val="646464"/>
                </a:solidFill>
                <a:latin typeface="Arial" panose="020B0604020202020204" pitchFamily="34" charset="0"/>
              </a:rPr>
              <a:t>INSTRUIDOS POR LAS MUNICIPALIDADES</a:t>
            </a:r>
            <a:r>
              <a:rPr lang="es-ES_tradnl" dirty="0">
                <a:solidFill>
                  <a:srgbClr val="646464"/>
                </a:solidFill>
                <a:latin typeface="Arial" panose="020B0604020202020204" pitchFamily="34" charset="0"/>
                <a:cs typeface="Arial" panose="020B0604020202020204" pitchFamily="34" charset="0"/>
              </a:rPr>
              <a:t/>
            </a:r>
            <a:br>
              <a:rPr lang="es-ES_tradnl" dirty="0">
                <a:solidFill>
                  <a:srgbClr val="646464"/>
                </a:solidFill>
                <a:latin typeface="Arial" panose="020B0604020202020204" pitchFamily="34" charset="0"/>
                <a:cs typeface="Arial" panose="020B0604020202020204" pitchFamily="34" charset="0"/>
              </a:rPr>
            </a:br>
            <a:endParaRPr lang="es-ES" dirty="0" smtClean="0">
              <a:latin typeface="Arial" charset="0"/>
              <a:cs typeface="Arial" charset="0"/>
            </a:endParaRPr>
          </a:p>
        </p:txBody>
      </p:sp>
      <p:sp>
        <p:nvSpPr>
          <p:cNvPr id="3" name="Marcador de texto 2"/>
          <p:cNvSpPr>
            <a:spLocks noGrp="1"/>
          </p:cNvSpPr>
          <p:nvPr>
            <p:ph type="body" sz="quarter" idx="10"/>
          </p:nvPr>
        </p:nvSpPr>
        <p:spPr>
          <a:xfrm>
            <a:off x="1290638" y="5607050"/>
            <a:ext cx="6181725" cy="639763"/>
          </a:xfrm>
        </p:spPr>
        <p:txBody>
          <a:bodyPr rtlCol="0">
            <a:normAutofit fontScale="77500" lnSpcReduction="20000"/>
          </a:bodyPr>
          <a:lstStyle/>
          <a:p>
            <a:pPr eaLnBrk="1" fontAlgn="auto" hangingPunct="1">
              <a:spcAft>
                <a:spcPts val="0"/>
              </a:spcAft>
              <a:defRPr/>
            </a:pPr>
            <a:r>
              <a:rPr lang="es-CL" sz="2500" b="1" dirty="0"/>
              <a:t>DIVISIÓN DE MUNICIPALIDADES</a:t>
            </a:r>
          </a:p>
          <a:p>
            <a:pPr eaLnBrk="1" fontAlgn="auto" hangingPunct="1">
              <a:spcAft>
                <a:spcPts val="0"/>
              </a:spcAft>
              <a:defRPr/>
            </a:pPr>
            <a:r>
              <a:rPr lang="es-CL" sz="2500" b="1" dirty="0"/>
              <a:t>SUBDIVISIÓN JURÍDICA</a:t>
            </a:r>
          </a:p>
          <a:p>
            <a:pPr eaLnBrk="1" fontAlgn="auto" hangingPunct="1">
              <a:spcAft>
                <a:spcPts val="0"/>
              </a:spcAft>
              <a:defRPr/>
            </a:pPr>
            <a:endParaRPr lang="es-ES" dirty="0"/>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eaLnBrk="1" hangingPunct="1">
              <a:spcBef>
                <a:spcPct val="0"/>
              </a:spcBef>
            </a:pPr>
            <a:r>
              <a:rPr lang="es-CL" sz="2400" dirty="0" err="1">
                <a:solidFill>
                  <a:srgbClr val="336699"/>
                </a:solidFill>
                <a:latin typeface="Arial" panose="020B0604020202020204" pitchFamily="34" charset="0"/>
                <a:cs typeface="Arial" panose="020B0604020202020204" pitchFamily="34" charset="0"/>
              </a:rPr>
              <a:t>Impugnabilidad</a:t>
            </a:r>
            <a:endParaRPr lang="es-CL" sz="2400" dirty="0">
              <a:solidFill>
                <a:srgbClr val="336699"/>
              </a:solidFill>
              <a:latin typeface="Arial" panose="020B0604020202020204" pitchFamily="34" charset="0"/>
              <a:cs typeface="Arial" panose="020B0604020202020204" pitchFamily="34" charset="0"/>
            </a:endParaRPr>
          </a:p>
          <a:p>
            <a:pPr algn="just" eaLnBrk="1" hangingPunct="1">
              <a:spcBef>
                <a:spcPct val="0"/>
              </a:spcBef>
            </a:pPr>
            <a:endParaRPr lang="es-CL" sz="2400" dirty="0">
              <a:solidFill>
                <a:srgbClr val="434343"/>
              </a:solidFill>
              <a:latin typeface="Arial" panose="020B0604020202020204" pitchFamily="34" charset="0"/>
              <a:cs typeface="Arial" panose="020B0604020202020204" pitchFamily="34" charset="0"/>
            </a:endParaRPr>
          </a:p>
          <a:p>
            <a:pPr algn="just" eaLnBrk="1" hangingPunct="1">
              <a:spcBef>
                <a:spcPct val="0"/>
              </a:spcBef>
            </a:pPr>
            <a:r>
              <a:rPr lang="es-CL" sz="2400" dirty="0">
                <a:solidFill>
                  <a:srgbClr val="434343"/>
                </a:solidFill>
                <a:latin typeface="Arial" panose="020B0604020202020204" pitchFamily="34" charset="0"/>
                <a:cs typeface="Arial" panose="020B0604020202020204" pitchFamily="34" charset="0"/>
              </a:rPr>
              <a:t>Que la sanción disciplinaria sea susceptible de ser impugnada.</a:t>
            </a:r>
          </a:p>
          <a:p>
            <a:pPr algn="just" eaLnBrk="1" hangingPunct="1">
              <a:spcBef>
                <a:spcPct val="0"/>
              </a:spcBef>
            </a:pPr>
            <a:r>
              <a:rPr lang="es-CL" sz="2400" dirty="0">
                <a:solidFill>
                  <a:srgbClr val="434343"/>
                </a:solidFill>
                <a:latin typeface="Arial" panose="020B0604020202020204" pitchFamily="34" charset="0"/>
                <a:cs typeface="Arial" panose="020B0604020202020204" pitchFamily="34" charset="0"/>
              </a:rPr>
              <a:t>El artículo 139 de la ley N°18.883, contempla el recurso de reposición en contra del decreto </a:t>
            </a:r>
            <a:r>
              <a:rPr lang="es-CL" sz="2400" dirty="0" err="1">
                <a:solidFill>
                  <a:srgbClr val="434343"/>
                </a:solidFill>
                <a:latin typeface="Arial" panose="020B0604020202020204" pitchFamily="34" charset="0"/>
                <a:cs typeface="Arial" panose="020B0604020202020204" pitchFamily="34" charset="0"/>
              </a:rPr>
              <a:t>alcaldicio</a:t>
            </a:r>
            <a:r>
              <a:rPr lang="es-CL" sz="2400" dirty="0">
                <a:solidFill>
                  <a:srgbClr val="434343"/>
                </a:solidFill>
                <a:latin typeface="Arial" panose="020B0604020202020204" pitchFamily="34" charset="0"/>
                <a:cs typeface="Arial" panose="020B0604020202020204" pitchFamily="34" charset="0"/>
              </a:rPr>
              <a:t> que aplique una medida disciplinaria. </a:t>
            </a:r>
          </a:p>
          <a:p>
            <a:pPr algn="just" eaLnBrk="1" hangingPunct="1">
              <a:spcBef>
                <a:spcPct val="0"/>
              </a:spcBef>
            </a:pPr>
            <a:endParaRPr lang="es-CL" sz="1800" dirty="0">
              <a:solidFill>
                <a:srgbClr val="434343"/>
              </a:solidFill>
              <a:latin typeface="Arial" panose="020B0604020202020204" pitchFamily="34" charset="0"/>
              <a:cs typeface="Arial" panose="020B0604020202020204" pitchFamily="34" charset="0"/>
            </a:endParaRPr>
          </a:p>
        </p:txBody>
      </p:sp>
      <p:sp>
        <p:nvSpPr>
          <p:cNvPr id="3" name="Título 2"/>
          <p:cNvSpPr>
            <a:spLocks noGrp="1"/>
          </p:cNvSpPr>
          <p:nvPr>
            <p:ph type="title"/>
          </p:nvPr>
        </p:nvSpPr>
        <p:spPr>
          <a:xfrm>
            <a:off x="457200" y="274638"/>
            <a:ext cx="6231467" cy="842962"/>
          </a:xfrm>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Principios que rigen la Responsabilidad Administrativa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1578797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eaLnBrk="1" hangingPunct="1">
              <a:spcBef>
                <a:spcPct val="0"/>
              </a:spcBef>
            </a:pPr>
            <a:r>
              <a:rPr lang="es-CL" sz="2400" dirty="0" smtClean="0">
                <a:solidFill>
                  <a:srgbClr val="336699"/>
                </a:solidFill>
                <a:latin typeface="Arial" panose="020B0604020202020204" pitchFamily="34" charset="0"/>
                <a:cs typeface="Arial" panose="020B0604020202020204" pitchFamily="34" charset="0"/>
              </a:rPr>
              <a:t>Independencia</a:t>
            </a:r>
            <a:endParaRPr lang="es-CL" sz="2400" dirty="0">
              <a:solidFill>
                <a:srgbClr val="336699"/>
              </a:solidFill>
              <a:latin typeface="Arial" panose="020B0604020202020204" pitchFamily="34" charset="0"/>
              <a:cs typeface="Arial" panose="020B0604020202020204" pitchFamily="34" charset="0"/>
            </a:endParaRPr>
          </a:p>
          <a:p>
            <a:pPr algn="just" eaLnBrk="1" hangingPunct="1">
              <a:spcBef>
                <a:spcPct val="0"/>
              </a:spcBef>
            </a:pPr>
            <a:endParaRPr lang="es-CL" sz="2400" dirty="0">
              <a:solidFill>
                <a:srgbClr val="434343"/>
              </a:solidFill>
              <a:latin typeface="Arial" panose="020B0604020202020204" pitchFamily="34" charset="0"/>
              <a:cs typeface="Arial" panose="020B0604020202020204" pitchFamily="34" charset="0"/>
            </a:endParaRPr>
          </a:p>
          <a:p>
            <a:pPr algn="just" eaLnBrk="1" hangingPunct="1">
              <a:spcBef>
                <a:spcPct val="0"/>
              </a:spcBef>
            </a:pPr>
            <a:r>
              <a:rPr lang="es-CL" sz="2400" dirty="0">
                <a:solidFill>
                  <a:srgbClr val="434343"/>
                </a:solidFill>
                <a:latin typeface="Arial" panose="020B0604020202020204" pitchFamily="34" charset="0"/>
                <a:cs typeface="Arial" panose="020B0604020202020204" pitchFamily="34" charset="0"/>
              </a:rPr>
              <a:t>La responsabilidad administrativa es independiente de la civil y penal, y así se establece en los artículos 18, de la ley N°18.575, y 119, de la ley N°18.883.</a:t>
            </a:r>
          </a:p>
          <a:p>
            <a:pPr algn="just" eaLnBrk="1" hangingPunct="1">
              <a:spcBef>
                <a:spcPct val="0"/>
              </a:spcBef>
            </a:pPr>
            <a:endParaRPr lang="es-CL" sz="1800" dirty="0">
              <a:solidFill>
                <a:srgbClr val="434343"/>
              </a:solidFill>
              <a:latin typeface="Arial" panose="020B0604020202020204" pitchFamily="34" charset="0"/>
              <a:cs typeface="Arial" panose="020B0604020202020204" pitchFamily="34" charset="0"/>
            </a:endParaRPr>
          </a:p>
        </p:txBody>
      </p:sp>
      <p:sp>
        <p:nvSpPr>
          <p:cNvPr id="3" name="Título 2"/>
          <p:cNvSpPr>
            <a:spLocks noGrp="1"/>
          </p:cNvSpPr>
          <p:nvPr>
            <p:ph type="title"/>
          </p:nvPr>
        </p:nvSpPr>
        <p:spPr>
          <a:xfrm>
            <a:off x="457200" y="274638"/>
            <a:ext cx="6231467" cy="842962"/>
          </a:xfrm>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Principios que rigen la Responsabilidad Administrativa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753632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lnSpc>
                <a:spcPct val="125000"/>
              </a:lnSpc>
              <a:spcBef>
                <a:spcPct val="0"/>
              </a:spcBef>
              <a:buClr>
                <a:srgbClr val="FF9933"/>
              </a:buClr>
            </a:pPr>
            <a:r>
              <a:rPr lang="es-CL" sz="2400" dirty="0">
                <a:solidFill>
                  <a:srgbClr val="434343"/>
                </a:solidFill>
                <a:latin typeface="Arial" panose="020B0604020202020204" pitchFamily="34" charset="0"/>
                <a:cs typeface="Arial" panose="020B0604020202020204" pitchFamily="34" charset="0"/>
              </a:rPr>
              <a:t>De conformidad con el artículo</a:t>
            </a:r>
            <a:r>
              <a:rPr lang="en-US" sz="2400" dirty="0">
                <a:solidFill>
                  <a:srgbClr val="434343"/>
                </a:solidFill>
                <a:latin typeface="Arial" panose="020B0604020202020204" pitchFamily="34" charset="0"/>
                <a:cs typeface="Arial" panose="020B0604020202020204" pitchFamily="34" charset="0"/>
              </a:rPr>
              <a:t> 63, </a:t>
            </a:r>
            <a:r>
              <a:rPr lang="en-US" sz="2400" dirty="0" err="1">
                <a:solidFill>
                  <a:srgbClr val="434343"/>
                </a:solidFill>
                <a:latin typeface="Arial" panose="020B0604020202020204" pitchFamily="34" charset="0"/>
                <a:cs typeface="Arial" panose="020B0604020202020204" pitchFamily="34" charset="0"/>
              </a:rPr>
              <a:t>letra</a:t>
            </a:r>
            <a:r>
              <a:rPr lang="en-US" sz="2400" dirty="0">
                <a:solidFill>
                  <a:srgbClr val="434343"/>
                </a:solidFill>
                <a:latin typeface="Arial" panose="020B0604020202020204" pitchFamily="34" charset="0"/>
                <a:cs typeface="Arial" panose="020B0604020202020204" pitchFamily="34" charset="0"/>
              </a:rPr>
              <a:t> d), de la ley N°18.695, </a:t>
            </a:r>
            <a:r>
              <a:rPr lang="en-US" sz="2400" dirty="0" err="1">
                <a:solidFill>
                  <a:srgbClr val="434343"/>
                </a:solidFill>
                <a:latin typeface="Arial" panose="020B0604020202020204" pitchFamily="34" charset="0"/>
                <a:cs typeface="Arial" panose="020B0604020202020204" pitchFamily="34" charset="0"/>
              </a:rPr>
              <a:t>Orgánica</a:t>
            </a:r>
            <a:r>
              <a:rPr lang="en-US" sz="2400" dirty="0">
                <a:solidFill>
                  <a:srgbClr val="434343"/>
                </a:solidFill>
                <a:latin typeface="Arial" panose="020B0604020202020204" pitchFamily="34" charset="0"/>
                <a:cs typeface="Arial" panose="020B0604020202020204" pitchFamily="34" charset="0"/>
              </a:rPr>
              <a:t> </a:t>
            </a:r>
            <a:r>
              <a:rPr lang="en-US" sz="2400" dirty="0" err="1">
                <a:solidFill>
                  <a:srgbClr val="434343"/>
                </a:solidFill>
                <a:latin typeface="Arial" panose="020B0604020202020204" pitchFamily="34" charset="0"/>
                <a:cs typeface="Arial" panose="020B0604020202020204" pitchFamily="34" charset="0"/>
              </a:rPr>
              <a:t>Constitucional</a:t>
            </a:r>
            <a:r>
              <a:rPr lang="en-US" sz="2400" dirty="0">
                <a:solidFill>
                  <a:srgbClr val="434343"/>
                </a:solidFill>
                <a:latin typeface="Arial" panose="020B0604020202020204" pitchFamily="34" charset="0"/>
                <a:cs typeface="Arial" panose="020B0604020202020204" pitchFamily="34" charset="0"/>
              </a:rPr>
              <a:t> de </a:t>
            </a:r>
            <a:r>
              <a:rPr lang="en-US" sz="2400" dirty="0" err="1">
                <a:solidFill>
                  <a:srgbClr val="434343"/>
                </a:solidFill>
                <a:latin typeface="Arial" panose="020B0604020202020204" pitchFamily="34" charset="0"/>
                <a:cs typeface="Arial" panose="020B0604020202020204" pitchFamily="34" charset="0"/>
              </a:rPr>
              <a:t>Municipalidades</a:t>
            </a:r>
            <a:r>
              <a:rPr lang="es-CL" sz="2400" dirty="0">
                <a:solidFill>
                  <a:srgbClr val="434343"/>
                </a:solidFill>
                <a:latin typeface="Arial" panose="020B0604020202020204" pitchFamily="34" charset="0"/>
                <a:cs typeface="Arial" panose="020B0604020202020204" pitchFamily="34" charset="0"/>
              </a:rPr>
              <a:t>, el alcalde es el titular de la potestad disciplinaria.</a:t>
            </a:r>
          </a:p>
          <a:p>
            <a:pPr algn="just">
              <a:lnSpc>
                <a:spcPct val="125000"/>
              </a:lnSpc>
              <a:spcBef>
                <a:spcPct val="0"/>
              </a:spcBef>
              <a:buClr>
                <a:srgbClr val="FF9933"/>
              </a:buClr>
            </a:pPr>
            <a:r>
              <a:rPr lang="es-CL" sz="2400" dirty="0">
                <a:solidFill>
                  <a:srgbClr val="434343"/>
                </a:solidFill>
                <a:latin typeface="Arial" panose="020B0604020202020204" pitchFamily="34" charset="0"/>
                <a:cs typeface="Arial" panose="020B0604020202020204" pitchFamily="34" charset="0"/>
              </a:rPr>
              <a:t>Dicha potestad es indelegable, de acuerdo con la letra j) de la misma disposición.</a:t>
            </a:r>
          </a:p>
        </p:txBody>
      </p:sp>
      <p:sp>
        <p:nvSpPr>
          <p:cNvPr id="3" name="Título 2"/>
          <p:cNvSpPr>
            <a:spLocks noGrp="1"/>
          </p:cNvSpPr>
          <p:nvPr>
            <p:ph type="title"/>
          </p:nvPr>
        </p:nvSpPr>
        <p:spPr>
          <a:xfrm>
            <a:off x="457200" y="274638"/>
            <a:ext cx="6231467" cy="1046162"/>
          </a:xfrm>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Potestad disciplinaria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709322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704110"/>
            <a:ext cx="8358717" cy="4190808"/>
          </a:xfrm>
        </p:spPr>
        <p:txBody>
          <a:bodyPr/>
          <a:lstStyle/>
          <a:p>
            <a:pPr algn="just">
              <a:lnSpc>
                <a:spcPct val="125000"/>
              </a:lnSpc>
              <a:spcBef>
                <a:spcPct val="0"/>
              </a:spcBef>
              <a:buClr>
                <a:srgbClr val="FF9933"/>
              </a:buClr>
            </a:pPr>
            <a:r>
              <a:rPr lang="es-CL" sz="2400" dirty="0">
                <a:solidFill>
                  <a:srgbClr val="434343"/>
                </a:solidFill>
                <a:latin typeface="Arial" panose="020B0604020202020204" pitchFamily="34" charset="0"/>
                <a:cs typeface="Arial" panose="020B0604020202020204" pitchFamily="34" charset="0"/>
              </a:rPr>
              <a:t>El alcalde es quien debe ordenar la instrucción de un procedimiento sancionatorio, toda vez que es el titular de la potestad </a:t>
            </a:r>
            <a:r>
              <a:rPr lang="es-CL" sz="2400" dirty="0" smtClean="0">
                <a:solidFill>
                  <a:srgbClr val="434343"/>
                </a:solidFill>
                <a:latin typeface="Arial" panose="020B0604020202020204" pitchFamily="34" charset="0"/>
                <a:cs typeface="Arial" panose="020B0604020202020204" pitchFamily="34" charset="0"/>
              </a:rPr>
              <a:t>disciplinaria.</a:t>
            </a:r>
            <a:endParaRPr lang="es-CL" sz="2400" dirty="0">
              <a:solidFill>
                <a:srgbClr val="434343"/>
              </a:solidFill>
              <a:latin typeface="Arial" panose="020B0604020202020204" pitchFamily="34" charset="0"/>
              <a:cs typeface="Arial" panose="020B0604020202020204" pitchFamily="34" charset="0"/>
            </a:endParaRPr>
          </a:p>
          <a:p>
            <a:pPr algn="just">
              <a:lnSpc>
                <a:spcPct val="125000"/>
              </a:lnSpc>
              <a:spcBef>
                <a:spcPct val="0"/>
              </a:spcBef>
              <a:buClr>
                <a:srgbClr val="FF9933"/>
              </a:buClr>
            </a:pPr>
            <a:r>
              <a:rPr lang="es-CL" sz="2400" dirty="0">
                <a:solidFill>
                  <a:srgbClr val="434343"/>
                </a:solidFill>
                <a:latin typeface="Arial" panose="020B0604020202020204" pitchFamily="34" charset="0"/>
                <a:cs typeface="Arial" panose="020B0604020202020204" pitchFamily="34" charset="0"/>
              </a:rPr>
              <a:t>No obstante, el hecho que el procedimiento lo disponga una autoridad incompetente no afecta su validez, porque no es un vicio esencial, ya que no constituye un elemento decisivo en los resultados del procedimiento disciplinario, siempre que la sanción sea impuesta por la autoridad competente para ello (Dictámenes </a:t>
            </a:r>
            <a:r>
              <a:rPr lang="es-CL" sz="2400" dirty="0" err="1">
                <a:solidFill>
                  <a:srgbClr val="434343"/>
                </a:solidFill>
                <a:latin typeface="Arial" panose="020B0604020202020204" pitchFamily="34" charset="0"/>
                <a:cs typeface="Arial" panose="020B0604020202020204" pitchFamily="34" charset="0"/>
              </a:rPr>
              <a:t>N°s</a:t>
            </a:r>
            <a:r>
              <a:rPr lang="es-CL" sz="2400" dirty="0">
                <a:solidFill>
                  <a:srgbClr val="434343"/>
                </a:solidFill>
                <a:latin typeface="Arial" panose="020B0604020202020204" pitchFamily="34" charset="0"/>
                <a:cs typeface="Arial" panose="020B0604020202020204" pitchFamily="34" charset="0"/>
              </a:rPr>
              <a:t>. 2.680/99 y 4.173/12).</a:t>
            </a:r>
            <a:endParaRPr lang="en-US" sz="2400" dirty="0">
              <a:solidFill>
                <a:srgbClr val="434343"/>
              </a:solidFill>
              <a:latin typeface="Arial" panose="020B0604020202020204" pitchFamily="34" charset="0"/>
              <a:cs typeface="Arial" panose="020B0604020202020204" pitchFamily="34" charset="0"/>
            </a:endParaRPr>
          </a:p>
        </p:txBody>
      </p:sp>
      <p:sp>
        <p:nvSpPr>
          <p:cNvPr id="3" name="Título 2"/>
          <p:cNvSpPr>
            <a:spLocks noGrp="1"/>
          </p:cNvSpPr>
          <p:nvPr>
            <p:ph type="title"/>
          </p:nvPr>
        </p:nvSpPr>
        <p:spPr>
          <a:xfrm>
            <a:off x="457200" y="274638"/>
            <a:ext cx="6231467" cy="1046162"/>
          </a:xfrm>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Potestad disciplinaria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799548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lnSpc>
                <a:spcPct val="125000"/>
              </a:lnSpc>
              <a:buClr>
                <a:srgbClr val="FF9933"/>
              </a:buClr>
              <a:defRPr/>
            </a:pPr>
            <a:r>
              <a:rPr lang="es-CL" sz="2400" dirty="0">
                <a:solidFill>
                  <a:srgbClr val="434343"/>
                </a:solidFill>
                <a:latin typeface="Arial" charset="0"/>
                <a:ea typeface="ＭＳ Ｐゴシック" pitchFamily="-112" charset="-128"/>
                <a:cs typeface="Arial" charset="0"/>
              </a:rPr>
              <a:t>- Investigación Sumaria: proceso verbal en que se levanta acta de lo actuado; breve; su objeto es indagar infracciones menores; no permite la aplicación de la destitución, salvo excepción expresa.</a:t>
            </a:r>
          </a:p>
          <a:p>
            <a:pPr algn="just">
              <a:lnSpc>
                <a:spcPct val="125000"/>
              </a:lnSpc>
              <a:buClr>
                <a:srgbClr val="FF9933"/>
              </a:buClr>
              <a:buFontTx/>
              <a:buChar char="-"/>
              <a:defRPr/>
            </a:pPr>
            <a:endParaRPr lang="es-CL" sz="2400" dirty="0">
              <a:solidFill>
                <a:srgbClr val="434343"/>
              </a:solidFill>
              <a:latin typeface="Arial" charset="0"/>
              <a:ea typeface="ＭＳ Ｐゴシック" pitchFamily="-112" charset="-128"/>
              <a:cs typeface="Arial" charset="0"/>
            </a:endParaRPr>
          </a:p>
          <a:p>
            <a:pPr algn="just">
              <a:lnSpc>
                <a:spcPct val="125000"/>
              </a:lnSpc>
              <a:buClr>
                <a:srgbClr val="FF9933"/>
              </a:buClr>
              <a:defRPr/>
            </a:pPr>
            <a:r>
              <a:rPr lang="es-CL" sz="2400" dirty="0">
                <a:solidFill>
                  <a:srgbClr val="434343"/>
                </a:solidFill>
                <a:latin typeface="Arial" charset="0"/>
                <a:ea typeface="ＭＳ Ｐゴシック" pitchFamily="-112" charset="-128"/>
                <a:cs typeface="Arial" charset="0"/>
              </a:rPr>
              <a:t>- Sumario Administrativo: proceso escrito; su extensión es mayor que la investigación sumaria; su fin es indagar hechos de mayor gravedad; permite aplicar la destitución.</a:t>
            </a: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Procedimientos disciplinarios</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1319222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buClr>
                <a:srgbClr val="FF9933"/>
              </a:buClr>
              <a:defRPr/>
            </a:pPr>
            <a:r>
              <a:rPr lang="es-CL" sz="2400" dirty="0">
                <a:solidFill>
                  <a:srgbClr val="434343"/>
                </a:solidFill>
                <a:latin typeface="Arial" charset="0"/>
                <a:ea typeface="ＭＳ Ｐゴシック" pitchFamily="-112" charset="-128"/>
                <a:cs typeface="Arial" charset="0"/>
              </a:rPr>
              <a:t>- </a:t>
            </a:r>
            <a:r>
              <a:rPr lang="es-CL" sz="2400" dirty="0">
                <a:solidFill>
                  <a:srgbClr val="0070C0"/>
                </a:solidFill>
                <a:latin typeface="Arial" charset="0"/>
                <a:ea typeface="ＭＳ Ｐゴシック" pitchFamily="-112" charset="-128"/>
                <a:cs typeface="Arial" charset="0"/>
              </a:rPr>
              <a:t>Fiscal incompetente</a:t>
            </a:r>
          </a:p>
          <a:p>
            <a:pPr algn="just">
              <a:buClr>
                <a:srgbClr val="FF9933"/>
              </a:buClr>
              <a:defRPr/>
            </a:pPr>
            <a:endParaRPr lang="es-ES" sz="2400" dirty="0">
              <a:solidFill>
                <a:srgbClr val="434343"/>
              </a:solidFill>
              <a:latin typeface="Arial" charset="0"/>
              <a:ea typeface="ＭＳ Ｐゴシック" pitchFamily="-112" charset="-128"/>
            </a:endParaRPr>
          </a:p>
          <a:p>
            <a:pPr algn="just">
              <a:buClr>
                <a:srgbClr val="FF9933"/>
              </a:buClr>
              <a:defRPr/>
            </a:pPr>
            <a:r>
              <a:rPr lang="es-ES" sz="2400" dirty="0">
                <a:solidFill>
                  <a:srgbClr val="434343"/>
                </a:solidFill>
                <a:latin typeface="Arial" charset="0"/>
                <a:ea typeface="ＭＳ Ｐゴシック" pitchFamily="-112" charset="-128"/>
              </a:rPr>
              <a:t>Ello no es causa suficiente, per se, para afectar la legalidad del procedimiento, si los inculpados han dispuesto de todas las posibilidades de defensa y el fiscal ha actuado con la debida imparcialidad, de manera que de los antecedentes fluya que la designación de otro fiscal no hubiera significado un resultado distinto al que arrojó la investigación de que se trate </a:t>
            </a:r>
            <a:r>
              <a:rPr lang="es-CL" sz="2400" dirty="0">
                <a:solidFill>
                  <a:srgbClr val="434343"/>
                </a:solidFill>
                <a:latin typeface="Arial" charset="0"/>
                <a:ea typeface="ＭＳ Ｐゴシック" pitchFamily="-112" charset="-128"/>
              </a:rPr>
              <a:t>(Dictamen N°30.977/97). </a:t>
            </a:r>
            <a:endParaRPr lang="en-US" sz="2400" dirty="0">
              <a:solidFill>
                <a:srgbClr val="434343"/>
              </a:solidFill>
              <a:latin typeface="Arial" charset="0"/>
              <a:ea typeface="ＭＳ Ｐゴシック" pitchFamily="-112" charset="-128"/>
            </a:endParaRP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4210659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773382"/>
            <a:ext cx="8358717" cy="4503538"/>
          </a:xfrm>
        </p:spPr>
        <p:txBody>
          <a:bodyPr/>
          <a:lstStyle/>
          <a:p>
            <a:pPr algn="just">
              <a:buClr>
                <a:srgbClr val="FF9933"/>
              </a:buClr>
              <a:defRPr/>
            </a:pPr>
            <a:r>
              <a:rPr lang="es-CL" sz="2400" dirty="0" smtClean="0">
                <a:solidFill>
                  <a:srgbClr val="0070C0"/>
                </a:solidFill>
                <a:latin typeface="Arial" charset="0"/>
                <a:ea typeface="ＭＳ Ｐゴシック" pitchFamily="-112" charset="-128"/>
                <a:cs typeface="Arial" charset="0"/>
              </a:rPr>
              <a:t>Plazos</a:t>
            </a:r>
            <a:endParaRPr lang="es-CL" sz="2400" dirty="0">
              <a:solidFill>
                <a:srgbClr val="0070C0"/>
              </a:solidFill>
              <a:latin typeface="Arial" charset="0"/>
              <a:ea typeface="ＭＳ Ｐゴシック" pitchFamily="-112" charset="-128"/>
              <a:cs typeface="Arial" charset="0"/>
            </a:endParaRPr>
          </a:p>
          <a:p>
            <a:pPr algn="just">
              <a:buClr>
                <a:srgbClr val="FF9933"/>
              </a:buClr>
              <a:defRPr/>
            </a:pPr>
            <a:r>
              <a:rPr lang="es-CL" sz="2400" dirty="0">
                <a:solidFill>
                  <a:srgbClr val="434343"/>
                </a:solidFill>
                <a:latin typeface="Arial" charset="0"/>
                <a:ea typeface="ＭＳ Ｐゴシック" pitchFamily="-112" charset="-128"/>
                <a:cs typeface="Arial" charset="0"/>
              </a:rPr>
              <a:t>- Los plazos son de días hábiles (art. </a:t>
            </a:r>
            <a:r>
              <a:rPr lang="es-CL" sz="2400" dirty="0" smtClean="0">
                <a:solidFill>
                  <a:srgbClr val="434343"/>
                </a:solidFill>
                <a:latin typeface="Arial" charset="0"/>
                <a:ea typeface="ＭＳ Ｐゴシック" pitchFamily="-112" charset="-128"/>
                <a:cs typeface="Arial" charset="0"/>
              </a:rPr>
              <a:t>143, </a:t>
            </a:r>
            <a:r>
              <a:rPr lang="es-CL" sz="2400" dirty="0">
                <a:solidFill>
                  <a:srgbClr val="434343"/>
                </a:solidFill>
                <a:latin typeface="Arial" charset="0"/>
                <a:ea typeface="ＭＳ Ｐゴシック" pitchFamily="-112" charset="-128"/>
                <a:cs typeface="Arial" charset="0"/>
              </a:rPr>
              <a:t>ley N°18.883</a:t>
            </a:r>
            <a:r>
              <a:rPr lang="es-CL" sz="2400" dirty="0" smtClean="0">
                <a:solidFill>
                  <a:srgbClr val="434343"/>
                </a:solidFill>
                <a:latin typeface="Arial" charset="0"/>
                <a:ea typeface="ＭＳ Ｐゴシック" pitchFamily="-112" charset="-128"/>
                <a:cs typeface="Arial" charset="0"/>
              </a:rPr>
              <a:t>)</a:t>
            </a:r>
            <a:endParaRPr lang="es-CL" sz="2400" dirty="0">
              <a:solidFill>
                <a:srgbClr val="434343"/>
              </a:solidFill>
              <a:latin typeface="Arial" charset="0"/>
              <a:ea typeface="ＭＳ Ｐゴシック" pitchFamily="-112" charset="-128"/>
              <a:cs typeface="Arial" charset="0"/>
            </a:endParaRPr>
          </a:p>
          <a:p>
            <a:pPr algn="just">
              <a:buClr>
                <a:srgbClr val="FF9933"/>
              </a:buClr>
              <a:defRPr/>
            </a:pPr>
            <a:r>
              <a:rPr lang="es-CL" sz="2400" dirty="0">
                <a:solidFill>
                  <a:srgbClr val="434343"/>
                </a:solidFill>
                <a:latin typeface="Arial" charset="0"/>
                <a:ea typeface="ＭＳ Ｐゴシック" pitchFamily="-112" charset="-128"/>
              </a:rPr>
              <a:t>- Los plazos que contempla el Título V de la ley N°18.883, no poseen el carácter de esenciales y, por ende, las actuaciones no serán privadas de validez cuando la se excedan. No obstante, es responsabilidad del fiscal instructor y de la unidad jurídica del municipio, velar por la correcta y oportuna tramitación de los procesos sumariales hasta la vista fiscal, obligación dentro de la cual se entiende incorporada la de dar cumplimiento a los plazos (dictamen N°27.262/06).</a:t>
            </a:r>
            <a:endParaRPr lang="en-US" sz="2400" dirty="0">
              <a:solidFill>
                <a:srgbClr val="434343"/>
              </a:solidFill>
              <a:latin typeface="Arial" charset="0"/>
              <a:ea typeface="ＭＳ Ｐゴシック" pitchFamily="-112" charset="-128"/>
            </a:endParaRP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2430113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35528" y="1814945"/>
            <a:ext cx="8580390" cy="4294910"/>
          </a:xfrm>
        </p:spPr>
        <p:txBody>
          <a:bodyPr/>
          <a:lstStyle/>
          <a:p>
            <a:pPr algn="just">
              <a:buClr>
                <a:srgbClr val="FF9933"/>
              </a:buClr>
              <a:defRPr/>
            </a:pPr>
            <a:r>
              <a:rPr lang="es-CL" sz="2200" dirty="0" smtClean="0">
                <a:solidFill>
                  <a:srgbClr val="0070C0"/>
                </a:solidFill>
                <a:latin typeface="Arial" charset="0"/>
                <a:ea typeface="ＭＳ Ｐゴシック" pitchFamily="-112" charset="-128"/>
                <a:cs typeface="Arial" charset="0"/>
              </a:rPr>
              <a:t>Notificaciones</a:t>
            </a:r>
            <a:endParaRPr lang="es-CL" sz="2200" dirty="0">
              <a:solidFill>
                <a:srgbClr val="434343"/>
              </a:solidFill>
              <a:latin typeface="Arial" charset="0"/>
              <a:ea typeface="ＭＳ Ｐゴシック" pitchFamily="-112" charset="-128"/>
              <a:cs typeface="Arial" charset="0"/>
            </a:endParaRPr>
          </a:p>
          <a:p>
            <a:pPr algn="just">
              <a:buClr>
                <a:srgbClr val="FF9933"/>
              </a:buClr>
              <a:defRPr/>
            </a:pPr>
            <a:r>
              <a:rPr lang="es-CL" sz="2200" dirty="0">
                <a:solidFill>
                  <a:srgbClr val="434343"/>
                </a:solidFill>
                <a:latin typeface="Arial" charset="0"/>
                <a:ea typeface="ＭＳ Ｐゴシック" pitchFamily="-112" charset="-128"/>
                <a:cs typeface="Arial" charset="0"/>
              </a:rPr>
              <a:t>- Personal: en su domicilio o en su lugar de trabajo.</a:t>
            </a:r>
          </a:p>
          <a:p>
            <a:pPr algn="just">
              <a:buClr>
                <a:srgbClr val="FF9933"/>
              </a:buClr>
              <a:defRPr/>
            </a:pPr>
            <a:r>
              <a:rPr lang="es-CL" sz="2200" dirty="0">
                <a:solidFill>
                  <a:srgbClr val="434343"/>
                </a:solidFill>
                <a:latin typeface="Arial" charset="0"/>
                <a:ea typeface="ＭＳ Ｐゴシック" pitchFamily="-112" charset="-128"/>
              </a:rPr>
              <a:t>- Carta Certificada: </a:t>
            </a:r>
            <a:r>
              <a:rPr lang="es-CL" sz="2200" dirty="0" smtClean="0">
                <a:solidFill>
                  <a:srgbClr val="434343"/>
                </a:solidFill>
                <a:latin typeface="Arial" charset="0"/>
                <a:ea typeface="ＭＳ Ｐゴシック" pitchFamily="-112" charset="-128"/>
              </a:rPr>
              <a:t>si </a:t>
            </a:r>
            <a:r>
              <a:rPr lang="es-CL" sz="2200" dirty="0">
                <a:solidFill>
                  <a:srgbClr val="434343"/>
                </a:solidFill>
                <a:latin typeface="Arial" charset="0"/>
                <a:ea typeface="ＭＳ Ｐゴシック" pitchFamily="-112" charset="-128"/>
              </a:rPr>
              <a:t>el funcionario no </a:t>
            </a:r>
            <a:r>
              <a:rPr lang="es-CL" sz="2200" dirty="0" smtClean="0">
                <a:solidFill>
                  <a:srgbClr val="434343"/>
                </a:solidFill>
                <a:latin typeface="Arial" charset="0"/>
                <a:ea typeface="ＭＳ Ｐゴシック" pitchFamily="-112" charset="-128"/>
              </a:rPr>
              <a:t>es</a:t>
            </a:r>
            <a:r>
              <a:rPr lang="es-CL" sz="2200" dirty="0" smtClean="0">
                <a:solidFill>
                  <a:srgbClr val="434343"/>
                </a:solidFill>
                <a:latin typeface="Arial" charset="0"/>
                <a:ea typeface="ＭＳ Ｐゴシック" pitchFamily="-112" charset="-128"/>
              </a:rPr>
              <a:t> </a:t>
            </a:r>
            <a:r>
              <a:rPr lang="es-CL" sz="2200" dirty="0">
                <a:solidFill>
                  <a:srgbClr val="434343"/>
                </a:solidFill>
                <a:latin typeface="Arial" charset="0"/>
                <a:ea typeface="ＭＳ Ｐゴシック" pitchFamily="-112" charset="-128"/>
              </a:rPr>
              <a:t>habido por 2 días consecutivos, </a:t>
            </a:r>
            <a:r>
              <a:rPr lang="es-CL" sz="2200" dirty="0" smtClean="0">
                <a:solidFill>
                  <a:srgbClr val="434343"/>
                </a:solidFill>
                <a:latin typeface="Arial" charset="0"/>
                <a:ea typeface="ＭＳ Ｐゴシック" pitchFamily="-112" charset="-128"/>
              </a:rPr>
              <a:t>lo </a:t>
            </a:r>
            <a:r>
              <a:rPr lang="es-CL" sz="2200" dirty="0">
                <a:solidFill>
                  <a:srgbClr val="434343"/>
                </a:solidFill>
                <a:latin typeface="Arial" charset="0"/>
                <a:ea typeface="ＭＳ Ｐゴシック" pitchFamily="-112" charset="-128"/>
              </a:rPr>
              <a:t>que deberá dejarse constancia en el expediente.</a:t>
            </a:r>
          </a:p>
          <a:p>
            <a:pPr algn="just">
              <a:buClr>
                <a:srgbClr val="FF9933"/>
              </a:buClr>
              <a:defRPr/>
            </a:pPr>
            <a:r>
              <a:rPr lang="es-CL" sz="2200" dirty="0">
                <a:solidFill>
                  <a:srgbClr val="434343"/>
                </a:solidFill>
                <a:latin typeface="Arial" charset="0"/>
                <a:ea typeface="ＭＳ Ｐゴシック" pitchFamily="-112" charset="-128"/>
              </a:rPr>
              <a:t>El funcionario se entenderá notificado cumplidos 3 días del despacho de la carta </a:t>
            </a:r>
            <a:r>
              <a:rPr lang="es-CL" sz="2200" dirty="0" smtClean="0">
                <a:solidFill>
                  <a:srgbClr val="434343"/>
                </a:solidFill>
                <a:latin typeface="Arial" charset="0"/>
                <a:ea typeface="ＭＳ Ｐゴシック" pitchFamily="-112" charset="-128"/>
              </a:rPr>
              <a:t>(</a:t>
            </a:r>
            <a:r>
              <a:rPr lang="es-CL" sz="2200" dirty="0">
                <a:solidFill>
                  <a:srgbClr val="434343"/>
                </a:solidFill>
                <a:latin typeface="Arial" charset="0"/>
                <a:ea typeface="ＭＳ Ｐゴシック" pitchFamily="-112" charset="-128"/>
              </a:rPr>
              <a:t>d</a:t>
            </a:r>
            <a:r>
              <a:rPr lang="es-CL" sz="2200" dirty="0" smtClean="0">
                <a:solidFill>
                  <a:srgbClr val="434343"/>
                </a:solidFill>
                <a:latin typeface="Arial" charset="0"/>
                <a:ea typeface="ＭＳ Ｐゴシック" pitchFamily="-112" charset="-128"/>
              </a:rPr>
              <a:t>iferente del </a:t>
            </a:r>
            <a:r>
              <a:rPr lang="es-CL" sz="2200" dirty="0">
                <a:solidFill>
                  <a:srgbClr val="434343"/>
                </a:solidFill>
                <a:latin typeface="Arial" charset="0"/>
                <a:ea typeface="ＭＳ Ｐゴシック" pitchFamily="-112" charset="-128"/>
              </a:rPr>
              <a:t>art. 46 de la ley N°19.880).</a:t>
            </a:r>
          </a:p>
          <a:p>
            <a:pPr algn="just">
              <a:buClr>
                <a:srgbClr val="FF9933"/>
              </a:buClr>
              <a:defRPr/>
            </a:pPr>
            <a:r>
              <a:rPr lang="es-CL" sz="2200" dirty="0">
                <a:solidFill>
                  <a:srgbClr val="434343"/>
                </a:solidFill>
                <a:latin typeface="Arial" charset="0"/>
                <a:ea typeface="ＭＳ Ｐゴシック" pitchFamily="-112" charset="-128"/>
              </a:rPr>
              <a:t>-Tácita: por aplicación supletoria del art. 47 de la ley N°19.880. Se</a:t>
            </a:r>
            <a:r>
              <a:rPr lang="es-ES" sz="2200" dirty="0">
                <a:solidFill>
                  <a:srgbClr val="434343"/>
                </a:solidFill>
                <a:latin typeface="Arial" charset="0"/>
                <a:ea typeface="ＭＳ Ｐゴシック" pitchFamily="-112" charset="-128"/>
              </a:rPr>
              <a:t> entenderá el acto debidamente notificado si el interesado a quien afectare, hiciere cualquier gestión en el procedimiento, con posterioridad al acto, que suponga necesariamente su conocimiento, sin haber reclamado previamente de su falta o </a:t>
            </a:r>
            <a:r>
              <a:rPr lang="es-ES" sz="2200" dirty="0" smtClean="0">
                <a:solidFill>
                  <a:srgbClr val="434343"/>
                </a:solidFill>
                <a:latin typeface="Arial" charset="0"/>
                <a:ea typeface="ＭＳ Ｐゴシック" pitchFamily="-112" charset="-128"/>
              </a:rPr>
              <a:t>nulidad.</a:t>
            </a:r>
            <a:endParaRPr lang="es-ES" sz="2200" dirty="0">
              <a:solidFill>
                <a:srgbClr val="434343"/>
              </a:solidFill>
              <a:latin typeface="Arial" charset="0"/>
              <a:ea typeface="ＭＳ Ｐゴシック" pitchFamily="-112" charset="-128"/>
            </a:endParaRP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dirty="0"/>
          </a:p>
        </p:txBody>
      </p:sp>
    </p:spTree>
    <p:extLst>
      <p:ext uri="{BB962C8B-B14F-4D97-AF65-F5344CB8AC3E}">
        <p14:creationId xmlns:p14="http://schemas.microsoft.com/office/powerpoint/2010/main" xmlns="" val="271076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2655"/>
            <a:ext cx="8358717" cy="4225636"/>
          </a:xfrm>
        </p:spPr>
        <p:txBody>
          <a:bodyPr/>
          <a:lstStyle/>
          <a:p>
            <a:pPr algn="just">
              <a:spcBef>
                <a:spcPct val="0"/>
              </a:spcBef>
              <a:buClr>
                <a:srgbClr val="FF9933"/>
              </a:buClr>
            </a:pPr>
            <a:r>
              <a:rPr lang="es-CL" sz="2400" dirty="0">
                <a:solidFill>
                  <a:srgbClr val="0070C0"/>
                </a:solidFill>
                <a:latin typeface="Arial" panose="020B0604020202020204" pitchFamily="34" charset="0"/>
                <a:cs typeface="Arial" panose="020B0604020202020204" pitchFamily="34" charset="0"/>
              </a:rPr>
              <a:t>Representación del afectado y declaración asistido por </a:t>
            </a:r>
            <a:r>
              <a:rPr lang="es-CL" sz="2400" dirty="0" smtClean="0">
                <a:solidFill>
                  <a:srgbClr val="0070C0"/>
                </a:solidFill>
                <a:latin typeface="Arial" panose="020B0604020202020204" pitchFamily="34" charset="0"/>
                <a:cs typeface="Arial" panose="020B0604020202020204" pitchFamily="34" charset="0"/>
              </a:rPr>
              <a:t>letrado</a:t>
            </a:r>
          </a:p>
          <a:p>
            <a:pPr algn="just">
              <a:spcBef>
                <a:spcPct val="0"/>
              </a:spcBef>
              <a:buClr>
                <a:srgbClr val="FF9933"/>
              </a:buClr>
            </a:pPr>
            <a:endParaRPr lang="es-CL" sz="2400" dirty="0">
              <a:solidFill>
                <a:srgbClr val="434343"/>
              </a:solidFill>
              <a:latin typeface="Arial" panose="020B0604020202020204" pitchFamily="34" charset="0"/>
              <a:cs typeface="Arial" panose="020B0604020202020204" pitchFamily="34" charset="0"/>
            </a:endParaRPr>
          </a:p>
          <a:p>
            <a:pPr algn="just">
              <a:spcBef>
                <a:spcPct val="0"/>
              </a:spcBef>
            </a:pPr>
            <a:r>
              <a:rPr lang="es-ES" sz="2400" dirty="0">
                <a:solidFill>
                  <a:srgbClr val="434343"/>
                </a:solidFill>
                <a:latin typeface="Arial" panose="020B0604020202020204" pitchFamily="34" charset="0"/>
                <a:cs typeface="Arial" panose="020B0604020202020204" pitchFamily="34" charset="0"/>
              </a:rPr>
              <a:t>- El mandato debe estar constituido por medio de escritura pública o documento privado suscrito ante notario, conforme lo prescrito en el artículo 22 de la ley N°19.880 (</a:t>
            </a:r>
            <a:r>
              <a:rPr lang="es-CL" sz="2400" dirty="0">
                <a:solidFill>
                  <a:srgbClr val="434343"/>
                </a:solidFill>
                <a:latin typeface="Arial" panose="020B0604020202020204" pitchFamily="34" charset="0"/>
                <a:cs typeface="Arial" panose="020B0604020202020204" pitchFamily="34" charset="0"/>
              </a:rPr>
              <a:t>Dictamen N°79.238/10</a:t>
            </a:r>
            <a:r>
              <a:rPr lang="es-CL" sz="2400" dirty="0" smtClean="0">
                <a:solidFill>
                  <a:srgbClr val="434343"/>
                </a:solidFill>
                <a:latin typeface="Arial" panose="020B0604020202020204" pitchFamily="34" charset="0"/>
                <a:cs typeface="Arial" panose="020B0604020202020204" pitchFamily="34" charset="0"/>
              </a:rPr>
              <a:t>).</a:t>
            </a:r>
            <a:endParaRPr lang="es-ES" sz="2400" dirty="0">
              <a:solidFill>
                <a:srgbClr val="434343"/>
              </a:solidFill>
              <a:latin typeface="Arial" panose="020B0604020202020204" pitchFamily="34" charset="0"/>
              <a:cs typeface="Arial" panose="020B0604020202020204" pitchFamily="34" charset="0"/>
            </a:endParaRPr>
          </a:p>
          <a:p>
            <a:pPr algn="just">
              <a:spcBef>
                <a:spcPct val="0"/>
              </a:spcBef>
            </a:pPr>
            <a:r>
              <a:rPr lang="es-ES" sz="2400" dirty="0">
                <a:solidFill>
                  <a:srgbClr val="434343"/>
                </a:solidFill>
                <a:latin typeface="Arial" panose="020B0604020202020204" pitchFamily="34" charset="0"/>
                <a:cs typeface="Arial" panose="020B0604020202020204" pitchFamily="34" charset="0"/>
              </a:rPr>
              <a:t>- El funcionario llamado a declarar durante la etapa indagatoria de un procedimiento disciplinario, tiene derecho a comparecer asistido por su abogado (Dictamen N°24.733/11).</a:t>
            </a: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26773468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spcBef>
                <a:spcPct val="0"/>
              </a:spcBef>
              <a:buClr>
                <a:srgbClr val="FF9933"/>
              </a:buClr>
            </a:pPr>
            <a:r>
              <a:rPr lang="es-CL" sz="2400" dirty="0">
                <a:solidFill>
                  <a:srgbClr val="0070C0"/>
                </a:solidFill>
                <a:latin typeface="Arial" panose="020B0604020202020204" pitchFamily="34" charset="0"/>
                <a:cs typeface="Arial" panose="020B0604020202020204" pitchFamily="34" charset="0"/>
              </a:rPr>
              <a:t>Formulación de </a:t>
            </a:r>
            <a:r>
              <a:rPr lang="es-CL" sz="2400" dirty="0" smtClean="0">
                <a:solidFill>
                  <a:srgbClr val="0070C0"/>
                </a:solidFill>
                <a:latin typeface="Arial" panose="020B0604020202020204" pitchFamily="34" charset="0"/>
                <a:cs typeface="Arial" panose="020B0604020202020204" pitchFamily="34" charset="0"/>
              </a:rPr>
              <a:t>cargos</a:t>
            </a:r>
            <a:endParaRPr lang="es-CL" sz="2400" dirty="0">
              <a:solidFill>
                <a:srgbClr val="434343"/>
              </a:solidFill>
              <a:latin typeface="Arial" panose="020B0604020202020204" pitchFamily="34" charset="0"/>
              <a:cs typeface="Arial" panose="020B0604020202020204" pitchFamily="34" charset="0"/>
            </a:endParaRPr>
          </a:p>
          <a:p>
            <a:pPr algn="just">
              <a:spcBef>
                <a:spcPct val="0"/>
              </a:spcBef>
              <a:buClr>
                <a:srgbClr val="FF9933"/>
              </a:buClr>
            </a:pPr>
            <a:endParaRPr lang="es-CL" sz="2400" dirty="0">
              <a:solidFill>
                <a:srgbClr val="434343"/>
              </a:solidFill>
              <a:latin typeface="Arial" panose="020B0604020202020204" pitchFamily="34" charset="0"/>
              <a:cs typeface="Arial" panose="020B0604020202020204" pitchFamily="34" charset="0"/>
            </a:endParaRPr>
          </a:p>
          <a:p>
            <a:pPr algn="just">
              <a:spcBef>
                <a:spcPct val="0"/>
              </a:spcBef>
            </a:pPr>
            <a:r>
              <a:rPr lang="es-ES" sz="2400" dirty="0">
                <a:solidFill>
                  <a:srgbClr val="434343"/>
                </a:solidFill>
                <a:latin typeface="Arial" panose="020B0604020202020204" pitchFamily="34" charset="0"/>
                <a:cs typeface="Arial" panose="020B0604020202020204" pitchFamily="34" charset="0"/>
              </a:rPr>
              <a:t>“El principal objetivo que se persigue con la formulación de cargos es dar a conocer en forma clara al inculpado el hecho anómalo que se le imputa, de tal manera que tenga la posibilidad de defenderse en cada una de las instancias legales establecidas al </a:t>
            </a:r>
            <a:r>
              <a:rPr lang="es-ES" sz="2400" dirty="0" smtClean="0">
                <a:solidFill>
                  <a:srgbClr val="434343"/>
                </a:solidFill>
                <a:latin typeface="Arial" panose="020B0604020202020204" pitchFamily="34" charset="0"/>
                <a:cs typeface="Arial" panose="020B0604020202020204" pitchFamily="34" charset="0"/>
              </a:rPr>
              <a:t>efecto”. (</a:t>
            </a:r>
            <a:r>
              <a:rPr lang="es-ES" sz="2400" dirty="0">
                <a:solidFill>
                  <a:srgbClr val="434343"/>
                </a:solidFill>
                <a:latin typeface="Arial" panose="020B0604020202020204" pitchFamily="34" charset="0"/>
                <a:cs typeface="Arial" panose="020B0604020202020204" pitchFamily="34" charset="0"/>
              </a:rPr>
              <a:t>Dictamen N°77.336/12)</a:t>
            </a: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381474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r>
              <a:rPr lang="es-CL" sz="2800" dirty="0">
                <a:solidFill>
                  <a:srgbClr val="434343"/>
                </a:solidFill>
                <a:latin typeface="Arial" panose="020B0604020202020204" pitchFamily="34" charset="0"/>
                <a:cs typeface="Arial" panose="020B0604020202020204" pitchFamily="34" charset="0"/>
              </a:rPr>
              <a:t>Todo procedimiento disciplinario tiene por fin indagar una irregularidad o infracción funcionaria, con miras a establecer y hacer efectiva la responsabilidad administrativa de los servidores involucrados.</a:t>
            </a:r>
            <a:r>
              <a:rPr lang="es-ES" sz="2800" b="1" dirty="0">
                <a:latin typeface="Arial" panose="020B0604020202020204" pitchFamily="34" charset="0"/>
                <a:cs typeface="Arial" panose="020B0604020202020204" pitchFamily="34" charset="0"/>
              </a:rPr>
              <a:t> </a:t>
            </a:r>
            <a:endParaRPr lang="es-CL" sz="2800" dirty="0">
              <a:solidFill>
                <a:srgbClr val="434343"/>
              </a:solidFill>
              <a:latin typeface="Arial" panose="020B0604020202020204" pitchFamily="34" charset="0"/>
              <a:cs typeface="Arial" panose="020B0604020202020204" pitchFamily="34" charset="0"/>
            </a:endParaRPr>
          </a:p>
          <a:p>
            <a:endParaRPr lang="es-CL" dirty="0"/>
          </a:p>
        </p:txBody>
      </p:sp>
      <p:sp>
        <p:nvSpPr>
          <p:cNvPr id="3" name="Título 2"/>
          <p:cNvSpPr>
            <a:spLocks noGrp="1"/>
          </p:cNvSpPr>
          <p:nvPr>
            <p:ph type="title"/>
          </p:nvPr>
        </p:nvSpPr>
        <p:spPr>
          <a:xfrm>
            <a:off x="457200" y="274638"/>
            <a:ext cx="6231467" cy="741362"/>
          </a:xfrm>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Objetivo de los Procedimientos Disciplinarios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906020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14945"/>
            <a:ext cx="8358717" cy="4079972"/>
          </a:xfrm>
        </p:spPr>
        <p:txBody>
          <a:bodyPr/>
          <a:lstStyle/>
          <a:p>
            <a:pPr algn="just">
              <a:spcBef>
                <a:spcPct val="0"/>
              </a:spcBef>
              <a:buClr>
                <a:srgbClr val="FF9933"/>
              </a:buClr>
            </a:pPr>
            <a:r>
              <a:rPr lang="es-CL" sz="2400" dirty="0">
                <a:solidFill>
                  <a:srgbClr val="0070C0"/>
                </a:solidFill>
                <a:latin typeface="Arial" panose="020B0604020202020204" pitchFamily="34" charset="0"/>
                <a:cs typeface="Arial" panose="020B0604020202020204" pitchFamily="34" charset="0"/>
              </a:rPr>
              <a:t>Medios probatorios</a:t>
            </a:r>
          </a:p>
          <a:p>
            <a:pPr algn="just">
              <a:spcBef>
                <a:spcPct val="0"/>
              </a:spcBef>
              <a:buClr>
                <a:srgbClr val="FF9933"/>
              </a:buClr>
            </a:pPr>
            <a:r>
              <a:rPr lang="es-ES" sz="2400" dirty="0">
                <a:latin typeface="Arial" panose="020B0604020202020204" pitchFamily="34" charset="0"/>
                <a:cs typeface="Arial" panose="020B0604020202020204" pitchFamily="34" charset="0"/>
              </a:rPr>
              <a:t/>
            </a:r>
            <a:br>
              <a:rPr lang="es-ES" sz="2400" dirty="0">
                <a:latin typeface="Arial" panose="020B0604020202020204" pitchFamily="34" charset="0"/>
                <a:cs typeface="Arial" panose="020B0604020202020204" pitchFamily="34" charset="0"/>
              </a:rPr>
            </a:br>
            <a:r>
              <a:rPr lang="es-ES" sz="2400" dirty="0">
                <a:solidFill>
                  <a:srgbClr val="434343"/>
                </a:solidFill>
                <a:latin typeface="Arial" panose="020B0604020202020204" pitchFamily="34" charset="0"/>
                <a:cs typeface="Arial" panose="020B0604020202020204" pitchFamily="34" charset="0"/>
              </a:rPr>
              <a:t>Los procedimientos disciplinarios son procesos reglados en la ley N°18.883, por lo que respecto de éstos, ante la inexistencia o falta de claridad de una regulación especial que rija una materia, como sucede con la prueba, corresponde aplicar el artículo 35 de la ley N°19.880, en carácter de supletoria, según el cual, los hechos relevantes para la decisión de un procedimiento, podrán acreditarse por cualquier medio de prueba admisible en derecho (Dictamen N°69.157/09).</a:t>
            </a: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978523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193964" y="1787236"/>
            <a:ext cx="8621953" cy="4107681"/>
          </a:xfrm>
        </p:spPr>
        <p:txBody>
          <a:bodyPr/>
          <a:lstStyle/>
          <a:p>
            <a:pPr algn="just">
              <a:spcBef>
                <a:spcPct val="0"/>
              </a:spcBef>
              <a:buClr>
                <a:srgbClr val="FF9933"/>
              </a:buClr>
            </a:pPr>
            <a:r>
              <a:rPr lang="es-CL" sz="2200" dirty="0">
                <a:solidFill>
                  <a:srgbClr val="0070C0"/>
                </a:solidFill>
                <a:latin typeface="Arial" panose="020B0604020202020204" pitchFamily="34" charset="0"/>
                <a:cs typeface="Arial" panose="020B0604020202020204" pitchFamily="34" charset="0"/>
              </a:rPr>
              <a:t>Apreciación de la prueba</a:t>
            </a:r>
          </a:p>
          <a:p>
            <a:pPr algn="just">
              <a:spcBef>
                <a:spcPct val="0"/>
              </a:spcBef>
              <a:buClr>
                <a:srgbClr val="FF9933"/>
              </a:buClr>
            </a:pPr>
            <a:endParaRPr lang="es-CL" sz="2200" dirty="0">
              <a:solidFill>
                <a:srgbClr val="434343"/>
              </a:solidFill>
              <a:latin typeface="Arial" panose="020B0604020202020204" pitchFamily="34" charset="0"/>
              <a:cs typeface="Arial" panose="020B0604020202020204" pitchFamily="34" charset="0"/>
            </a:endParaRPr>
          </a:p>
          <a:p>
            <a:pPr algn="just">
              <a:spcBef>
                <a:spcPct val="0"/>
              </a:spcBef>
            </a:pPr>
            <a:r>
              <a:rPr lang="es-ES" sz="2200" dirty="0">
                <a:solidFill>
                  <a:srgbClr val="434343"/>
                </a:solidFill>
                <a:latin typeface="Arial" panose="020B0604020202020204" pitchFamily="34" charset="0"/>
                <a:cs typeface="Arial" panose="020B0604020202020204" pitchFamily="34" charset="0"/>
              </a:rPr>
              <a:t>En materia procedimental administrativa no existe un sistema de prueba legal tasada, como ocurre en el procedimiento civil, descansando exclusivamente en la autoridad que ejerce la potestad disciplinaria la ponderación de los medios de convicción que consten en la correspondiente carpeta administrativa, sin que la ley preestablezca el valor probatorio de éstos. Por aplicación supletoria del artículo 35 de la ley N° 19.880, la prueba se apreciará en conciencia, significando aquello que la autoridad puede llegar con entera libertad y en forma privativa al convencimiento y decisión más conforme con su íntima y libre opinión (</a:t>
            </a:r>
            <a:r>
              <a:rPr lang="es-CL" sz="2200" dirty="0">
                <a:solidFill>
                  <a:srgbClr val="434343"/>
                </a:solidFill>
                <a:latin typeface="Arial" panose="020B0604020202020204" pitchFamily="34" charset="0"/>
                <a:cs typeface="Arial" panose="020B0604020202020204" pitchFamily="34" charset="0"/>
              </a:rPr>
              <a:t>Dictamen N°51.674/11).</a:t>
            </a: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1949798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180110" y="1759527"/>
            <a:ext cx="8635808" cy="4135390"/>
          </a:xfrm>
        </p:spPr>
        <p:txBody>
          <a:bodyPr/>
          <a:lstStyle/>
          <a:p>
            <a:pPr algn="just">
              <a:spcBef>
                <a:spcPct val="0"/>
              </a:spcBef>
              <a:buClr>
                <a:srgbClr val="FF9933"/>
              </a:buClr>
            </a:pPr>
            <a:r>
              <a:rPr lang="es-CL" sz="2200" dirty="0">
                <a:solidFill>
                  <a:srgbClr val="0070C0"/>
                </a:solidFill>
                <a:latin typeface="Arial" panose="020B0604020202020204" pitchFamily="34" charset="0"/>
              </a:rPr>
              <a:t>Desde cuando se entienden “involucrados” en un proceso, y susceptibles de recibir una sanción</a:t>
            </a:r>
            <a:endParaRPr lang="en-US" sz="2200" dirty="0">
              <a:solidFill>
                <a:srgbClr val="0070C0"/>
              </a:solidFill>
              <a:latin typeface="Arial" panose="020B0604020202020204" pitchFamily="34" charset="0"/>
            </a:endParaRPr>
          </a:p>
          <a:p>
            <a:pPr eaLnBrk="1" hangingPunct="1">
              <a:spcBef>
                <a:spcPct val="0"/>
              </a:spcBef>
            </a:pPr>
            <a:endParaRPr lang="es-CL" sz="2200" dirty="0">
              <a:solidFill>
                <a:srgbClr val="434343"/>
              </a:solidFill>
              <a:latin typeface="Arial" panose="020B0604020202020204" pitchFamily="34" charset="0"/>
            </a:endParaRPr>
          </a:p>
          <a:p>
            <a:pPr algn="just" eaLnBrk="1" hangingPunct="1">
              <a:spcBef>
                <a:spcPct val="0"/>
              </a:spcBef>
            </a:pPr>
            <a:r>
              <a:rPr lang="es-CL" sz="2200" dirty="0">
                <a:solidFill>
                  <a:srgbClr val="434343"/>
                </a:solidFill>
                <a:latin typeface="Arial" panose="020B0604020202020204" pitchFamily="34" charset="0"/>
              </a:rPr>
              <a:t>En el caso de ex funcionarios que “al momento de ordenarse la instrucción de un proceso disciplinario” poseían la calidad de servidores municipales, pero con anterioridad a que este se haya afinado, se produce su término de labores, el fiscal instructor se halla en el imperativo legal de proceder a su respecto en la misma forma en que debe hacerlo con aquellos que mantienen la calidad de funcionarios, si estima que han tenido una participación responsable en los hechos, sin perjuicio de que dicha responsabilidad sólo puede hacerse efectiva en los términos reseñados en el inciso final del artículo 145 de la ley </a:t>
            </a:r>
            <a:r>
              <a:rPr lang="es-CL" sz="2200" dirty="0" smtClean="0">
                <a:solidFill>
                  <a:srgbClr val="434343"/>
                </a:solidFill>
                <a:latin typeface="Arial" panose="020B0604020202020204" pitchFamily="34" charset="0"/>
              </a:rPr>
              <a:t>N°18.883.</a:t>
            </a:r>
            <a:endParaRPr lang="en-US" sz="2200" dirty="0">
              <a:solidFill>
                <a:srgbClr val="434343"/>
              </a:solidFill>
              <a:latin typeface="Arial" panose="020B0604020202020204" pitchFamily="34" charset="0"/>
            </a:endParaRP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dirty="0"/>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7026122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spcBef>
                <a:spcPct val="0"/>
              </a:spcBef>
              <a:buClr>
                <a:srgbClr val="FF9933"/>
              </a:buClr>
            </a:pPr>
            <a:r>
              <a:rPr lang="es-ES" sz="2400" dirty="0">
                <a:solidFill>
                  <a:srgbClr val="0070C0"/>
                </a:solidFill>
                <a:latin typeface="Arial" panose="020B0604020202020204" pitchFamily="34" charset="0"/>
              </a:rPr>
              <a:t>Trámites esenciales al tenor del artículo 142 de la ley N°18.883</a:t>
            </a:r>
            <a:endParaRPr lang="es-CL" sz="2400" dirty="0">
              <a:solidFill>
                <a:srgbClr val="0070C0"/>
              </a:solidFill>
              <a:latin typeface="Arial" panose="020B0604020202020204" pitchFamily="34" charset="0"/>
              <a:cs typeface="Arial" panose="020B0604020202020204" pitchFamily="34" charset="0"/>
            </a:endParaRPr>
          </a:p>
          <a:p>
            <a:pPr algn="just">
              <a:spcBef>
                <a:spcPct val="0"/>
              </a:spcBef>
              <a:buClr>
                <a:srgbClr val="FF9933"/>
              </a:buClr>
            </a:pPr>
            <a:endParaRPr lang="es-CL" sz="2400" dirty="0">
              <a:solidFill>
                <a:srgbClr val="434343"/>
              </a:solidFill>
              <a:latin typeface="Arial" panose="020B0604020202020204" pitchFamily="34" charset="0"/>
              <a:cs typeface="Arial" panose="020B0604020202020204" pitchFamily="34" charset="0"/>
            </a:endParaRPr>
          </a:p>
          <a:p>
            <a:pPr algn="just" eaLnBrk="1" hangingPunct="1">
              <a:spcBef>
                <a:spcPct val="0"/>
              </a:spcBef>
            </a:pPr>
            <a:r>
              <a:rPr lang="es-CL" sz="2400" dirty="0">
                <a:solidFill>
                  <a:srgbClr val="434343"/>
                </a:solidFill>
                <a:latin typeface="Arial" panose="020B0604020202020204" pitchFamily="34" charset="0"/>
                <a:cs typeface="Arial" panose="020B0604020202020204" pitchFamily="34" charset="0"/>
              </a:rPr>
              <a:t>Son trámites esenciales de un sumario administrativo aquellos cuya omisión implica la privación de la facultad que tiene el afectado de defenderse oportunamente, como ocurre con la declaración del inculpado, la formulación de cargos concretos, la notificación legal ya sea de los cargos o de la sanción que se pretende aplicar (Dictámenes </a:t>
            </a:r>
            <a:r>
              <a:rPr lang="es-CL" sz="2400" dirty="0" err="1">
                <a:solidFill>
                  <a:srgbClr val="434343"/>
                </a:solidFill>
                <a:latin typeface="Arial" panose="020B0604020202020204" pitchFamily="34" charset="0"/>
                <a:cs typeface="Arial" panose="020B0604020202020204" pitchFamily="34" charset="0"/>
              </a:rPr>
              <a:t>N°s</a:t>
            </a:r>
            <a:r>
              <a:rPr lang="es-CL" sz="2400" dirty="0">
                <a:solidFill>
                  <a:srgbClr val="434343"/>
                </a:solidFill>
                <a:latin typeface="Arial" panose="020B0604020202020204" pitchFamily="34" charset="0"/>
                <a:cs typeface="Arial" panose="020B0604020202020204" pitchFamily="34" charset="0"/>
              </a:rPr>
              <a:t>. 2680/99 y 21046/05).</a:t>
            </a:r>
            <a:endParaRPr lang="en-US" sz="2400" dirty="0">
              <a:solidFill>
                <a:srgbClr val="434343"/>
              </a:solidFill>
              <a:latin typeface="Arial" panose="020B0604020202020204" pitchFamily="34" charset="0"/>
              <a:cs typeface="Arial" panose="020B0604020202020204" pitchFamily="34" charset="0"/>
            </a:endParaRPr>
          </a:p>
          <a:p>
            <a:pPr eaLnBrk="1" hangingPunct="1">
              <a:spcBef>
                <a:spcPct val="0"/>
              </a:spcBef>
            </a:pPr>
            <a:endParaRPr lang="en-US" sz="2000" dirty="0">
              <a:latin typeface="Arial" panose="020B0604020202020204" pitchFamily="34" charset="0"/>
              <a:cs typeface="Arial" panose="020B0604020202020204" pitchFamily="34" charset="0"/>
            </a:endParaRP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2278173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180110" y="1801091"/>
            <a:ext cx="8635808" cy="4093826"/>
          </a:xfrm>
        </p:spPr>
        <p:txBody>
          <a:bodyPr/>
          <a:lstStyle/>
          <a:p>
            <a:pPr algn="just">
              <a:spcBef>
                <a:spcPct val="0"/>
              </a:spcBef>
              <a:buClr>
                <a:srgbClr val="FF9933"/>
              </a:buClr>
            </a:pPr>
            <a:r>
              <a:rPr lang="es-CL" sz="2400" dirty="0" smtClean="0">
                <a:solidFill>
                  <a:srgbClr val="0070C0"/>
                </a:solidFill>
                <a:latin typeface="Arial" panose="020B0604020202020204" pitchFamily="34" charset="0"/>
                <a:cs typeface="Arial" panose="020B0604020202020204" pitchFamily="34" charset="0"/>
              </a:rPr>
              <a:t>Efectos de las medidas disciplinarias</a:t>
            </a:r>
          </a:p>
          <a:p>
            <a:pPr algn="just">
              <a:spcBef>
                <a:spcPct val="0"/>
              </a:spcBef>
              <a:buClr>
                <a:srgbClr val="FF9933"/>
              </a:buClr>
            </a:pPr>
            <a:endParaRPr lang="es-CL" sz="2400" dirty="0">
              <a:solidFill>
                <a:srgbClr val="434343"/>
              </a:solidFill>
              <a:latin typeface="Arial" panose="020B0604020202020204" pitchFamily="34" charset="0"/>
              <a:cs typeface="Arial" panose="020B0604020202020204" pitchFamily="34" charset="0"/>
            </a:endParaRPr>
          </a:p>
          <a:p>
            <a:pPr algn="just">
              <a:spcBef>
                <a:spcPct val="0"/>
              </a:spcBef>
              <a:buFontTx/>
              <a:buChar char="-"/>
            </a:pPr>
            <a:r>
              <a:rPr lang="es-ES" sz="2400" dirty="0">
                <a:solidFill>
                  <a:srgbClr val="434343"/>
                </a:solidFill>
                <a:latin typeface="Arial" panose="020B0604020202020204" pitchFamily="34" charset="0"/>
                <a:cs typeface="Arial" panose="020B0604020202020204" pitchFamily="34" charset="0"/>
              </a:rPr>
              <a:t> De conformidad con lo establecido en el artículo </a:t>
            </a:r>
            <a:r>
              <a:rPr lang="es-CL" sz="2400" dirty="0">
                <a:solidFill>
                  <a:srgbClr val="434343"/>
                </a:solidFill>
                <a:latin typeface="Arial" panose="020B0604020202020204" pitchFamily="34" charset="0"/>
                <a:cs typeface="Arial" panose="020B0604020202020204" pitchFamily="34" charset="0"/>
              </a:rPr>
              <a:t>51, inciso segundo, de la ley N°19.880, la sanción aplicada rige a contar de la fecha de la notificación del correspondiente acto terminal, época en la que comienza a generar sus efectos y, </a:t>
            </a:r>
            <a:r>
              <a:rPr lang="es-CL" sz="2400" dirty="0" smtClean="0">
                <a:solidFill>
                  <a:srgbClr val="434343"/>
                </a:solidFill>
                <a:latin typeface="Arial" panose="020B0604020202020204" pitchFamily="34" charset="0"/>
                <a:cs typeface="Arial" panose="020B0604020202020204" pitchFamily="34" charset="0"/>
              </a:rPr>
              <a:t>por ende, hasta la cual corresponde la percepción de las respectivas remuneraciones (Dictamen N°8.225/09).</a:t>
            </a:r>
          </a:p>
          <a:p>
            <a:pPr algn="just">
              <a:spcBef>
                <a:spcPct val="0"/>
              </a:spcBef>
            </a:pPr>
            <a:r>
              <a:rPr lang="es-CL" sz="2400" dirty="0" smtClean="0">
                <a:solidFill>
                  <a:srgbClr val="434343"/>
                </a:solidFill>
                <a:latin typeface="Arial" panose="020B0604020202020204" pitchFamily="34" charset="0"/>
                <a:cs typeface="Arial" panose="020B0604020202020204" pitchFamily="34" charset="0"/>
              </a:rPr>
              <a:t>- Los efectos del decreto que afina el procedimiento disciplinario no se ven supeditados al trámite de registro en la Contraloría General.</a:t>
            </a:r>
            <a:endParaRPr lang="es-CL" sz="2400" dirty="0">
              <a:solidFill>
                <a:srgbClr val="434343"/>
              </a:solidFill>
              <a:latin typeface="Arial" panose="020B0604020202020204" pitchFamily="34" charset="0"/>
              <a:cs typeface="Arial" panose="020B0604020202020204" pitchFamily="34" charset="0"/>
            </a:endParaRP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2232976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21674" y="1828800"/>
            <a:ext cx="8594244" cy="4066117"/>
          </a:xfrm>
        </p:spPr>
        <p:txBody>
          <a:bodyPr/>
          <a:lstStyle/>
          <a:p>
            <a:pPr algn="just">
              <a:spcBef>
                <a:spcPct val="0"/>
              </a:spcBef>
              <a:buClr>
                <a:srgbClr val="FF9933"/>
              </a:buClr>
            </a:pPr>
            <a:r>
              <a:rPr lang="es-CL" sz="2400" dirty="0" smtClean="0">
                <a:solidFill>
                  <a:srgbClr val="0070C0"/>
                </a:solidFill>
                <a:latin typeface="Arial" panose="020B0604020202020204" pitchFamily="34" charset="0"/>
                <a:cs typeface="Arial" panose="020B0604020202020204" pitchFamily="34" charset="0"/>
              </a:rPr>
              <a:t>Destitución de dirigentes gremiales</a:t>
            </a:r>
            <a:endParaRPr lang="es-CL" sz="2400" dirty="0">
              <a:solidFill>
                <a:srgbClr val="0070C0"/>
              </a:solidFill>
              <a:latin typeface="Arial" panose="020B0604020202020204" pitchFamily="34" charset="0"/>
              <a:cs typeface="Arial" panose="020B0604020202020204" pitchFamily="34" charset="0"/>
            </a:endParaRPr>
          </a:p>
          <a:p>
            <a:pPr algn="just">
              <a:spcBef>
                <a:spcPct val="0"/>
              </a:spcBef>
              <a:buClr>
                <a:srgbClr val="FF9933"/>
              </a:buClr>
            </a:pPr>
            <a:endParaRPr lang="es-CL" sz="2400" dirty="0">
              <a:solidFill>
                <a:srgbClr val="434343"/>
              </a:solidFill>
              <a:latin typeface="Arial" panose="020B0604020202020204" pitchFamily="34" charset="0"/>
              <a:cs typeface="Arial" panose="020B0604020202020204" pitchFamily="34" charset="0"/>
            </a:endParaRPr>
          </a:p>
          <a:p>
            <a:pPr algn="just">
              <a:spcBef>
                <a:spcPct val="0"/>
              </a:spcBef>
            </a:pPr>
            <a:r>
              <a:rPr lang="es-ES" sz="2400" dirty="0" smtClean="0">
                <a:solidFill>
                  <a:srgbClr val="434343"/>
                </a:solidFill>
                <a:latin typeface="Arial" panose="020B0604020202020204" pitchFamily="34" charset="0"/>
                <a:cs typeface="Arial" panose="020B0604020202020204" pitchFamily="34" charset="0"/>
              </a:rPr>
              <a:t>De conformidad con el </a:t>
            </a:r>
            <a:r>
              <a:rPr lang="es-CL" sz="2400" dirty="0" smtClean="0"/>
              <a:t>artículo </a:t>
            </a:r>
            <a:r>
              <a:rPr lang="es-CL" sz="2400" dirty="0"/>
              <a:t>25 de la ley N° 19.296, </a:t>
            </a:r>
            <a:r>
              <a:rPr lang="es-CL" sz="2400" dirty="0" smtClean="0"/>
              <a:t>la </a:t>
            </a:r>
            <a:r>
              <a:rPr lang="es-CL" sz="2400" dirty="0"/>
              <a:t>destitución que se imponga a los dirigentes de las asociaciones de funcionarios de la Administración del </a:t>
            </a:r>
            <a:r>
              <a:rPr lang="es-CL" sz="2400" dirty="0" smtClean="0"/>
              <a:t>Estado, debe </a:t>
            </a:r>
            <a:r>
              <a:rPr lang="es-CL" sz="2400" dirty="0"/>
              <a:t>ser ratificada por </a:t>
            </a:r>
            <a:r>
              <a:rPr lang="es-CL" sz="2400" dirty="0" smtClean="0"/>
              <a:t>C.G.R., </a:t>
            </a:r>
            <a:r>
              <a:rPr lang="es-CL" sz="2400" dirty="0"/>
              <a:t>efectuando un estudio del proceso sumarial y de la resolución que disponga la medida expulsiva, confirmándola o indicando en un pronunciamiento jurídico las observaciones que impiden tener por justificada legalmente la </a:t>
            </a:r>
            <a:r>
              <a:rPr lang="es-CL" sz="2400" dirty="0" smtClean="0"/>
              <a:t>desvinculación. Por ende, la medida solo </a:t>
            </a:r>
            <a:r>
              <a:rPr lang="es-CL" sz="2400" dirty="0" smtClean="0"/>
              <a:t>genera </a:t>
            </a:r>
            <a:r>
              <a:rPr lang="es-CL" sz="2400" dirty="0" smtClean="0"/>
              <a:t>sus efectos luego de la pertinente ratificación.</a:t>
            </a:r>
            <a:endParaRPr lang="es-CL" sz="2400" dirty="0">
              <a:solidFill>
                <a:srgbClr val="434343"/>
              </a:solidFill>
              <a:latin typeface="Arial" panose="020B0604020202020204" pitchFamily="34" charset="0"/>
              <a:cs typeface="Arial" panose="020B0604020202020204" pitchFamily="34" charset="0"/>
            </a:endParaRP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4118758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spcBef>
                <a:spcPct val="0"/>
              </a:spcBef>
              <a:buClr>
                <a:srgbClr val="FF9933"/>
              </a:buClr>
            </a:pPr>
            <a:r>
              <a:rPr lang="es-ES" sz="2400" dirty="0">
                <a:solidFill>
                  <a:srgbClr val="0070C0"/>
                </a:solidFill>
                <a:latin typeface="Arial" panose="020B0604020202020204" pitchFamily="34" charset="0"/>
              </a:rPr>
              <a:t>Reclamo de ilegalidad en relación con los efectos de la medida disciplinaria</a:t>
            </a:r>
            <a:endParaRPr lang="es-CL" sz="2400" dirty="0">
              <a:solidFill>
                <a:srgbClr val="0070C0"/>
              </a:solidFill>
              <a:latin typeface="Arial" panose="020B0604020202020204" pitchFamily="34" charset="0"/>
              <a:cs typeface="Arial" panose="020B0604020202020204" pitchFamily="34" charset="0"/>
            </a:endParaRPr>
          </a:p>
          <a:p>
            <a:pPr algn="just">
              <a:spcBef>
                <a:spcPct val="0"/>
              </a:spcBef>
            </a:pPr>
            <a:endParaRPr lang="es-CL" sz="2400" dirty="0">
              <a:solidFill>
                <a:srgbClr val="434343"/>
              </a:solidFill>
              <a:latin typeface="Arial" panose="020B0604020202020204" pitchFamily="34" charset="0"/>
              <a:cs typeface="Arial" panose="020B0604020202020204" pitchFamily="34" charset="0"/>
            </a:endParaRPr>
          </a:p>
          <a:p>
            <a:pPr algn="just">
              <a:spcBef>
                <a:spcPct val="0"/>
              </a:spcBef>
            </a:pPr>
            <a:endParaRPr lang="es-CL" sz="2400" dirty="0">
              <a:solidFill>
                <a:srgbClr val="434343"/>
              </a:solidFill>
              <a:latin typeface="Arial" panose="020B0604020202020204" pitchFamily="34" charset="0"/>
              <a:cs typeface="Arial" panose="020B0604020202020204" pitchFamily="34" charset="0"/>
            </a:endParaRPr>
          </a:p>
          <a:p>
            <a:pPr algn="just">
              <a:spcBef>
                <a:spcPct val="0"/>
              </a:spcBef>
            </a:pPr>
            <a:r>
              <a:rPr lang="es-CL" sz="2400" dirty="0">
                <a:solidFill>
                  <a:srgbClr val="434343"/>
                </a:solidFill>
                <a:latin typeface="Arial" panose="020B0604020202020204" pitchFamily="34" charset="0"/>
                <a:cs typeface="Arial" panose="020B0604020202020204" pitchFamily="34" charset="0"/>
              </a:rPr>
              <a:t>El reclamo de ilegalidad ante la Contraloría General no suspende los efectos de la medida disciplinaria (Dictámenes </a:t>
            </a:r>
            <a:r>
              <a:rPr lang="es-CL" sz="2400" dirty="0" err="1">
                <a:solidFill>
                  <a:srgbClr val="434343"/>
                </a:solidFill>
                <a:latin typeface="Arial" panose="020B0604020202020204" pitchFamily="34" charset="0"/>
                <a:cs typeface="Arial" panose="020B0604020202020204" pitchFamily="34" charset="0"/>
              </a:rPr>
              <a:t>N°s</a:t>
            </a:r>
            <a:r>
              <a:rPr lang="es-CL" sz="2400" dirty="0">
                <a:solidFill>
                  <a:srgbClr val="434343"/>
                </a:solidFill>
                <a:latin typeface="Arial" panose="020B0604020202020204" pitchFamily="34" charset="0"/>
                <a:cs typeface="Arial" panose="020B0604020202020204" pitchFamily="34" charset="0"/>
              </a:rPr>
              <a:t>. 46.174/07 y 56.116/10).</a:t>
            </a:r>
            <a:endParaRPr lang="es-ES" sz="2400" dirty="0">
              <a:solidFill>
                <a:srgbClr val="434343"/>
              </a:solidFill>
              <a:latin typeface="Arial" panose="020B0604020202020204" pitchFamily="34" charset="0"/>
              <a:cs typeface="Arial" panose="020B0604020202020204" pitchFamily="34" charset="0"/>
            </a:endParaRP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4956370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spcBef>
                <a:spcPct val="0"/>
              </a:spcBef>
              <a:buClr>
                <a:srgbClr val="FF9933"/>
              </a:buClr>
            </a:pPr>
            <a:r>
              <a:rPr lang="es-ES" sz="2200" dirty="0">
                <a:solidFill>
                  <a:srgbClr val="0070C0"/>
                </a:solidFill>
                <a:latin typeface="Arial" panose="020B0604020202020204" pitchFamily="34" charset="0"/>
              </a:rPr>
              <a:t>Efectos de la aplicación de medidas expulsivas en el marco de procedimientos disciplinarios cuya juridicidad es reparada por la Contraloría General</a:t>
            </a:r>
            <a:endParaRPr lang="es-CL" sz="2200" dirty="0">
              <a:solidFill>
                <a:srgbClr val="0070C0"/>
              </a:solidFill>
              <a:latin typeface="Arial" panose="020B0604020202020204" pitchFamily="34" charset="0"/>
              <a:cs typeface="Arial" panose="020B0604020202020204" pitchFamily="34" charset="0"/>
            </a:endParaRPr>
          </a:p>
          <a:p>
            <a:pPr algn="just">
              <a:spcBef>
                <a:spcPct val="0"/>
              </a:spcBef>
              <a:buClr>
                <a:srgbClr val="FF9933"/>
              </a:buClr>
            </a:pPr>
            <a:endParaRPr lang="es-CL" sz="2200" dirty="0">
              <a:solidFill>
                <a:srgbClr val="434343"/>
              </a:solidFill>
              <a:latin typeface="Arial" panose="020B0604020202020204" pitchFamily="34" charset="0"/>
              <a:cs typeface="Arial" panose="020B0604020202020204" pitchFamily="34" charset="0"/>
            </a:endParaRPr>
          </a:p>
          <a:p>
            <a:pPr algn="just">
              <a:spcBef>
                <a:spcPct val="0"/>
              </a:spcBef>
            </a:pPr>
            <a:r>
              <a:rPr lang="es-ES" sz="2200" dirty="0">
                <a:solidFill>
                  <a:srgbClr val="434343"/>
                </a:solidFill>
                <a:latin typeface="Arial" panose="020B0604020202020204" pitchFamily="34" charset="0"/>
                <a:cs typeface="Arial" panose="020B0604020202020204" pitchFamily="34" charset="0"/>
              </a:rPr>
              <a:t>En caso de reabrirse un procedimiento sumarial, debe estarse a su término, para que una vez acontecido aquello y sólo en el caso de disponerse finalmente una medida disciplinaria diversa de la destitución, procede la reincorporación del afectado y el pago de las remuneraciones durante el tiempo en que se encontró desvinculado de su cargo por aplicación de la medida expulsiva (Dictámenes </a:t>
            </a:r>
            <a:r>
              <a:rPr lang="es-ES" sz="2200" dirty="0" err="1">
                <a:solidFill>
                  <a:srgbClr val="434343"/>
                </a:solidFill>
                <a:latin typeface="Arial" panose="020B0604020202020204" pitchFamily="34" charset="0"/>
                <a:cs typeface="Arial" panose="020B0604020202020204" pitchFamily="34" charset="0"/>
              </a:rPr>
              <a:t>N°s</a:t>
            </a:r>
            <a:r>
              <a:rPr lang="es-ES" sz="2200" dirty="0">
                <a:solidFill>
                  <a:srgbClr val="434343"/>
                </a:solidFill>
                <a:latin typeface="Arial" panose="020B0604020202020204" pitchFamily="34" charset="0"/>
                <a:cs typeface="Arial" panose="020B0604020202020204" pitchFamily="34" charset="0"/>
              </a:rPr>
              <a:t>. 42.851/07 y 6.001/11).</a:t>
            </a: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1185465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84218"/>
            <a:ext cx="8358717" cy="4010699"/>
          </a:xfrm>
        </p:spPr>
        <p:txBody>
          <a:bodyPr/>
          <a:lstStyle/>
          <a:p>
            <a:pPr algn="just">
              <a:spcBef>
                <a:spcPct val="0"/>
              </a:spcBef>
              <a:buClr>
                <a:srgbClr val="FF9933"/>
              </a:buClr>
            </a:pPr>
            <a:r>
              <a:rPr lang="es-CL" sz="2200" dirty="0">
                <a:solidFill>
                  <a:srgbClr val="0070C0"/>
                </a:solidFill>
                <a:latin typeface="Arial" panose="020B0604020202020204" pitchFamily="34" charset="0"/>
              </a:rPr>
              <a:t>Interrupción de la Prescripción</a:t>
            </a:r>
            <a:endParaRPr lang="es-CL" sz="2200" dirty="0">
              <a:solidFill>
                <a:srgbClr val="0070C0"/>
              </a:solidFill>
              <a:latin typeface="Arial" panose="020B0604020202020204" pitchFamily="34" charset="0"/>
              <a:cs typeface="Arial" panose="020B0604020202020204" pitchFamily="34" charset="0"/>
            </a:endParaRPr>
          </a:p>
          <a:p>
            <a:pPr algn="just">
              <a:spcBef>
                <a:spcPct val="0"/>
              </a:spcBef>
              <a:buClr>
                <a:srgbClr val="FF9933"/>
              </a:buClr>
            </a:pPr>
            <a:endParaRPr lang="es-CL" sz="2200" dirty="0">
              <a:solidFill>
                <a:srgbClr val="434343"/>
              </a:solidFill>
              <a:latin typeface="Arial" panose="020B0604020202020204" pitchFamily="34" charset="0"/>
              <a:cs typeface="Arial" panose="020B0604020202020204" pitchFamily="34" charset="0"/>
            </a:endParaRPr>
          </a:p>
          <a:p>
            <a:pPr algn="just">
              <a:spcBef>
                <a:spcPct val="0"/>
              </a:spcBef>
            </a:pPr>
            <a:r>
              <a:rPr lang="es-ES" sz="2200" dirty="0">
                <a:solidFill>
                  <a:srgbClr val="434343"/>
                </a:solidFill>
                <a:latin typeface="Arial" panose="020B0604020202020204" pitchFamily="34" charset="0"/>
                <a:cs typeface="Arial" panose="020B0604020202020204" pitchFamily="34" charset="0"/>
              </a:rPr>
              <a:t>Art. 155, de la ley N°18.883: “La prescripción de la acción disciplinaria se interrumpe, perdiéndose el tiempo transcurrido, si el funcionario incurriere nuevamente en </a:t>
            </a:r>
            <a:r>
              <a:rPr lang="es-ES" sz="2200" dirty="0">
                <a:solidFill>
                  <a:srgbClr val="00B050"/>
                </a:solidFill>
                <a:latin typeface="Arial" panose="020B0604020202020204" pitchFamily="34" charset="0"/>
                <a:cs typeface="Arial" panose="020B0604020202020204" pitchFamily="34" charset="0"/>
              </a:rPr>
              <a:t>falta administrativa</a:t>
            </a:r>
            <a:r>
              <a:rPr lang="es-ES" sz="2200" dirty="0">
                <a:solidFill>
                  <a:srgbClr val="434343"/>
                </a:solidFill>
                <a:latin typeface="Arial" panose="020B0604020202020204" pitchFamily="34" charset="0"/>
                <a:cs typeface="Arial" panose="020B0604020202020204" pitchFamily="34" charset="0"/>
              </a:rPr>
              <a:t>”. </a:t>
            </a:r>
          </a:p>
          <a:p>
            <a:pPr algn="just">
              <a:spcBef>
                <a:spcPct val="0"/>
              </a:spcBef>
            </a:pPr>
            <a:endParaRPr lang="es-ES" sz="2200" dirty="0">
              <a:solidFill>
                <a:srgbClr val="434343"/>
              </a:solidFill>
              <a:latin typeface="Arial" panose="020B0604020202020204" pitchFamily="34" charset="0"/>
              <a:cs typeface="Arial" panose="020B0604020202020204" pitchFamily="34" charset="0"/>
            </a:endParaRPr>
          </a:p>
          <a:p>
            <a:pPr algn="just">
              <a:spcBef>
                <a:spcPct val="0"/>
              </a:spcBef>
            </a:pPr>
            <a:r>
              <a:rPr lang="es-ES" sz="2200" dirty="0">
                <a:solidFill>
                  <a:srgbClr val="434343"/>
                </a:solidFill>
                <a:latin typeface="Arial" panose="020B0604020202020204" pitchFamily="34" charset="0"/>
                <a:cs typeface="Arial" panose="020B0604020202020204" pitchFamily="34" charset="0"/>
              </a:rPr>
              <a:t>Solo una vez afinado el proceso disciplinario instruido con motivo de una nueva falta cometida por el mismo servidor y en el que se le aplique una medida disciplinaria, el plazo de prescripción se entenderá interrumpido a contar del día en que ocurrieron los hechos materia de esta nueva infracción (Dictámenes </a:t>
            </a:r>
            <a:r>
              <a:rPr lang="es-ES" sz="2200" dirty="0" err="1">
                <a:solidFill>
                  <a:srgbClr val="434343"/>
                </a:solidFill>
                <a:latin typeface="Arial" panose="020B0604020202020204" pitchFamily="34" charset="0"/>
                <a:cs typeface="Arial" panose="020B0604020202020204" pitchFamily="34" charset="0"/>
              </a:rPr>
              <a:t>N°s</a:t>
            </a:r>
            <a:r>
              <a:rPr lang="es-ES" sz="2200" dirty="0">
                <a:solidFill>
                  <a:srgbClr val="434343"/>
                </a:solidFill>
                <a:latin typeface="Arial" panose="020B0604020202020204" pitchFamily="34" charset="0"/>
                <a:cs typeface="Arial" panose="020B0604020202020204" pitchFamily="34" charset="0"/>
              </a:rPr>
              <a:t>. 6.926/01 y 29.991/10).</a:t>
            </a:r>
            <a:endParaRPr lang="en-US" sz="2200" dirty="0">
              <a:latin typeface="Arial" panose="020B0604020202020204" pitchFamily="34" charset="0"/>
              <a:cs typeface="Arial" panose="020B0604020202020204" pitchFamily="34" charset="0"/>
            </a:endParaRP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494706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180110" y="1759527"/>
            <a:ext cx="8635808" cy="4135390"/>
          </a:xfrm>
        </p:spPr>
        <p:txBody>
          <a:bodyPr/>
          <a:lstStyle/>
          <a:p>
            <a:pPr algn="just">
              <a:spcBef>
                <a:spcPct val="0"/>
              </a:spcBef>
              <a:buClr>
                <a:srgbClr val="FF9933"/>
              </a:buClr>
            </a:pPr>
            <a:r>
              <a:rPr lang="es-CL" sz="2200" dirty="0">
                <a:solidFill>
                  <a:srgbClr val="0070C0"/>
                </a:solidFill>
                <a:latin typeface="Arial" panose="020B0604020202020204" pitchFamily="34" charset="0"/>
              </a:rPr>
              <a:t>Suspensión de la Prescripción</a:t>
            </a:r>
            <a:endParaRPr lang="es-CL" sz="2200" dirty="0">
              <a:solidFill>
                <a:srgbClr val="0070C0"/>
              </a:solidFill>
              <a:latin typeface="Arial" panose="020B0604020202020204" pitchFamily="34" charset="0"/>
              <a:cs typeface="Arial" panose="020B0604020202020204" pitchFamily="34" charset="0"/>
            </a:endParaRPr>
          </a:p>
          <a:p>
            <a:pPr algn="just">
              <a:spcBef>
                <a:spcPct val="0"/>
              </a:spcBef>
              <a:buClr>
                <a:srgbClr val="FF9933"/>
              </a:buClr>
            </a:pPr>
            <a:endParaRPr lang="es-CL" sz="2200" dirty="0">
              <a:solidFill>
                <a:srgbClr val="434343"/>
              </a:solidFill>
              <a:latin typeface="Arial" panose="020B0604020202020204" pitchFamily="34" charset="0"/>
              <a:cs typeface="Arial" panose="020B0604020202020204" pitchFamily="34" charset="0"/>
            </a:endParaRPr>
          </a:p>
          <a:p>
            <a:pPr algn="just">
              <a:spcBef>
                <a:spcPct val="0"/>
              </a:spcBef>
            </a:pPr>
            <a:r>
              <a:rPr lang="es-ES" sz="2200" dirty="0">
                <a:solidFill>
                  <a:srgbClr val="434343"/>
                </a:solidFill>
                <a:latin typeface="Arial" panose="020B0604020202020204" pitchFamily="34" charset="0"/>
                <a:cs typeface="Arial" panose="020B0604020202020204" pitchFamily="34" charset="0"/>
              </a:rPr>
              <a:t>Art. 155, de la ley N°18.883: La prescripción de la acción disciplinaria se suspende desde que se formulan cargos. Si el proceso administrativo se paraliza por más de dos años, o transcurren dos </a:t>
            </a:r>
            <a:r>
              <a:rPr lang="es-ES" sz="2200" dirty="0">
                <a:solidFill>
                  <a:srgbClr val="00B050"/>
                </a:solidFill>
                <a:latin typeface="Arial" panose="020B0604020202020204" pitchFamily="34" charset="0"/>
                <a:cs typeface="Arial" panose="020B0604020202020204" pitchFamily="34" charset="0"/>
              </a:rPr>
              <a:t>calificaciones funcionarias </a:t>
            </a:r>
            <a:r>
              <a:rPr lang="es-ES" sz="2200" dirty="0">
                <a:solidFill>
                  <a:srgbClr val="434343"/>
                </a:solidFill>
                <a:latin typeface="Arial" panose="020B0604020202020204" pitchFamily="34" charset="0"/>
                <a:cs typeface="Arial" panose="020B0604020202020204" pitchFamily="34" charset="0"/>
              </a:rPr>
              <a:t>sin que haya sido sancionado, continuará corriendo el plazo de prescripción como si no se hubiese suspendido (Ver dictamen N° 17.865/95</a:t>
            </a:r>
            <a:r>
              <a:rPr lang="es-ES" sz="2200" dirty="0" smtClean="0">
                <a:solidFill>
                  <a:srgbClr val="434343"/>
                </a:solidFill>
                <a:latin typeface="Arial" panose="020B0604020202020204" pitchFamily="34" charset="0"/>
                <a:cs typeface="Arial" panose="020B0604020202020204" pitchFamily="34" charset="0"/>
              </a:rPr>
              <a:t>).</a:t>
            </a:r>
            <a:endParaRPr lang="es-ES" sz="2200" dirty="0">
              <a:solidFill>
                <a:srgbClr val="434343"/>
              </a:solidFill>
              <a:latin typeface="Arial" panose="020B0604020202020204" pitchFamily="34" charset="0"/>
              <a:cs typeface="Arial" panose="020B0604020202020204" pitchFamily="34" charset="0"/>
            </a:endParaRPr>
          </a:p>
          <a:p>
            <a:pPr algn="just">
              <a:spcBef>
                <a:spcPct val="0"/>
              </a:spcBef>
              <a:buFontTx/>
              <a:buChar char="-"/>
            </a:pPr>
            <a:r>
              <a:rPr lang="es-ES" sz="2200" dirty="0">
                <a:solidFill>
                  <a:srgbClr val="434343"/>
                </a:solidFill>
                <a:latin typeface="Arial" panose="020B0604020202020204" pitchFamily="34" charset="0"/>
                <a:cs typeface="Arial" panose="020B0604020202020204" pitchFamily="34" charset="0"/>
              </a:rPr>
              <a:t> “Calificaciones”: se considera el </a:t>
            </a:r>
            <a:r>
              <a:rPr lang="es-ES" sz="2200" u="sng" dirty="0">
                <a:solidFill>
                  <a:srgbClr val="434343"/>
                </a:solidFill>
                <a:latin typeface="Arial" panose="020B0604020202020204" pitchFamily="34" charset="0"/>
                <a:cs typeface="Arial" panose="020B0604020202020204" pitchFamily="34" charset="0"/>
              </a:rPr>
              <a:t>31 de diciembre </a:t>
            </a:r>
            <a:r>
              <a:rPr lang="es-ES" sz="2200" dirty="0">
                <a:solidFill>
                  <a:srgbClr val="434343"/>
                </a:solidFill>
                <a:latin typeface="Arial" panose="020B0604020202020204" pitchFamily="34" charset="0"/>
                <a:cs typeface="Arial" panose="020B0604020202020204" pitchFamily="34" charset="0"/>
              </a:rPr>
              <a:t>del año pertinente. </a:t>
            </a:r>
          </a:p>
          <a:p>
            <a:pPr algn="just">
              <a:spcBef>
                <a:spcPct val="0"/>
              </a:spcBef>
              <a:buFontTx/>
              <a:buChar char="-"/>
            </a:pPr>
            <a:r>
              <a:rPr lang="es-ES" sz="2200" dirty="0">
                <a:solidFill>
                  <a:srgbClr val="434343"/>
                </a:solidFill>
                <a:latin typeface="Arial" panose="020B0604020202020204" pitchFamily="34" charset="0"/>
                <a:cs typeface="Arial" panose="020B0604020202020204" pitchFamily="34" charset="0"/>
              </a:rPr>
              <a:t> Se suma el tiempo anterior a la suspensión con el tiempo posterior al hecho que determina que el plazo siga corriendo.</a:t>
            </a:r>
          </a:p>
          <a:p>
            <a:pPr algn="just">
              <a:spcBef>
                <a:spcPct val="0"/>
              </a:spcBef>
            </a:pPr>
            <a:r>
              <a:rPr lang="es-ES" sz="2200" dirty="0">
                <a:solidFill>
                  <a:srgbClr val="434343"/>
                </a:solidFill>
                <a:latin typeface="Arial" panose="020B0604020202020204" pitchFamily="34" charset="0"/>
                <a:cs typeface="Arial" panose="020B0604020202020204" pitchFamily="34" charset="0"/>
              </a:rPr>
              <a:t>(Ver dictámenes </a:t>
            </a:r>
            <a:r>
              <a:rPr lang="es-ES" sz="2200" dirty="0" err="1">
                <a:solidFill>
                  <a:srgbClr val="434343"/>
                </a:solidFill>
                <a:latin typeface="Arial" panose="020B0604020202020204" pitchFamily="34" charset="0"/>
                <a:cs typeface="Arial" panose="020B0604020202020204" pitchFamily="34" charset="0"/>
              </a:rPr>
              <a:t>N°s</a:t>
            </a:r>
            <a:r>
              <a:rPr lang="es-ES" sz="2200" dirty="0">
                <a:solidFill>
                  <a:srgbClr val="434343"/>
                </a:solidFill>
                <a:latin typeface="Arial" panose="020B0604020202020204" pitchFamily="34" charset="0"/>
                <a:cs typeface="Arial" panose="020B0604020202020204" pitchFamily="34" charset="0"/>
              </a:rPr>
              <a:t>. 71.484/11 y 34.715/13)</a:t>
            </a:r>
          </a:p>
        </p:txBody>
      </p:sp>
      <p:sp>
        <p:nvSpPr>
          <p:cNvPr id="3" name="Título 2"/>
          <p:cNvSpPr>
            <a:spLocks noGrp="1"/>
          </p:cNvSpPr>
          <p:nvPr>
            <p:ph type="title"/>
          </p:nvPr>
        </p:nvSpPr>
        <p:spPr>
          <a:xfrm>
            <a:off x="457200" y="274638"/>
            <a:ext cx="6231467" cy="690562"/>
          </a:xfrm>
        </p:spPr>
        <p:txBody>
          <a:bodyPr>
            <a:normAutofit/>
          </a:bodyPr>
          <a:lstStyle/>
          <a:p>
            <a:pPr eaLnBrk="1" hangingPunct="1"/>
            <a:r>
              <a:rPr lang="es-CL" b="1" dirty="0">
                <a:solidFill>
                  <a:schemeClr val="tx1"/>
                </a:solidFill>
                <a:latin typeface="Arial" panose="020B0604020202020204" pitchFamily="34" charset="0"/>
                <a:cs typeface="Arial" panose="020B0604020202020204" pitchFamily="34" charset="0"/>
              </a:rPr>
              <a:t>Aspectos relevantes a considerar</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178679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eaLnBrk="1" hangingPunct="1">
              <a:defRPr/>
            </a:pPr>
            <a:r>
              <a:rPr lang="es-CL" sz="2400" dirty="0">
                <a:solidFill>
                  <a:srgbClr val="434343"/>
                </a:solidFill>
                <a:latin typeface="Arial" charset="0"/>
                <a:ea typeface="ＭＳ Ｐゴシック" pitchFamily="-112" charset="-128"/>
                <a:cs typeface="Arial" charset="0"/>
              </a:rPr>
              <a:t>“</a:t>
            </a:r>
            <a:r>
              <a:rPr lang="es-ES" sz="2400" dirty="0">
                <a:solidFill>
                  <a:srgbClr val="434343"/>
                </a:solidFill>
                <a:latin typeface="Arial" charset="0"/>
                <a:ea typeface="ＭＳ Ｐゴシック" pitchFamily="-112" charset="-128"/>
              </a:rPr>
              <a:t>El personal de la Administración del Estado estará sujeto a responsabilidad administrativa, sin perjuicio de la responsabilidad civil y penal que pueda afectarle.</a:t>
            </a:r>
          </a:p>
          <a:p>
            <a:pPr algn="just" eaLnBrk="1" hangingPunct="1">
              <a:defRPr/>
            </a:pPr>
            <a:r>
              <a:rPr lang="es-ES" sz="2400" dirty="0">
                <a:solidFill>
                  <a:srgbClr val="434343"/>
                </a:solidFill>
                <a:latin typeface="Arial" charset="0"/>
                <a:ea typeface="ＭＳ Ｐゴシック" pitchFamily="-112" charset="-128"/>
              </a:rPr>
              <a:t>En el ejercicio de la potestad disciplinaria se asegurará el derecho a un racional y justo procedimiento.”</a:t>
            </a:r>
            <a:r>
              <a:rPr lang="es-CL" sz="2400" dirty="0">
                <a:solidFill>
                  <a:srgbClr val="434343"/>
                </a:solidFill>
                <a:latin typeface="Arial" charset="0"/>
                <a:ea typeface="ＭＳ Ｐゴシック" pitchFamily="-112" charset="-128"/>
                <a:cs typeface="Arial" charset="0"/>
              </a:rPr>
              <a:t> </a:t>
            </a:r>
          </a:p>
          <a:p>
            <a:pPr algn="just" eaLnBrk="1" hangingPunct="1">
              <a:defRPr/>
            </a:pPr>
            <a:r>
              <a:rPr lang="es-CL" sz="2400" dirty="0">
                <a:solidFill>
                  <a:srgbClr val="434343"/>
                </a:solidFill>
                <a:latin typeface="Arial" charset="0"/>
                <a:ea typeface="ＭＳ Ｐゴシック" pitchFamily="-112" charset="-128"/>
                <a:cs typeface="Arial" charset="0"/>
              </a:rPr>
              <a:t>(Artículo 18 de la ley N°18.575)</a:t>
            </a:r>
          </a:p>
          <a:p>
            <a:endParaRPr lang="es-CL" dirty="0"/>
          </a:p>
        </p:txBody>
      </p:sp>
      <p:sp>
        <p:nvSpPr>
          <p:cNvPr id="3" name="Título 2"/>
          <p:cNvSpPr>
            <a:spLocks noGrp="1"/>
          </p:cNvSpPr>
          <p:nvPr>
            <p:ph type="title"/>
          </p:nvPr>
        </p:nvSpPr>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Responsabilidad Administrativa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3197578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8 Rectángulo redondeado"/>
          <p:cNvSpPr>
            <a:spLocks noChangeArrowheads="1"/>
          </p:cNvSpPr>
          <p:nvPr/>
        </p:nvSpPr>
        <p:spPr bwMode="auto">
          <a:xfrm>
            <a:off x="710406" y="1651002"/>
            <a:ext cx="7553325" cy="4090987"/>
          </a:xfrm>
          <a:prstGeom prst="roundRect">
            <a:avLst>
              <a:gd name="adj" fmla="val 3412"/>
            </a:avLst>
          </a:prstGeom>
          <a:solidFill>
            <a:schemeClr val="bg1">
              <a:alpha val="67058"/>
            </a:schemeClr>
          </a:solidFill>
          <a:ln w="25400">
            <a:solidFill>
              <a:srgbClr val="D9D9D9"/>
            </a:solidFill>
            <a:round/>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Char char="•"/>
            </a:pPr>
            <a:endParaRPr lang="es-CL" sz="1800">
              <a:solidFill>
                <a:srgbClr val="FFFFFF"/>
              </a:solidFill>
              <a:latin typeface="Arial" panose="020B0604020202020204" pitchFamily="34" charset="0"/>
            </a:endParaRPr>
          </a:p>
        </p:txBody>
      </p:sp>
      <p:sp>
        <p:nvSpPr>
          <p:cNvPr id="32771" name="CuadroTexto 4"/>
          <p:cNvSpPr txBox="1">
            <a:spLocks noChangeArrowheads="1"/>
          </p:cNvSpPr>
          <p:nvPr/>
        </p:nvSpPr>
        <p:spPr bwMode="auto">
          <a:xfrm>
            <a:off x="6080125" y="341313"/>
            <a:ext cx="2722563"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s-ES_tradnl" sz="900" b="1">
                <a:solidFill>
                  <a:srgbClr val="646464"/>
                </a:solidFill>
                <a:latin typeface="Arial" panose="020B0604020202020204" pitchFamily="34" charset="0"/>
                <a:cs typeface="Arial" panose="020B0604020202020204" pitchFamily="34" charset="0"/>
              </a:rPr>
              <a:t>SOBRE PROCEDIMIENTOS DISCIPLINARIOS INSTRUIDOS POR LAS MUNICIPALIDADES</a:t>
            </a:r>
          </a:p>
        </p:txBody>
      </p:sp>
      <p:sp>
        <p:nvSpPr>
          <p:cNvPr id="32772" name="Text Box 2"/>
          <p:cNvSpPr txBox="1">
            <a:spLocks noChangeArrowheads="1"/>
          </p:cNvSpPr>
          <p:nvPr/>
        </p:nvSpPr>
        <p:spPr bwMode="auto">
          <a:xfrm>
            <a:off x="1182688" y="1109663"/>
            <a:ext cx="7008812"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s-CL" sz="1800">
                <a:solidFill>
                  <a:srgbClr val="0070C0"/>
                </a:solidFill>
                <a:latin typeface="Arial" panose="020B0604020202020204" pitchFamily="34" charset="0"/>
              </a:rPr>
              <a:t>Suspensión de la Prescripción, e</a:t>
            </a:r>
            <a:r>
              <a:rPr lang="es-CL" sz="1800">
                <a:solidFill>
                  <a:srgbClr val="0070C0"/>
                </a:solidFill>
                <a:latin typeface="Arial" panose="020B0604020202020204" pitchFamily="34" charset="0"/>
                <a:cs typeface="Arial" panose="020B0604020202020204" pitchFamily="34" charset="0"/>
              </a:rPr>
              <a:t>jemplo:</a:t>
            </a:r>
          </a:p>
        </p:txBody>
      </p:sp>
      <p:sp>
        <p:nvSpPr>
          <p:cNvPr id="12" name="Line 3"/>
          <p:cNvSpPr>
            <a:spLocks noChangeShapeType="1"/>
          </p:cNvSpPr>
          <p:nvPr/>
        </p:nvSpPr>
        <p:spPr bwMode="auto">
          <a:xfrm>
            <a:off x="1182688" y="1566863"/>
            <a:ext cx="4752975" cy="0"/>
          </a:xfrm>
          <a:prstGeom prst="line">
            <a:avLst/>
          </a:prstGeom>
          <a:noFill/>
          <a:ln w="28575">
            <a:solidFill>
              <a:schemeClr val="accent6"/>
            </a:solidFill>
            <a:round/>
            <a:headEnd/>
            <a:tailEnd/>
          </a:ln>
        </p:spPr>
        <p:txBody>
          <a:bodyPr/>
          <a:lstStyle/>
          <a:p>
            <a:pPr eaLnBrk="1" hangingPunct="1">
              <a:defRPr/>
            </a:pPr>
            <a:endParaRPr lang="es-ES_tradnl">
              <a:latin typeface="Arial" charset="0"/>
              <a:ea typeface="ＭＳ Ｐゴシック" charset="-128"/>
              <a:cs typeface="ＭＳ Ｐゴシック" charset="-128"/>
            </a:endParaRPr>
          </a:p>
        </p:txBody>
      </p:sp>
      <p:sp>
        <p:nvSpPr>
          <p:cNvPr id="32774" name="CuadroTexto 4"/>
          <p:cNvSpPr txBox="1">
            <a:spLocks noChangeArrowheads="1"/>
          </p:cNvSpPr>
          <p:nvPr/>
        </p:nvSpPr>
        <p:spPr bwMode="auto">
          <a:xfrm>
            <a:off x="960438" y="6421438"/>
            <a:ext cx="2722562"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s-ES_tradnl" sz="800" b="1">
                <a:solidFill>
                  <a:schemeClr val="bg2"/>
                </a:solidFill>
                <a:latin typeface="Arial" panose="020B0604020202020204" pitchFamily="34" charset="0"/>
                <a:cs typeface="Arial" panose="020B0604020202020204" pitchFamily="34" charset="0"/>
              </a:rPr>
              <a:t>Jean Pierre Lopépé Uhart</a:t>
            </a:r>
            <a:r>
              <a:rPr lang="es-ES_tradnl" sz="800">
                <a:solidFill>
                  <a:schemeClr val="bg1"/>
                </a:solidFill>
                <a:latin typeface="Arial" panose="020B0604020202020204" pitchFamily="34" charset="0"/>
                <a:cs typeface="Arial" panose="020B0604020202020204" pitchFamily="34" charset="0"/>
              </a:rPr>
              <a:t> - DMUN</a:t>
            </a:r>
            <a:endParaRPr lang="es-ES_tradnl" sz="800" b="1">
              <a:solidFill>
                <a:schemeClr val="bg2"/>
              </a:solidFill>
              <a:latin typeface="Arial" panose="020B0604020202020204" pitchFamily="34" charset="0"/>
              <a:cs typeface="Arial" panose="020B0604020202020204" pitchFamily="34" charset="0"/>
            </a:endParaRPr>
          </a:p>
        </p:txBody>
      </p:sp>
      <p:graphicFrame>
        <p:nvGraphicFramePr>
          <p:cNvPr id="8" name="7 Diagrama"/>
          <p:cNvGraphicFramePr/>
          <p:nvPr/>
        </p:nvGraphicFramePr>
        <p:xfrm>
          <a:off x="773615" y="3344206"/>
          <a:ext cx="7552238" cy="21117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8 Flecha abajo"/>
          <p:cNvSpPr/>
          <p:nvPr/>
        </p:nvSpPr>
        <p:spPr>
          <a:xfrm>
            <a:off x="2905125" y="4999038"/>
            <a:ext cx="307975" cy="258762"/>
          </a:xfrm>
          <a:prstGeom prst="downArrow">
            <a:avLst/>
          </a:prstGeom>
        </p:spPr>
        <p:style>
          <a:lnRef idx="1">
            <a:schemeClr val="accent3"/>
          </a:lnRef>
          <a:fillRef idx="3">
            <a:schemeClr val="accent3"/>
          </a:fillRef>
          <a:effectRef idx="2">
            <a:schemeClr val="accent3"/>
          </a:effectRef>
          <a:fontRef idx="minor">
            <a:schemeClr val="lt1"/>
          </a:fontRef>
        </p:style>
        <p:txBody>
          <a:bodyPr anchor="ctr"/>
          <a:lstStyle/>
          <a:p>
            <a:pPr algn="ctr" eaLnBrk="1" hangingPunct="1">
              <a:defRPr/>
            </a:pPr>
            <a:endParaRPr lang="es-ES"/>
          </a:p>
        </p:txBody>
      </p:sp>
      <p:sp>
        <p:nvSpPr>
          <p:cNvPr id="10" name="9 Flecha abajo"/>
          <p:cNvSpPr/>
          <p:nvPr/>
        </p:nvSpPr>
        <p:spPr>
          <a:xfrm>
            <a:off x="5926138" y="4981575"/>
            <a:ext cx="307975" cy="258763"/>
          </a:xfrm>
          <a:prstGeom prst="downArrow">
            <a:avLst/>
          </a:prstGeom>
        </p:spPr>
        <p:style>
          <a:lnRef idx="1">
            <a:schemeClr val="accent3"/>
          </a:lnRef>
          <a:fillRef idx="3">
            <a:schemeClr val="accent3"/>
          </a:fillRef>
          <a:effectRef idx="2">
            <a:schemeClr val="accent3"/>
          </a:effectRef>
          <a:fontRef idx="minor">
            <a:schemeClr val="lt1"/>
          </a:fontRef>
        </p:style>
        <p:txBody>
          <a:bodyPr anchor="ctr"/>
          <a:lstStyle/>
          <a:p>
            <a:pPr algn="ctr" eaLnBrk="1" hangingPunct="1">
              <a:defRPr/>
            </a:pPr>
            <a:endParaRPr lang="es-ES"/>
          </a:p>
        </p:txBody>
      </p:sp>
      <p:grpSp>
        <p:nvGrpSpPr>
          <p:cNvPr id="2" name="10 Grupo"/>
          <p:cNvGrpSpPr>
            <a:grpSpLocks/>
          </p:cNvGrpSpPr>
          <p:nvPr/>
        </p:nvGrpSpPr>
        <p:grpSpPr bwMode="auto">
          <a:xfrm>
            <a:off x="2360613" y="5341938"/>
            <a:ext cx="1355725" cy="709612"/>
            <a:chOff x="1500464" y="904877"/>
            <a:chExt cx="1389689" cy="745450"/>
          </a:xfrm>
        </p:grpSpPr>
        <p:sp>
          <p:nvSpPr>
            <p:cNvPr id="13" name="12 Rectángulo redondeado"/>
            <p:cNvSpPr/>
            <p:nvPr/>
          </p:nvSpPr>
          <p:spPr>
            <a:xfrm>
              <a:off x="1500464" y="904877"/>
              <a:ext cx="1389689" cy="693753"/>
            </a:xfrm>
            <a:prstGeom prst="roundRect">
              <a:avLst/>
            </a:prstGeom>
          </p:spPr>
          <p:style>
            <a:lnRef idx="2">
              <a:schemeClr val="lt1">
                <a:hueOff val="0"/>
                <a:satOff val="0"/>
                <a:lumOff val="0"/>
                <a:alphaOff val="0"/>
              </a:schemeClr>
            </a:lnRef>
            <a:fillRef idx="1">
              <a:schemeClr val="accent3">
                <a:shade val="80000"/>
                <a:hueOff val="54727"/>
                <a:satOff val="-358"/>
                <a:lumOff val="6139"/>
                <a:alphaOff val="0"/>
              </a:schemeClr>
            </a:fillRef>
            <a:effectRef idx="0">
              <a:schemeClr val="accent3">
                <a:shade val="80000"/>
                <a:hueOff val="54727"/>
                <a:satOff val="-358"/>
                <a:lumOff val="6139"/>
                <a:alphaOff val="0"/>
              </a:schemeClr>
            </a:effectRef>
            <a:fontRef idx="minor">
              <a:schemeClr val="lt1"/>
            </a:fontRef>
          </p:style>
        </p:sp>
        <p:sp>
          <p:nvSpPr>
            <p:cNvPr id="14" name="13 Rectángulo"/>
            <p:cNvSpPr/>
            <p:nvPr/>
          </p:nvSpPr>
          <p:spPr>
            <a:xfrm>
              <a:off x="1568809" y="1023281"/>
              <a:ext cx="1321344" cy="627046"/>
            </a:xfrm>
            <a:prstGeom prst="rect">
              <a:avLst/>
            </a:prstGeom>
          </p:spPr>
          <p:style>
            <a:lnRef idx="0">
              <a:scrgbClr r="0" g="0" b="0"/>
            </a:lnRef>
            <a:fillRef idx="0">
              <a:scrgbClr r="0" g="0" b="0"/>
            </a:fillRef>
            <a:effectRef idx="0">
              <a:scrgbClr r="0" g="0" b="0"/>
            </a:effectRef>
            <a:fontRef idx="minor">
              <a:schemeClr val="lt1"/>
            </a:fontRef>
          </p:style>
          <p:txBody>
            <a:bodyPr lIns="38100" tIns="38100" rIns="38100" bIns="38100" spcCol="1270" anchor="ctr"/>
            <a:lstStyle/>
            <a:p>
              <a:pPr algn="ctr" defTabSz="444500" eaLnBrk="1" hangingPunct="1">
                <a:lnSpc>
                  <a:spcPct val="90000"/>
                </a:lnSpc>
                <a:spcAft>
                  <a:spcPct val="35000"/>
                </a:spcAft>
                <a:defRPr/>
              </a:pPr>
              <a:r>
                <a:rPr lang="es-CL" sz="1000" dirty="0">
                  <a:solidFill>
                    <a:srgbClr val="0070C0"/>
                  </a:solidFill>
                </a:rPr>
                <a:t>SUSPENSIÓN DEL PLAZO</a:t>
              </a:r>
            </a:p>
            <a:p>
              <a:pPr algn="ctr" defTabSz="444500" eaLnBrk="1" hangingPunct="1">
                <a:lnSpc>
                  <a:spcPct val="90000"/>
                </a:lnSpc>
                <a:spcAft>
                  <a:spcPct val="35000"/>
                </a:spcAft>
                <a:defRPr/>
              </a:pPr>
              <a:endParaRPr lang="es-CL" sz="1000" dirty="0"/>
            </a:p>
          </p:txBody>
        </p:sp>
      </p:grpSp>
      <p:sp>
        <p:nvSpPr>
          <p:cNvPr id="18" name="17 Cerrar llave"/>
          <p:cNvSpPr/>
          <p:nvPr/>
        </p:nvSpPr>
        <p:spPr>
          <a:xfrm rot="16200000">
            <a:off x="2053431" y="3020220"/>
            <a:ext cx="612775" cy="1033462"/>
          </a:xfrm>
          <a:prstGeom prst="rightBrace">
            <a:avLst>
              <a:gd name="adj1" fmla="val 8333"/>
              <a:gd name="adj2" fmla="val 53490"/>
            </a:avLst>
          </a:prstGeom>
        </p:spPr>
        <p:style>
          <a:lnRef idx="2">
            <a:schemeClr val="accent3"/>
          </a:lnRef>
          <a:fillRef idx="0">
            <a:schemeClr val="accent3"/>
          </a:fillRef>
          <a:effectRef idx="1">
            <a:schemeClr val="accent3"/>
          </a:effectRef>
          <a:fontRef idx="minor">
            <a:schemeClr val="tx1"/>
          </a:fontRef>
        </p:style>
        <p:txBody>
          <a:bodyPr anchor="ctr"/>
          <a:lstStyle/>
          <a:p>
            <a:pPr algn="ctr" eaLnBrk="1" hangingPunct="1">
              <a:defRPr/>
            </a:pPr>
            <a:endParaRPr lang="es-ES"/>
          </a:p>
        </p:txBody>
      </p:sp>
      <p:sp>
        <p:nvSpPr>
          <p:cNvPr id="19" name="18 Cerrar llave"/>
          <p:cNvSpPr/>
          <p:nvPr/>
        </p:nvSpPr>
        <p:spPr>
          <a:xfrm rot="16200000">
            <a:off x="6444456" y="3020220"/>
            <a:ext cx="612775" cy="1033462"/>
          </a:xfrm>
          <a:prstGeom prst="rightBrace">
            <a:avLst/>
          </a:prstGeom>
        </p:spPr>
        <p:style>
          <a:lnRef idx="2">
            <a:schemeClr val="accent3"/>
          </a:lnRef>
          <a:fillRef idx="0">
            <a:schemeClr val="accent3"/>
          </a:fillRef>
          <a:effectRef idx="1">
            <a:schemeClr val="accent3"/>
          </a:effectRef>
          <a:fontRef idx="minor">
            <a:schemeClr val="tx1"/>
          </a:fontRef>
        </p:style>
        <p:txBody>
          <a:bodyPr anchor="ctr"/>
          <a:lstStyle/>
          <a:p>
            <a:pPr algn="ctr" eaLnBrk="1" hangingPunct="1">
              <a:defRPr/>
            </a:pPr>
            <a:endParaRPr lang="es-ES"/>
          </a:p>
        </p:txBody>
      </p:sp>
      <p:grpSp>
        <p:nvGrpSpPr>
          <p:cNvPr id="3" name="19 Grupo"/>
          <p:cNvGrpSpPr>
            <a:grpSpLocks/>
          </p:cNvGrpSpPr>
          <p:nvPr/>
        </p:nvGrpSpPr>
        <p:grpSpPr bwMode="auto">
          <a:xfrm>
            <a:off x="1771650" y="2619375"/>
            <a:ext cx="1160463" cy="496888"/>
            <a:chOff x="3061898" y="872765"/>
            <a:chExt cx="1421391" cy="673066"/>
          </a:xfrm>
        </p:grpSpPr>
        <p:sp>
          <p:nvSpPr>
            <p:cNvPr id="21" name="20 Rectángulo redondeado"/>
            <p:cNvSpPr/>
            <p:nvPr/>
          </p:nvSpPr>
          <p:spPr>
            <a:xfrm>
              <a:off x="3061898" y="872765"/>
              <a:ext cx="1421391" cy="673066"/>
            </a:xfrm>
            <a:prstGeom prst="roundRect">
              <a:avLst/>
            </a:prstGeom>
          </p:spPr>
          <p:style>
            <a:lnRef idx="2">
              <a:schemeClr val="lt1">
                <a:hueOff val="0"/>
                <a:satOff val="0"/>
                <a:lumOff val="0"/>
                <a:alphaOff val="0"/>
              </a:schemeClr>
            </a:lnRef>
            <a:fillRef idx="1">
              <a:schemeClr val="accent3">
                <a:shade val="80000"/>
                <a:hueOff val="109454"/>
                <a:satOff val="-716"/>
                <a:lumOff val="12277"/>
                <a:alphaOff val="0"/>
              </a:schemeClr>
            </a:fillRef>
            <a:effectRef idx="0">
              <a:schemeClr val="accent3">
                <a:shade val="80000"/>
                <a:hueOff val="109454"/>
                <a:satOff val="-716"/>
                <a:lumOff val="12277"/>
                <a:alphaOff val="0"/>
              </a:schemeClr>
            </a:effectRef>
            <a:fontRef idx="minor">
              <a:schemeClr val="lt1"/>
            </a:fontRef>
          </p:style>
        </p:sp>
        <p:sp>
          <p:nvSpPr>
            <p:cNvPr id="22" name="21 Rectángulo"/>
            <p:cNvSpPr/>
            <p:nvPr/>
          </p:nvSpPr>
          <p:spPr>
            <a:xfrm>
              <a:off x="3094954" y="905021"/>
              <a:ext cx="1355279" cy="608554"/>
            </a:xfrm>
            <a:prstGeom prst="rect">
              <a:avLst/>
            </a:prstGeom>
          </p:spPr>
          <p:style>
            <a:lnRef idx="0">
              <a:scrgbClr r="0" g="0" b="0"/>
            </a:lnRef>
            <a:fillRef idx="0">
              <a:scrgbClr r="0" g="0" b="0"/>
            </a:fillRef>
            <a:effectRef idx="0">
              <a:scrgbClr r="0" g="0" b="0"/>
            </a:effectRef>
            <a:fontRef idx="minor">
              <a:schemeClr val="lt1"/>
            </a:fontRef>
          </p:style>
          <p:txBody>
            <a:bodyPr lIns="38100" tIns="38100" rIns="38100" bIns="38100" spcCol="1270" anchor="ctr"/>
            <a:lstStyle/>
            <a:p>
              <a:pPr algn="ctr" defTabSz="444500" eaLnBrk="1" hangingPunct="1">
                <a:lnSpc>
                  <a:spcPct val="90000"/>
                </a:lnSpc>
                <a:spcAft>
                  <a:spcPct val="35000"/>
                </a:spcAft>
                <a:defRPr/>
              </a:pPr>
              <a:r>
                <a:rPr lang="es-CL" sz="1000" dirty="0"/>
                <a:t>6 MESES </a:t>
              </a:r>
              <a:endParaRPr lang="es-ES" sz="1000" dirty="0"/>
            </a:p>
          </p:txBody>
        </p:sp>
      </p:grpSp>
      <p:grpSp>
        <p:nvGrpSpPr>
          <p:cNvPr id="4" name="23 Grupo"/>
          <p:cNvGrpSpPr>
            <a:grpSpLocks/>
          </p:cNvGrpSpPr>
          <p:nvPr/>
        </p:nvGrpSpPr>
        <p:grpSpPr bwMode="auto">
          <a:xfrm>
            <a:off x="6164263" y="2630488"/>
            <a:ext cx="1162050" cy="498475"/>
            <a:chOff x="3061898" y="872765"/>
            <a:chExt cx="1421391" cy="673066"/>
          </a:xfrm>
        </p:grpSpPr>
        <p:sp>
          <p:nvSpPr>
            <p:cNvPr id="25" name="24 Rectángulo redondeado"/>
            <p:cNvSpPr/>
            <p:nvPr/>
          </p:nvSpPr>
          <p:spPr>
            <a:xfrm>
              <a:off x="3061898" y="872765"/>
              <a:ext cx="1421391" cy="673066"/>
            </a:xfrm>
            <a:prstGeom prst="roundRect">
              <a:avLst/>
            </a:prstGeom>
          </p:spPr>
          <p:style>
            <a:lnRef idx="2">
              <a:schemeClr val="lt1">
                <a:hueOff val="0"/>
                <a:satOff val="0"/>
                <a:lumOff val="0"/>
                <a:alphaOff val="0"/>
              </a:schemeClr>
            </a:lnRef>
            <a:fillRef idx="1">
              <a:schemeClr val="accent3">
                <a:shade val="80000"/>
                <a:hueOff val="109454"/>
                <a:satOff val="-716"/>
                <a:lumOff val="12277"/>
                <a:alphaOff val="0"/>
              </a:schemeClr>
            </a:fillRef>
            <a:effectRef idx="0">
              <a:schemeClr val="accent3">
                <a:shade val="80000"/>
                <a:hueOff val="109454"/>
                <a:satOff val="-716"/>
                <a:lumOff val="12277"/>
                <a:alphaOff val="0"/>
              </a:schemeClr>
            </a:effectRef>
            <a:fontRef idx="minor">
              <a:schemeClr val="lt1"/>
            </a:fontRef>
          </p:style>
        </p:sp>
        <p:sp>
          <p:nvSpPr>
            <p:cNvPr id="26" name="25 Rectángulo"/>
            <p:cNvSpPr/>
            <p:nvPr/>
          </p:nvSpPr>
          <p:spPr>
            <a:xfrm>
              <a:off x="3094908" y="904917"/>
              <a:ext cx="1355370" cy="608760"/>
            </a:xfrm>
            <a:prstGeom prst="rect">
              <a:avLst/>
            </a:prstGeom>
          </p:spPr>
          <p:style>
            <a:lnRef idx="0">
              <a:scrgbClr r="0" g="0" b="0"/>
            </a:lnRef>
            <a:fillRef idx="0">
              <a:scrgbClr r="0" g="0" b="0"/>
            </a:fillRef>
            <a:effectRef idx="0">
              <a:scrgbClr r="0" g="0" b="0"/>
            </a:effectRef>
            <a:fontRef idx="minor">
              <a:schemeClr val="lt1"/>
            </a:fontRef>
          </p:style>
          <p:txBody>
            <a:bodyPr lIns="38100" tIns="38100" rIns="38100" bIns="38100" spcCol="1270" anchor="ctr"/>
            <a:lstStyle/>
            <a:p>
              <a:pPr algn="ctr" defTabSz="444500" eaLnBrk="1" hangingPunct="1">
                <a:lnSpc>
                  <a:spcPct val="90000"/>
                </a:lnSpc>
                <a:spcAft>
                  <a:spcPct val="35000"/>
                </a:spcAft>
                <a:defRPr/>
              </a:pPr>
              <a:r>
                <a:rPr lang="es-CL" sz="1000" dirty="0"/>
                <a:t>3 AÑOS</a:t>
              </a:r>
              <a:endParaRPr lang="es-ES" sz="1000" dirty="0"/>
            </a:p>
          </p:txBody>
        </p:sp>
      </p:grpSp>
      <p:sp>
        <p:nvSpPr>
          <p:cNvPr id="27" name="26 Flecha abajo"/>
          <p:cNvSpPr/>
          <p:nvPr/>
        </p:nvSpPr>
        <p:spPr>
          <a:xfrm rot="16200000">
            <a:off x="3259138" y="2579688"/>
            <a:ext cx="307975" cy="606425"/>
          </a:xfrm>
          <a:prstGeom prst="downArrow">
            <a:avLst/>
          </a:prstGeom>
        </p:spPr>
        <p:style>
          <a:lnRef idx="1">
            <a:schemeClr val="accent3"/>
          </a:lnRef>
          <a:fillRef idx="3">
            <a:schemeClr val="accent3"/>
          </a:fillRef>
          <a:effectRef idx="2">
            <a:schemeClr val="accent3"/>
          </a:effectRef>
          <a:fontRef idx="minor">
            <a:schemeClr val="lt1"/>
          </a:fontRef>
        </p:style>
        <p:txBody>
          <a:bodyPr anchor="ctr"/>
          <a:lstStyle/>
          <a:p>
            <a:pPr algn="ctr" eaLnBrk="1" hangingPunct="1">
              <a:defRPr/>
            </a:pPr>
            <a:endParaRPr lang="es-ES"/>
          </a:p>
        </p:txBody>
      </p:sp>
      <p:sp>
        <p:nvSpPr>
          <p:cNvPr id="28" name="27 Flecha abajo"/>
          <p:cNvSpPr/>
          <p:nvPr/>
        </p:nvSpPr>
        <p:spPr>
          <a:xfrm rot="5400000">
            <a:off x="5479256" y="2531269"/>
            <a:ext cx="307975" cy="725488"/>
          </a:xfrm>
          <a:prstGeom prst="downArrow">
            <a:avLst/>
          </a:prstGeom>
        </p:spPr>
        <p:style>
          <a:lnRef idx="1">
            <a:schemeClr val="accent3"/>
          </a:lnRef>
          <a:fillRef idx="3">
            <a:schemeClr val="accent3"/>
          </a:fillRef>
          <a:effectRef idx="2">
            <a:schemeClr val="accent3"/>
          </a:effectRef>
          <a:fontRef idx="minor">
            <a:schemeClr val="lt1"/>
          </a:fontRef>
        </p:style>
        <p:txBody>
          <a:bodyPr anchor="ctr"/>
          <a:lstStyle/>
          <a:p>
            <a:pPr algn="ctr" eaLnBrk="1" hangingPunct="1">
              <a:defRPr/>
            </a:pPr>
            <a:endParaRPr lang="es-ES"/>
          </a:p>
        </p:txBody>
      </p:sp>
      <p:grpSp>
        <p:nvGrpSpPr>
          <p:cNvPr id="5" name="28 Grupo"/>
          <p:cNvGrpSpPr>
            <a:grpSpLocks/>
          </p:cNvGrpSpPr>
          <p:nvPr/>
        </p:nvGrpSpPr>
        <p:grpSpPr bwMode="auto">
          <a:xfrm>
            <a:off x="3776663" y="2571750"/>
            <a:ext cx="1420812" cy="658813"/>
            <a:chOff x="3964" y="879924"/>
            <a:chExt cx="1421391" cy="658748"/>
          </a:xfrm>
        </p:grpSpPr>
        <p:sp>
          <p:nvSpPr>
            <p:cNvPr id="30" name="29 Rectángulo redondeado"/>
            <p:cNvSpPr/>
            <p:nvPr/>
          </p:nvSpPr>
          <p:spPr>
            <a:xfrm>
              <a:off x="3964" y="879924"/>
              <a:ext cx="1421391" cy="658748"/>
            </a:xfrm>
            <a:prstGeom prst="roundRect">
              <a:avLst/>
            </a:prstGeom>
          </p:spPr>
          <p:style>
            <a:lnRef idx="2">
              <a:schemeClr val="lt1">
                <a:hueOff val="0"/>
                <a:satOff val="0"/>
                <a:lumOff val="0"/>
                <a:alphaOff val="0"/>
              </a:schemeClr>
            </a:lnRef>
            <a:fillRef idx="1">
              <a:schemeClr val="accent3">
                <a:shade val="80000"/>
                <a:hueOff val="0"/>
                <a:satOff val="0"/>
                <a:lumOff val="0"/>
                <a:alphaOff val="0"/>
              </a:schemeClr>
            </a:fillRef>
            <a:effectRef idx="0">
              <a:schemeClr val="accent3">
                <a:shade val="80000"/>
                <a:hueOff val="0"/>
                <a:satOff val="0"/>
                <a:lumOff val="0"/>
                <a:alphaOff val="0"/>
              </a:schemeClr>
            </a:effectRef>
            <a:fontRef idx="minor">
              <a:schemeClr val="lt1"/>
            </a:fontRef>
          </p:style>
        </p:sp>
        <p:sp>
          <p:nvSpPr>
            <p:cNvPr id="31" name="30 Rectángulo"/>
            <p:cNvSpPr/>
            <p:nvPr/>
          </p:nvSpPr>
          <p:spPr>
            <a:xfrm>
              <a:off x="35727" y="911671"/>
              <a:ext cx="1357865" cy="595254"/>
            </a:xfrm>
            <a:prstGeom prst="rect">
              <a:avLst/>
            </a:prstGeom>
          </p:spPr>
          <p:style>
            <a:lnRef idx="0">
              <a:scrgbClr r="0" g="0" b="0"/>
            </a:lnRef>
            <a:fillRef idx="0">
              <a:scrgbClr r="0" g="0" b="0"/>
            </a:fillRef>
            <a:effectRef idx="0">
              <a:scrgbClr r="0" g="0" b="0"/>
            </a:effectRef>
            <a:fontRef idx="minor">
              <a:schemeClr val="lt1"/>
            </a:fontRef>
          </p:style>
          <p:txBody>
            <a:bodyPr lIns="38100" tIns="38100" rIns="38100" bIns="38100" spcCol="1270" anchor="ctr"/>
            <a:lstStyle/>
            <a:p>
              <a:pPr algn="ctr" defTabSz="444500" eaLnBrk="1" hangingPunct="1">
                <a:lnSpc>
                  <a:spcPct val="90000"/>
                </a:lnSpc>
                <a:spcAft>
                  <a:spcPct val="35000"/>
                </a:spcAft>
                <a:defRPr/>
              </a:pPr>
              <a:r>
                <a:rPr lang="es-CL" sz="1000" dirty="0"/>
                <a:t>TOTAL: 3 AÑOS Y</a:t>
              </a:r>
            </a:p>
            <a:p>
              <a:pPr algn="ctr" defTabSz="444500" eaLnBrk="1" hangingPunct="1">
                <a:lnSpc>
                  <a:spcPct val="90000"/>
                </a:lnSpc>
                <a:spcAft>
                  <a:spcPct val="35000"/>
                </a:spcAft>
                <a:defRPr/>
              </a:pPr>
              <a:r>
                <a:rPr lang="es-CL" sz="1000" dirty="0"/>
                <a:t>               6 MESES</a:t>
              </a:r>
            </a:p>
          </p:txBody>
        </p:sp>
      </p:grpSp>
      <p:grpSp>
        <p:nvGrpSpPr>
          <p:cNvPr id="6" name="31 Grupo"/>
          <p:cNvGrpSpPr>
            <a:grpSpLocks/>
          </p:cNvGrpSpPr>
          <p:nvPr/>
        </p:nvGrpSpPr>
        <p:grpSpPr bwMode="auto">
          <a:xfrm>
            <a:off x="841375" y="4014788"/>
            <a:ext cx="1422400" cy="658812"/>
            <a:chOff x="3964" y="879924"/>
            <a:chExt cx="1421391" cy="658748"/>
          </a:xfrm>
        </p:grpSpPr>
        <p:sp>
          <p:nvSpPr>
            <p:cNvPr id="33" name="32 Rectángulo redondeado"/>
            <p:cNvSpPr/>
            <p:nvPr/>
          </p:nvSpPr>
          <p:spPr>
            <a:xfrm>
              <a:off x="3964" y="879924"/>
              <a:ext cx="1421391" cy="658748"/>
            </a:xfrm>
            <a:prstGeom prst="roundRect">
              <a:avLst/>
            </a:prstGeom>
          </p:spPr>
          <p:style>
            <a:lnRef idx="2">
              <a:schemeClr val="lt1">
                <a:hueOff val="0"/>
                <a:satOff val="0"/>
                <a:lumOff val="0"/>
                <a:alphaOff val="0"/>
              </a:schemeClr>
            </a:lnRef>
            <a:fillRef idx="1">
              <a:schemeClr val="accent3">
                <a:shade val="80000"/>
                <a:hueOff val="0"/>
                <a:satOff val="0"/>
                <a:lumOff val="0"/>
                <a:alphaOff val="0"/>
              </a:schemeClr>
            </a:fillRef>
            <a:effectRef idx="0">
              <a:schemeClr val="accent3">
                <a:shade val="80000"/>
                <a:hueOff val="0"/>
                <a:satOff val="0"/>
                <a:lumOff val="0"/>
                <a:alphaOff val="0"/>
              </a:schemeClr>
            </a:effectRef>
            <a:fontRef idx="minor">
              <a:schemeClr val="lt1"/>
            </a:fontRef>
          </p:style>
        </p:sp>
        <p:sp>
          <p:nvSpPr>
            <p:cNvPr id="34" name="33 Rectángulo"/>
            <p:cNvSpPr/>
            <p:nvPr/>
          </p:nvSpPr>
          <p:spPr>
            <a:xfrm>
              <a:off x="35691" y="911671"/>
              <a:ext cx="1357936" cy="595254"/>
            </a:xfrm>
            <a:prstGeom prst="rect">
              <a:avLst/>
            </a:prstGeom>
          </p:spPr>
          <p:style>
            <a:lnRef idx="0">
              <a:scrgbClr r="0" g="0" b="0"/>
            </a:lnRef>
            <a:fillRef idx="0">
              <a:scrgbClr r="0" g="0" b="0"/>
            </a:fillRef>
            <a:effectRef idx="0">
              <a:scrgbClr r="0" g="0" b="0"/>
            </a:effectRef>
            <a:fontRef idx="minor">
              <a:schemeClr val="lt1"/>
            </a:fontRef>
          </p:style>
          <p:txBody>
            <a:bodyPr lIns="38100" tIns="38100" rIns="38100" bIns="38100" spcCol="1270" anchor="ctr"/>
            <a:lstStyle/>
            <a:p>
              <a:pPr algn="ctr" defTabSz="444500" eaLnBrk="1" hangingPunct="1">
                <a:lnSpc>
                  <a:spcPct val="90000"/>
                </a:lnSpc>
                <a:spcAft>
                  <a:spcPct val="35000"/>
                </a:spcAft>
                <a:defRPr/>
              </a:pPr>
              <a:r>
                <a:rPr lang="es-CL" sz="1000" dirty="0"/>
                <a:t>21/04/06</a:t>
              </a:r>
            </a:p>
            <a:p>
              <a:pPr algn="ctr" defTabSz="444500" eaLnBrk="1" hangingPunct="1">
                <a:lnSpc>
                  <a:spcPct val="90000"/>
                </a:lnSpc>
                <a:spcAft>
                  <a:spcPct val="35000"/>
                </a:spcAft>
                <a:defRPr/>
              </a:pPr>
              <a:r>
                <a:rPr lang="es-CL" sz="1000" dirty="0"/>
                <a:t>INFRACCIÓN</a:t>
              </a:r>
              <a:endParaRPr lang="es-ES" sz="1000" dirty="0"/>
            </a:p>
          </p:txBody>
        </p:sp>
      </p:grpSp>
      <p:grpSp>
        <p:nvGrpSpPr>
          <p:cNvPr id="7" name="34 Grupo"/>
          <p:cNvGrpSpPr>
            <a:grpSpLocks/>
          </p:cNvGrpSpPr>
          <p:nvPr/>
        </p:nvGrpSpPr>
        <p:grpSpPr bwMode="auto">
          <a:xfrm>
            <a:off x="2325688" y="4014788"/>
            <a:ext cx="1431925" cy="658812"/>
            <a:chOff x="507" y="879924"/>
            <a:chExt cx="1755328" cy="658748"/>
          </a:xfrm>
        </p:grpSpPr>
        <p:sp>
          <p:nvSpPr>
            <p:cNvPr id="36" name="35 Rectángulo redondeado"/>
            <p:cNvSpPr/>
            <p:nvPr/>
          </p:nvSpPr>
          <p:spPr>
            <a:xfrm>
              <a:off x="507" y="879924"/>
              <a:ext cx="1755328" cy="658748"/>
            </a:xfrm>
            <a:prstGeom prst="roundRect">
              <a:avLst/>
            </a:prstGeom>
          </p:spPr>
          <p:style>
            <a:lnRef idx="2">
              <a:schemeClr val="lt1">
                <a:hueOff val="0"/>
                <a:satOff val="0"/>
                <a:lumOff val="0"/>
                <a:alphaOff val="0"/>
              </a:schemeClr>
            </a:lnRef>
            <a:fillRef idx="1">
              <a:schemeClr val="accent3">
                <a:shade val="80000"/>
                <a:hueOff val="0"/>
                <a:satOff val="0"/>
                <a:lumOff val="0"/>
                <a:alphaOff val="0"/>
              </a:schemeClr>
            </a:fillRef>
            <a:effectRef idx="0">
              <a:schemeClr val="accent3">
                <a:shade val="80000"/>
                <a:hueOff val="0"/>
                <a:satOff val="0"/>
                <a:lumOff val="0"/>
                <a:alphaOff val="0"/>
              </a:schemeClr>
            </a:effectRef>
            <a:fontRef idx="minor">
              <a:schemeClr val="lt1"/>
            </a:fontRef>
          </p:style>
        </p:sp>
        <p:sp>
          <p:nvSpPr>
            <p:cNvPr id="37" name="36 Rectángulo"/>
            <p:cNvSpPr/>
            <p:nvPr/>
          </p:nvSpPr>
          <p:spPr>
            <a:xfrm>
              <a:off x="33589" y="911671"/>
              <a:ext cx="1689163" cy="595254"/>
            </a:xfrm>
            <a:prstGeom prst="rect">
              <a:avLst/>
            </a:prstGeom>
          </p:spPr>
          <p:style>
            <a:lnRef idx="0">
              <a:scrgbClr r="0" g="0" b="0"/>
            </a:lnRef>
            <a:fillRef idx="0">
              <a:scrgbClr r="0" g="0" b="0"/>
            </a:fillRef>
            <a:effectRef idx="0">
              <a:scrgbClr r="0" g="0" b="0"/>
            </a:effectRef>
            <a:fontRef idx="minor">
              <a:schemeClr val="lt1"/>
            </a:fontRef>
          </p:style>
          <p:txBody>
            <a:bodyPr lIns="38100" tIns="38100" rIns="38100" bIns="38100" spcCol="1270" anchor="ctr"/>
            <a:lstStyle/>
            <a:p>
              <a:pPr algn="ctr" defTabSz="444500" eaLnBrk="1" hangingPunct="1">
                <a:lnSpc>
                  <a:spcPct val="90000"/>
                </a:lnSpc>
                <a:spcAft>
                  <a:spcPct val="35000"/>
                </a:spcAft>
                <a:defRPr/>
              </a:pPr>
              <a:r>
                <a:rPr lang="es-CL" sz="1000" dirty="0"/>
                <a:t>21/10/06</a:t>
              </a:r>
            </a:p>
            <a:p>
              <a:pPr algn="ctr" defTabSz="444500" eaLnBrk="1" hangingPunct="1">
                <a:lnSpc>
                  <a:spcPct val="90000"/>
                </a:lnSpc>
                <a:spcAft>
                  <a:spcPct val="35000"/>
                </a:spcAft>
                <a:defRPr/>
              </a:pPr>
              <a:r>
                <a:rPr lang="es-CL" sz="1000" dirty="0"/>
                <a:t>CARGOS</a:t>
              </a:r>
              <a:endParaRPr lang="es-ES" sz="1000" dirty="0"/>
            </a:p>
          </p:txBody>
        </p:sp>
      </p:grpSp>
      <p:grpSp>
        <p:nvGrpSpPr>
          <p:cNvPr id="11" name="37 Grupo"/>
          <p:cNvGrpSpPr>
            <a:grpSpLocks/>
          </p:cNvGrpSpPr>
          <p:nvPr/>
        </p:nvGrpSpPr>
        <p:grpSpPr bwMode="auto">
          <a:xfrm>
            <a:off x="3814763" y="4017963"/>
            <a:ext cx="1455737" cy="666750"/>
            <a:chOff x="226303" y="872765"/>
            <a:chExt cx="2265671" cy="673066"/>
          </a:xfrm>
        </p:grpSpPr>
        <p:sp>
          <p:nvSpPr>
            <p:cNvPr id="39" name="38 Rectángulo redondeado"/>
            <p:cNvSpPr/>
            <p:nvPr/>
          </p:nvSpPr>
          <p:spPr>
            <a:xfrm>
              <a:off x="226303" y="872765"/>
              <a:ext cx="2265671" cy="673066"/>
            </a:xfrm>
            <a:prstGeom prst="roundRect">
              <a:avLst/>
            </a:prstGeom>
          </p:spPr>
          <p:style>
            <a:lnRef idx="2">
              <a:schemeClr val="lt1">
                <a:hueOff val="0"/>
                <a:satOff val="0"/>
                <a:lumOff val="0"/>
                <a:alphaOff val="0"/>
              </a:schemeClr>
            </a:lnRef>
            <a:fillRef idx="1">
              <a:schemeClr val="accent3">
                <a:shade val="80000"/>
                <a:hueOff val="0"/>
                <a:satOff val="0"/>
                <a:lumOff val="0"/>
                <a:alphaOff val="0"/>
              </a:schemeClr>
            </a:fillRef>
            <a:effectRef idx="0">
              <a:schemeClr val="accent3">
                <a:shade val="80000"/>
                <a:hueOff val="0"/>
                <a:satOff val="0"/>
                <a:lumOff val="0"/>
                <a:alphaOff val="0"/>
              </a:schemeClr>
            </a:effectRef>
            <a:fontRef idx="minor">
              <a:schemeClr val="lt1"/>
            </a:fontRef>
          </p:style>
        </p:sp>
        <p:sp>
          <p:nvSpPr>
            <p:cNvPr id="40" name="39 Rectángulo"/>
            <p:cNvSpPr/>
            <p:nvPr/>
          </p:nvSpPr>
          <p:spPr>
            <a:xfrm>
              <a:off x="258422" y="906418"/>
              <a:ext cx="2179196" cy="605759"/>
            </a:xfrm>
            <a:prstGeom prst="rect">
              <a:avLst/>
            </a:prstGeom>
          </p:spPr>
          <p:style>
            <a:lnRef idx="0">
              <a:scrgbClr r="0" g="0" b="0"/>
            </a:lnRef>
            <a:fillRef idx="0">
              <a:scrgbClr r="0" g="0" b="0"/>
            </a:fillRef>
            <a:effectRef idx="0">
              <a:scrgbClr r="0" g="0" b="0"/>
            </a:effectRef>
            <a:fontRef idx="minor">
              <a:schemeClr val="lt1"/>
            </a:fontRef>
          </p:style>
          <p:txBody>
            <a:bodyPr lIns="38100" tIns="38100" rIns="38100" bIns="38100" spcCol="1270" anchor="ctr"/>
            <a:lstStyle/>
            <a:p>
              <a:pPr algn="ctr" defTabSz="444500" eaLnBrk="1" hangingPunct="1">
                <a:lnSpc>
                  <a:spcPct val="90000"/>
                </a:lnSpc>
                <a:spcAft>
                  <a:spcPct val="35000"/>
                </a:spcAft>
                <a:defRPr/>
              </a:pPr>
              <a:r>
                <a:rPr lang="es-CL" sz="1000" dirty="0">
                  <a:solidFill>
                    <a:srgbClr val="C00000"/>
                  </a:solidFill>
                </a:rPr>
                <a:t>31/12/06</a:t>
              </a:r>
            </a:p>
            <a:p>
              <a:pPr algn="ctr" defTabSz="444500" eaLnBrk="1" hangingPunct="1">
                <a:lnSpc>
                  <a:spcPct val="90000"/>
                </a:lnSpc>
                <a:spcAft>
                  <a:spcPct val="35000"/>
                </a:spcAft>
                <a:defRPr/>
              </a:pPr>
              <a:r>
                <a:rPr lang="es-CL" sz="1000" dirty="0">
                  <a:solidFill>
                    <a:srgbClr val="C00000"/>
                  </a:solidFill>
                </a:rPr>
                <a:t>1</a:t>
              </a:r>
              <a:r>
                <a:rPr lang="es-CL" sz="1000" baseline="30000" dirty="0">
                  <a:solidFill>
                    <a:srgbClr val="C00000"/>
                  </a:solidFill>
                </a:rPr>
                <a:t>a</a:t>
              </a:r>
              <a:r>
                <a:rPr lang="es-CL" sz="1000" dirty="0">
                  <a:solidFill>
                    <a:srgbClr val="C00000"/>
                  </a:solidFill>
                </a:rPr>
                <a:t> CALIFICACIÓN</a:t>
              </a:r>
              <a:endParaRPr lang="es-ES" sz="1000" dirty="0">
                <a:solidFill>
                  <a:srgbClr val="C00000"/>
                </a:solidFill>
              </a:endParaRPr>
            </a:p>
          </p:txBody>
        </p:sp>
      </p:grpSp>
      <p:grpSp>
        <p:nvGrpSpPr>
          <p:cNvPr id="15" name="40 Grupo"/>
          <p:cNvGrpSpPr>
            <a:grpSpLocks/>
          </p:cNvGrpSpPr>
          <p:nvPr/>
        </p:nvGrpSpPr>
        <p:grpSpPr bwMode="auto">
          <a:xfrm>
            <a:off x="5329238" y="4016375"/>
            <a:ext cx="1457325" cy="657225"/>
            <a:chOff x="1383040" y="872765"/>
            <a:chExt cx="2265671" cy="673066"/>
          </a:xfrm>
        </p:grpSpPr>
        <p:sp>
          <p:nvSpPr>
            <p:cNvPr id="42" name="41 Rectángulo redondeado"/>
            <p:cNvSpPr/>
            <p:nvPr/>
          </p:nvSpPr>
          <p:spPr>
            <a:xfrm>
              <a:off x="1383040" y="872765"/>
              <a:ext cx="2265671" cy="673066"/>
            </a:xfrm>
            <a:prstGeom prst="roundRect">
              <a:avLst/>
            </a:prstGeom>
          </p:spPr>
          <p:style>
            <a:lnRef idx="2">
              <a:schemeClr val="lt1">
                <a:hueOff val="0"/>
                <a:satOff val="0"/>
                <a:lumOff val="0"/>
                <a:alphaOff val="0"/>
              </a:schemeClr>
            </a:lnRef>
            <a:fillRef idx="1">
              <a:schemeClr val="accent3">
                <a:shade val="80000"/>
                <a:hueOff val="0"/>
                <a:satOff val="0"/>
                <a:lumOff val="0"/>
                <a:alphaOff val="0"/>
              </a:schemeClr>
            </a:fillRef>
            <a:effectRef idx="0">
              <a:schemeClr val="accent3">
                <a:shade val="80000"/>
                <a:hueOff val="0"/>
                <a:satOff val="0"/>
                <a:lumOff val="0"/>
                <a:alphaOff val="0"/>
              </a:schemeClr>
            </a:effectRef>
            <a:fontRef idx="minor">
              <a:schemeClr val="lt1"/>
            </a:fontRef>
          </p:style>
        </p:sp>
        <p:sp>
          <p:nvSpPr>
            <p:cNvPr id="43" name="42 Rectángulo"/>
            <p:cNvSpPr/>
            <p:nvPr/>
          </p:nvSpPr>
          <p:spPr>
            <a:xfrm>
              <a:off x="1415124" y="905280"/>
              <a:ext cx="2201502" cy="608035"/>
            </a:xfrm>
            <a:prstGeom prst="rect">
              <a:avLst/>
            </a:prstGeom>
          </p:spPr>
          <p:style>
            <a:lnRef idx="0">
              <a:scrgbClr r="0" g="0" b="0"/>
            </a:lnRef>
            <a:fillRef idx="0">
              <a:scrgbClr r="0" g="0" b="0"/>
            </a:fillRef>
            <a:effectRef idx="0">
              <a:scrgbClr r="0" g="0" b="0"/>
            </a:effectRef>
            <a:fontRef idx="minor">
              <a:schemeClr val="lt1"/>
            </a:fontRef>
          </p:style>
          <p:txBody>
            <a:bodyPr lIns="38100" tIns="38100" rIns="38100" bIns="38100" spcCol="1270" anchor="ctr"/>
            <a:lstStyle/>
            <a:p>
              <a:pPr algn="ctr" defTabSz="444500" eaLnBrk="1" hangingPunct="1">
                <a:lnSpc>
                  <a:spcPct val="90000"/>
                </a:lnSpc>
                <a:spcAft>
                  <a:spcPct val="35000"/>
                </a:spcAft>
                <a:defRPr/>
              </a:pPr>
              <a:r>
                <a:rPr lang="es-CL" sz="1000" dirty="0">
                  <a:solidFill>
                    <a:srgbClr val="C00000"/>
                  </a:solidFill>
                </a:rPr>
                <a:t>31/12/07</a:t>
              </a:r>
            </a:p>
            <a:p>
              <a:pPr algn="ctr" defTabSz="444500" eaLnBrk="1" hangingPunct="1">
                <a:lnSpc>
                  <a:spcPct val="90000"/>
                </a:lnSpc>
                <a:spcAft>
                  <a:spcPct val="35000"/>
                </a:spcAft>
                <a:defRPr/>
              </a:pPr>
              <a:r>
                <a:rPr lang="es-CL" sz="1000" dirty="0">
                  <a:solidFill>
                    <a:srgbClr val="C00000"/>
                  </a:solidFill>
                </a:rPr>
                <a:t>2</a:t>
              </a:r>
              <a:r>
                <a:rPr lang="es-CL" sz="1000" baseline="30000" dirty="0">
                  <a:solidFill>
                    <a:srgbClr val="C00000"/>
                  </a:solidFill>
                </a:rPr>
                <a:t>ª </a:t>
              </a:r>
              <a:r>
                <a:rPr lang="es-CL" sz="1000" dirty="0">
                  <a:solidFill>
                    <a:srgbClr val="C00000"/>
                  </a:solidFill>
                </a:rPr>
                <a:t>CALIFICACIÓN</a:t>
              </a:r>
              <a:endParaRPr lang="es-ES" sz="1000" dirty="0">
                <a:solidFill>
                  <a:srgbClr val="C00000"/>
                </a:solidFill>
              </a:endParaRPr>
            </a:p>
          </p:txBody>
        </p:sp>
      </p:grpSp>
      <p:grpSp>
        <p:nvGrpSpPr>
          <p:cNvPr id="16" name="43 Grupo"/>
          <p:cNvGrpSpPr>
            <a:grpSpLocks/>
          </p:cNvGrpSpPr>
          <p:nvPr/>
        </p:nvGrpSpPr>
        <p:grpSpPr bwMode="auto">
          <a:xfrm>
            <a:off x="6842125" y="4029075"/>
            <a:ext cx="1349375" cy="644525"/>
            <a:chOff x="2643283" y="887083"/>
            <a:chExt cx="2265671" cy="644430"/>
          </a:xfrm>
        </p:grpSpPr>
        <p:sp>
          <p:nvSpPr>
            <p:cNvPr id="45" name="44 Rectángulo redondeado"/>
            <p:cNvSpPr/>
            <p:nvPr/>
          </p:nvSpPr>
          <p:spPr>
            <a:xfrm>
              <a:off x="2643283" y="887083"/>
              <a:ext cx="2265671" cy="644430"/>
            </a:xfrm>
            <a:prstGeom prst="roundRect">
              <a:avLst/>
            </a:prstGeom>
          </p:spPr>
          <p:style>
            <a:lnRef idx="2">
              <a:schemeClr val="lt1">
                <a:hueOff val="0"/>
                <a:satOff val="0"/>
                <a:lumOff val="0"/>
                <a:alphaOff val="0"/>
              </a:schemeClr>
            </a:lnRef>
            <a:fillRef idx="1">
              <a:schemeClr val="accent3">
                <a:shade val="80000"/>
                <a:hueOff val="0"/>
                <a:satOff val="0"/>
                <a:lumOff val="0"/>
                <a:alphaOff val="0"/>
              </a:schemeClr>
            </a:fillRef>
            <a:effectRef idx="0">
              <a:schemeClr val="accent3">
                <a:shade val="80000"/>
                <a:hueOff val="0"/>
                <a:satOff val="0"/>
                <a:lumOff val="0"/>
                <a:alphaOff val="0"/>
              </a:schemeClr>
            </a:effectRef>
            <a:fontRef idx="minor">
              <a:schemeClr val="lt1"/>
            </a:fontRef>
          </p:style>
        </p:sp>
        <p:sp>
          <p:nvSpPr>
            <p:cNvPr id="46" name="45 Rectángulo"/>
            <p:cNvSpPr/>
            <p:nvPr/>
          </p:nvSpPr>
          <p:spPr>
            <a:xfrm>
              <a:off x="2675269" y="918828"/>
              <a:ext cx="2201699" cy="580939"/>
            </a:xfrm>
            <a:prstGeom prst="rect">
              <a:avLst/>
            </a:prstGeom>
          </p:spPr>
          <p:style>
            <a:lnRef idx="0">
              <a:scrgbClr r="0" g="0" b="0"/>
            </a:lnRef>
            <a:fillRef idx="0">
              <a:scrgbClr r="0" g="0" b="0"/>
            </a:fillRef>
            <a:effectRef idx="0">
              <a:scrgbClr r="0" g="0" b="0"/>
            </a:effectRef>
            <a:fontRef idx="minor">
              <a:schemeClr val="lt1"/>
            </a:fontRef>
          </p:style>
          <p:txBody>
            <a:bodyPr lIns="53340" tIns="53340" rIns="53340" bIns="53340" spcCol="1270" anchor="ctr"/>
            <a:lstStyle/>
            <a:p>
              <a:pPr algn="ctr" defTabSz="622300" eaLnBrk="1" hangingPunct="1">
                <a:lnSpc>
                  <a:spcPct val="90000"/>
                </a:lnSpc>
                <a:spcAft>
                  <a:spcPct val="35000"/>
                </a:spcAft>
                <a:defRPr/>
              </a:pPr>
              <a:r>
                <a:rPr lang="es-CL" sz="1000" dirty="0"/>
                <a:t>31/12/10</a:t>
              </a:r>
            </a:p>
            <a:p>
              <a:pPr algn="ctr" defTabSz="622300" eaLnBrk="1" hangingPunct="1">
                <a:lnSpc>
                  <a:spcPct val="90000"/>
                </a:lnSpc>
                <a:spcAft>
                  <a:spcPct val="35000"/>
                </a:spcAft>
                <a:defRPr/>
              </a:pPr>
              <a:r>
                <a:rPr lang="es-CL" sz="1000" dirty="0"/>
                <a:t>DECRETO SANCIONATORIO</a:t>
              </a:r>
              <a:endParaRPr lang="es-ES" sz="1000" dirty="0"/>
            </a:p>
          </p:txBody>
        </p:sp>
      </p:grpSp>
      <p:grpSp>
        <p:nvGrpSpPr>
          <p:cNvPr id="17" name="46 Grupo"/>
          <p:cNvGrpSpPr>
            <a:grpSpLocks/>
          </p:cNvGrpSpPr>
          <p:nvPr/>
        </p:nvGrpSpPr>
        <p:grpSpPr bwMode="auto">
          <a:xfrm>
            <a:off x="5414963" y="5341938"/>
            <a:ext cx="1355725" cy="709612"/>
            <a:chOff x="1500464" y="904877"/>
            <a:chExt cx="1389689" cy="745450"/>
          </a:xfrm>
        </p:grpSpPr>
        <p:sp>
          <p:nvSpPr>
            <p:cNvPr id="48" name="47 Rectángulo redondeado"/>
            <p:cNvSpPr/>
            <p:nvPr/>
          </p:nvSpPr>
          <p:spPr>
            <a:xfrm>
              <a:off x="1500464" y="904877"/>
              <a:ext cx="1389689" cy="693753"/>
            </a:xfrm>
            <a:prstGeom prst="roundRect">
              <a:avLst/>
            </a:prstGeom>
          </p:spPr>
          <p:style>
            <a:lnRef idx="2">
              <a:schemeClr val="lt1">
                <a:hueOff val="0"/>
                <a:satOff val="0"/>
                <a:lumOff val="0"/>
                <a:alphaOff val="0"/>
              </a:schemeClr>
            </a:lnRef>
            <a:fillRef idx="1">
              <a:schemeClr val="accent3">
                <a:shade val="80000"/>
                <a:hueOff val="54727"/>
                <a:satOff val="-358"/>
                <a:lumOff val="6139"/>
                <a:alphaOff val="0"/>
              </a:schemeClr>
            </a:fillRef>
            <a:effectRef idx="0">
              <a:schemeClr val="accent3">
                <a:shade val="80000"/>
                <a:hueOff val="54727"/>
                <a:satOff val="-358"/>
                <a:lumOff val="6139"/>
                <a:alphaOff val="0"/>
              </a:schemeClr>
            </a:effectRef>
            <a:fontRef idx="minor">
              <a:schemeClr val="lt1"/>
            </a:fontRef>
          </p:style>
        </p:sp>
        <p:sp>
          <p:nvSpPr>
            <p:cNvPr id="49" name="48 Rectángulo"/>
            <p:cNvSpPr/>
            <p:nvPr/>
          </p:nvSpPr>
          <p:spPr>
            <a:xfrm>
              <a:off x="1568809" y="1023281"/>
              <a:ext cx="1321344" cy="627046"/>
            </a:xfrm>
            <a:prstGeom prst="rect">
              <a:avLst/>
            </a:prstGeom>
          </p:spPr>
          <p:style>
            <a:lnRef idx="0">
              <a:scrgbClr r="0" g="0" b="0"/>
            </a:lnRef>
            <a:fillRef idx="0">
              <a:scrgbClr r="0" g="0" b="0"/>
            </a:fillRef>
            <a:effectRef idx="0">
              <a:scrgbClr r="0" g="0" b="0"/>
            </a:effectRef>
            <a:fontRef idx="minor">
              <a:schemeClr val="lt1"/>
            </a:fontRef>
          </p:style>
          <p:txBody>
            <a:bodyPr lIns="38100" tIns="38100" rIns="38100" bIns="38100" spcCol="1270" anchor="ctr"/>
            <a:lstStyle/>
            <a:p>
              <a:pPr algn="ctr" defTabSz="444500" eaLnBrk="1" hangingPunct="1">
                <a:lnSpc>
                  <a:spcPct val="90000"/>
                </a:lnSpc>
                <a:spcAft>
                  <a:spcPct val="35000"/>
                </a:spcAft>
                <a:defRPr/>
              </a:pPr>
              <a:r>
                <a:rPr lang="es-CL" sz="1000" dirty="0">
                  <a:solidFill>
                    <a:srgbClr val="0070C0"/>
                  </a:solidFill>
                </a:rPr>
                <a:t>SIGUE CORRIENDO EL PLAZO</a:t>
              </a:r>
            </a:p>
            <a:p>
              <a:pPr algn="ctr" defTabSz="444500" eaLnBrk="1" hangingPunct="1">
                <a:lnSpc>
                  <a:spcPct val="90000"/>
                </a:lnSpc>
                <a:spcAft>
                  <a:spcPct val="35000"/>
                </a:spcAft>
                <a:defRPr/>
              </a:pPr>
              <a:endParaRPr lang="es-CL" sz="1000" dirty="0"/>
            </a:p>
          </p:txBody>
        </p:sp>
      </p:grpSp>
    </p:spTree>
    <p:extLst>
      <p:ext uri="{BB962C8B-B14F-4D97-AF65-F5344CB8AC3E}">
        <p14:creationId xmlns:p14="http://schemas.microsoft.com/office/powerpoint/2010/main" xmlns="" val="369146957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10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amond(in)">
                                      <p:cBhvr>
                                        <p:cTn id="17" dur="2000"/>
                                        <p:tgtEl>
                                          <p:spTgt spid="9"/>
                                        </p:tgtEl>
                                      </p:cBhvr>
                                    </p:animEffect>
                                  </p:childTnLst>
                                </p:cTn>
                              </p:par>
                              <p:par>
                                <p:cTn id="18" presetID="4" presetClass="entr" presetSubtype="16"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ox(in)">
                                      <p:cBhvr>
                                        <p:cTn id="20" dur="2000"/>
                                        <p:tgtEl>
                                          <p:spTgt spid="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ox(in)">
                                      <p:cBhvr>
                                        <p:cTn id="25" dur="1000"/>
                                        <p:tgtEl>
                                          <p:spTgt spid="1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ox(in)">
                                      <p:cBhvr>
                                        <p:cTn id="30" dur="1000"/>
                                        <p:tgtEl>
                                          <p:spTgt spid="1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diamond(in)">
                                      <p:cBhvr>
                                        <p:cTn id="35" dur="2000"/>
                                        <p:tgtEl>
                                          <p:spTgt spid="10"/>
                                        </p:tgtEl>
                                      </p:cBhvr>
                                    </p:animEffect>
                                  </p:childTnLst>
                                </p:cTn>
                              </p:par>
                              <p:par>
                                <p:cTn id="36" presetID="4" presetClass="entr" presetSubtype="16" fill="hold"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ox(in)">
                                      <p:cBhvr>
                                        <p:cTn id="38" dur="2000"/>
                                        <p:tgtEl>
                                          <p:spTgt spid="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box(in)">
                                      <p:cBhvr>
                                        <p:cTn id="43" dur="1000"/>
                                        <p:tgtEl>
                                          <p:spTgt spid="1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8" presetClass="entr" presetSubtype="16"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diamond(in)">
                                      <p:cBhvr>
                                        <p:cTn id="48" dur="2000"/>
                                        <p:tgtEl>
                                          <p:spTgt spid="18"/>
                                        </p:tgtEl>
                                      </p:cBhvr>
                                    </p:animEffect>
                                  </p:childTnLst>
                                </p:cTn>
                              </p:par>
                              <p:par>
                                <p:cTn id="49" presetID="8" presetClass="entr" presetSubtype="16"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diamond(in)">
                                      <p:cBhvr>
                                        <p:cTn id="51" dur="2000"/>
                                        <p:tgtEl>
                                          <p:spTgt spid="1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4" fill="hold" nodeType="clickEffect">
                                  <p:stCondLst>
                                    <p:cond delay="0"/>
                                  </p:stCondLst>
                                  <p:childTnLst>
                                    <p:set>
                                      <p:cBhvr>
                                        <p:cTn id="55" dur="1" fill="hold">
                                          <p:stCondLst>
                                            <p:cond delay="0"/>
                                          </p:stCondLst>
                                        </p:cTn>
                                        <p:tgtEl>
                                          <p:spTgt spid="3"/>
                                        </p:tgtEl>
                                        <p:attrNameLst>
                                          <p:attrName>style.visibility</p:attrName>
                                        </p:attrNameLst>
                                      </p:cBhvr>
                                      <p:to>
                                        <p:strVal val="visible"/>
                                      </p:to>
                                    </p:set>
                                    <p:anim calcmode="lin" valueType="num">
                                      <p:cBhvr additive="base">
                                        <p:cTn id="56" dur="500" fill="hold"/>
                                        <p:tgtEl>
                                          <p:spTgt spid="3"/>
                                        </p:tgtEl>
                                        <p:attrNameLst>
                                          <p:attrName>ppt_x</p:attrName>
                                        </p:attrNameLst>
                                      </p:cBhvr>
                                      <p:tavLst>
                                        <p:tav tm="0">
                                          <p:val>
                                            <p:strVal val="#ppt_x"/>
                                          </p:val>
                                        </p:tav>
                                        <p:tav tm="100000">
                                          <p:val>
                                            <p:strVal val="#ppt_x"/>
                                          </p:val>
                                        </p:tav>
                                      </p:tavLst>
                                    </p:anim>
                                    <p:anim calcmode="lin" valueType="num">
                                      <p:cBhvr additive="base">
                                        <p:cTn id="57" dur="500" fill="hold"/>
                                        <p:tgtEl>
                                          <p:spTgt spid="3"/>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4"/>
                                        </p:tgtEl>
                                        <p:attrNameLst>
                                          <p:attrName>style.visibility</p:attrName>
                                        </p:attrNameLst>
                                      </p:cBhvr>
                                      <p:to>
                                        <p:strVal val="visible"/>
                                      </p:to>
                                    </p:set>
                                    <p:anim calcmode="lin" valueType="num">
                                      <p:cBhvr additive="base">
                                        <p:cTn id="60" dur="500" fill="hold"/>
                                        <p:tgtEl>
                                          <p:spTgt spid="4"/>
                                        </p:tgtEl>
                                        <p:attrNameLst>
                                          <p:attrName>ppt_x</p:attrName>
                                        </p:attrNameLst>
                                      </p:cBhvr>
                                      <p:tavLst>
                                        <p:tav tm="0">
                                          <p:val>
                                            <p:strVal val="#ppt_x"/>
                                          </p:val>
                                        </p:tav>
                                        <p:tav tm="100000">
                                          <p:val>
                                            <p:strVal val="#ppt_x"/>
                                          </p:val>
                                        </p:tav>
                                      </p:tavLst>
                                    </p:anim>
                                    <p:anim calcmode="lin" valueType="num">
                                      <p:cBhvr additive="base">
                                        <p:cTn id="6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8" presetClass="entr" presetSubtype="16" fill="hold" grpId="0" nodeType="clickEffect">
                                  <p:stCondLst>
                                    <p:cond delay="0"/>
                                  </p:stCondLst>
                                  <p:childTnLst>
                                    <p:set>
                                      <p:cBhvr>
                                        <p:cTn id="65" dur="1" fill="hold">
                                          <p:stCondLst>
                                            <p:cond delay="0"/>
                                          </p:stCondLst>
                                        </p:cTn>
                                        <p:tgtEl>
                                          <p:spTgt spid="27"/>
                                        </p:tgtEl>
                                        <p:attrNameLst>
                                          <p:attrName>style.visibility</p:attrName>
                                        </p:attrNameLst>
                                      </p:cBhvr>
                                      <p:to>
                                        <p:strVal val="visible"/>
                                      </p:to>
                                    </p:set>
                                    <p:animEffect transition="in" filter="diamond(in)">
                                      <p:cBhvr>
                                        <p:cTn id="66" dur="2000"/>
                                        <p:tgtEl>
                                          <p:spTgt spid="27"/>
                                        </p:tgtEl>
                                      </p:cBhvr>
                                    </p:animEffect>
                                  </p:childTnLst>
                                </p:cTn>
                              </p:par>
                              <p:par>
                                <p:cTn id="67" presetID="8" presetClass="entr" presetSubtype="16"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diamond(in)">
                                      <p:cBhvr>
                                        <p:cTn id="69" dur="2000"/>
                                        <p:tgtEl>
                                          <p:spTgt spid="28"/>
                                        </p:tgtEl>
                                      </p:cBhvr>
                                    </p:animEffect>
                                  </p:childTnLst>
                                </p:cTn>
                              </p:par>
                              <p:par>
                                <p:cTn id="70" presetID="4" presetClass="entr" presetSubtype="16" fill="hold" nodeType="with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box(in)">
                                      <p:cBhvr>
                                        <p:cTn id="7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8" grpId="0" animBg="1"/>
      <p:bldP spid="19" grpId="0" animBg="1"/>
      <p:bldP spid="27" grpId="0" animBg="1"/>
      <p:bldP spid="2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6230938" cy="741362"/>
          </a:xfrm>
        </p:spPr>
        <p:txBody>
          <a:bodyPr/>
          <a:lstStyle/>
          <a:p>
            <a:r>
              <a:rPr lang="es-CL" b="1" dirty="0">
                <a:solidFill>
                  <a:schemeClr val="tx1"/>
                </a:solidFill>
                <a:latin typeface="Arial" panose="020B0604020202020204" pitchFamily="34" charset="0"/>
                <a:cs typeface="Arial" panose="020B0604020202020204" pitchFamily="34" charset="0"/>
              </a:rPr>
              <a:t>Aspectos relevantes a considerar</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a:xfrm>
            <a:off x="166255" y="1870365"/>
            <a:ext cx="8520545" cy="4098636"/>
          </a:xfrm>
        </p:spPr>
        <p:txBody>
          <a:bodyPr/>
          <a:lstStyle/>
          <a:p>
            <a:pPr algn="just">
              <a:spcBef>
                <a:spcPct val="0"/>
              </a:spcBef>
              <a:buClr>
                <a:srgbClr val="FF9933"/>
              </a:buClr>
              <a:buFontTx/>
              <a:buNone/>
            </a:pPr>
            <a:r>
              <a:rPr lang="es-CL" sz="2400" dirty="0" smtClean="0">
                <a:solidFill>
                  <a:srgbClr val="0070C0"/>
                </a:solidFill>
                <a:latin typeface="Arial" panose="020B0604020202020204" pitchFamily="34" charset="0"/>
              </a:rPr>
              <a:t>	Reapertura </a:t>
            </a:r>
            <a:r>
              <a:rPr lang="es-CL" sz="2400" dirty="0">
                <a:solidFill>
                  <a:srgbClr val="0070C0"/>
                </a:solidFill>
                <a:latin typeface="Arial" panose="020B0604020202020204" pitchFamily="34" charset="0"/>
              </a:rPr>
              <a:t>v/s Prescripción</a:t>
            </a:r>
            <a:endParaRPr lang="es-CL" sz="2400" dirty="0">
              <a:solidFill>
                <a:srgbClr val="0070C0"/>
              </a:solidFill>
              <a:latin typeface="Arial" panose="020B0604020202020204" pitchFamily="34" charset="0"/>
              <a:cs typeface="Arial" panose="020B0604020202020204" pitchFamily="34" charset="0"/>
            </a:endParaRPr>
          </a:p>
          <a:p>
            <a:pPr algn="just">
              <a:spcBef>
                <a:spcPct val="0"/>
              </a:spcBef>
              <a:buFontTx/>
              <a:buNone/>
            </a:pPr>
            <a:endParaRPr lang="es-CL" sz="2400" dirty="0" smtClean="0">
              <a:solidFill>
                <a:srgbClr val="434343"/>
              </a:solidFill>
              <a:latin typeface="Arial" panose="020B0604020202020204" pitchFamily="34" charset="0"/>
              <a:cs typeface="Arial" panose="020B0604020202020204" pitchFamily="34" charset="0"/>
            </a:endParaRPr>
          </a:p>
          <a:p>
            <a:pPr algn="just">
              <a:spcBef>
                <a:spcPct val="0"/>
              </a:spcBef>
              <a:buFontTx/>
              <a:buNone/>
            </a:pPr>
            <a:r>
              <a:rPr lang="es-ES" sz="2400" dirty="0" smtClean="0">
                <a:solidFill>
                  <a:srgbClr val="434343"/>
                </a:solidFill>
                <a:latin typeface="Arial" panose="020B0604020202020204" pitchFamily="34" charset="0"/>
                <a:cs typeface="Arial" panose="020B0604020202020204" pitchFamily="34" charset="0"/>
              </a:rPr>
              <a:t>	Resulta </a:t>
            </a:r>
            <a:r>
              <a:rPr lang="es-ES" sz="2400" dirty="0">
                <a:solidFill>
                  <a:srgbClr val="434343"/>
                </a:solidFill>
                <a:latin typeface="Arial" panose="020B0604020202020204" pitchFamily="34" charset="0"/>
                <a:cs typeface="Arial" panose="020B0604020202020204" pitchFamily="34" charset="0"/>
              </a:rPr>
              <a:t>improcedente que el alcalde disponga la reapertura de </a:t>
            </a:r>
            <a:r>
              <a:rPr lang="es-ES" sz="2400" dirty="0" smtClean="0">
                <a:solidFill>
                  <a:srgbClr val="434343"/>
                </a:solidFill>
                <a:latin typeface="Arial" panose="020B0604020202020204" pitchFamily="34" charset="0"/>
                <a:cs typeface="Arial" panose="020B0604020202020204" pitchFamily="34" charset="0"/>
              </a:rPr>
              <a:t>un sumario </a:t>
            </a:r>
            <a:r>
              <a:rPr lang="es-ES" sz="2400" dirty="0">
                <a:solidFill>
                  <a:srgbClr val="434343"/>
                </a:solidFill>
                <a:latin typeface="Arial" panose="020B0604020202020204" pitchFamily="34" charset="0"/>
                <a:cs typeface="Arial" panose="020B0604020202020204" pitchFamily="34" charset="0"/>
              </a:rPr>
              <a:t>cuando han trascurrido más de cuatro años desde que se cometió la infracción, toda vez que si se evacuara dicho trámite, y conforme a un nuevo análisis de los antecedentes, aquel mantuviera la convicción de que al afectado le asiste responsabilidad, estaría impedido de imponer una sanción, por cuanto el plazo para ejercer la acción disciplinaria se habría extinguido (Dictámenes </a:t>
            </a:r>
            <a:r>
              <a:rPr lang="es-ES" sz="2400" dirty="0" err="1">
                <a:solidFill>
                  <a:srgbClr val="434343"/>
                </a:solidFill>
                <a:latin typeface="Arial" panose="020B0604020202020204" pitchFamily="34" charset="0"/>
                <a:cs typeface="Arial" panose="020B0604020202020204" pitchFamily="34" charset="0"/>
              </a:rPr>
              <a:t>N°s</a:t>
            </a:r>
            <a:r>
              <a:rPr lang="es-ES" sz="2400" dirty="0">
                <a:solidFill>
                  <a:srgbClr val="434343"/>
                </a:solidFill>
                <a:latin typeface="Arial" panose="020B0604020202020204" pitchFamily="34" charset="0"/>
                <a:cs typeface="Arial" panose="020B0604020202020204" pitchFamily="34" charset="0"/>
              </a:rPr>
              <a:t>. 24.006/05 y 34.054/13).</a:t>
            </a:r>
          </a:p>
          <a:p>
            <a:endParaRPr lang="es-CL" sz="2400" dirty="0"/>
          </a:p>
        </p:txBody>
      </p:sp>
    </p:spTree>
    <p:extLst>
      <p:ext uri="{BB962C8B-B14F-4D97-AF65-F5344CB8AC3E}">
        <p14:creationId xmlns:p14="http://schemas.microsoft.com/office/powerpoint/2010/main" xmlns="" val="3374305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6230938" cy="741362"/>
          </a:xfrm>
        </p:spPr>
        <p:txBody>
          <a:bodyPr/>
          <a:lstStyle/>
          <a:p>
            <a:r>
              <a:rPr lang="es-CL" b="1" dirty="0">
                <a:solidFill>
                  <a:schemeClr val="tx1"/>
                </a:solidFill>
                <a:latin typeface="Arial" panose="020B0604020202020204" pitchFamily="34" charset="0"/>
                <a:cs typeface="Arial" panose="020B0604020202020204" pitchFamily="34" charset="0"/>
              </a:rPr>
              <a:t>Aspectos relevantes a considerar</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a:xfrm>
            <a:off x="1" y="1814945"/>
            <a:ext cx="8686800" cy="4154055"/>
          </a:xfrm>
        </p:spPr>
        <p:txBody>
          <a:bodyPr/>
          <a:lstStyle/>
          <a:p>
            <a:pPr algn="just">
              <a:spcBef>
                <a:spcPct val="0"/>
              </a:spcBef>
              <a:buClr>
                <a:srgbClr val="FF9933"/>
              </a:buClr>
              <a:buFontTx/>
              <a:buNone/>
            </a:pPr>
            <a:r>
              <a:rPr lang="es-CL" sz="2400" dirty="0" smtClean="0">
                <a:solidFill>
                  <a:srgbClr val="0070C0"/>
                </a:solidFill>
                <a:latin typeface="Arial" panose="020B0604020202020204" pitchFamily="34" charset="0"/>
              </a:rPr>
              <a:t>	Aplicación </a:t>
            </a:r>
            <a:r>
              <a:rPr lang="es-CL" sz="2400" dirty="0">
                <a:solidFill>
                  <a:srgbClr val="0070C0"/>
                </a:solidFill>
                <a:latin typeface="Arial" panose="020B0604020202020204" pitchFamily="34" charset="0"/>
              </a:rPr>
              <a:t>de medida expulsiva en período electoral</a:t>
            </a:r>
            <a:endParaRPr lang="es-CL" sz="2400" dirty="0">
              <a:solidFill>
                <a:srgbClr val="0070C0"/>
              </a:solidFill>
              <a:latin typeface="Arial" panose="020B0604020202020204" pitchFamily="34" charset="0"/>
              <a:cs typeface="Arial" panose="020B0604020202020204" pitchFamily="34" charset="0"/>
            </a:endParaRPr>
          </a:p>
          <a:p>
            <a:pPr algn="just">
              <a:spcBef>
                <a:spcPct val="0"/>
              </a:spcBef>
              <a:buClr>
                <a:srgbClr val="FF9933"/>
              </a:buClr>
              <a:buFontTx/>
              <a:buNone/>
            </a:pPr>
            <a:endParaRPr lang="es-CL" sz="2400" dirty="0">
              <a:solidFill>
                <a:srgbClr val="434343"/>
              </a:solidFill>
              <a:latin typeface="Arial" panose="020B0604020202020204" pitchFamily="34" charset="0"/>
              <a:cs typeface="Arial" panose="020B0604020202020204" pitchFamily="34" charset="0"/>
            </a:endParaRPr>
          </a:p>
          <a:p>
            <a:pPr algn="just">
              <a:spcBef>
                <a:spcPct val="0"/>
              </a:spcBef>
              <a:buFontTx/>
              <a:buNone/>
            </a:pPr>
            <a:r>
              <a:rPr lang="es-ES" sz="2400" dirty="0" smtClean="0">
                <a:solidFill>
                  <a:srgbClr val="434343"/>
                </a:solidFill>
                <a:latin typeface="Arial" panose="020B0604020202020204" pitchFamily="34" charset="0"/>
                <a:cs typeface="Arial" panose="020B0604020202020204" pitchFamily="34" charset="0"/>
              </a:rPr>
              <a:t>	Los </a:t>
            </a:r>
            <a:r>
              <a:rPr lang="es-ES" sz="2400" dirty="0">
                <a:solidFill>
                  <a:srgbClr val="434343"/>
                </a:solidFill>
                <a:latin typeface="Arial" panose="020B0604020202020204" pitchFamily="34" charset="0"/>
                <a:cs typeface="Arial" panose="020B0604020202020204" pitchFamily="34" charset="0"/>
              </a:rPr>
              <a:t>artículos 156 y 157 de la ley </a:t>
            </a:r>
            <a:r>
              <a:rPr lang="es-ES" sz="2400" dirty="0" smtClean="0">
                <a:solidFill>
                  <a:srgbClr val="434343"/>
                </a:solidFill>
                <a:latin typeface="Arial" panose="020B0604020202020204" pitchFamily="34" charset="0"/>
                <a:cs typeface="Arial" panose="020B0604020202020204" pitchFamily="34" charset="0"/>
              </a:rPr>
              <a:t>N°10.336: </a:t>
            </a:r>
            <a:r>
              <a:rPr lang="es-ES" sz="2400" dirty="0">
                <a:solidFill>
                  <a:srgbClr val="434343"/>
                </a:solidFill>
                <a:latin typeface="Arial" panose="020B0604020202020204" pitchFamily="34" charset="0"/>
                <a:cs typeface="Arial" panose="020B0604020202020204" pitchFamily="34" charset="0"/>
              </a:rPr>
              <a:t>desde treinta días antes del acto eleccionario -y hasta 60 días después, tratándose de elecciones presidenciales- las medidas disciplinarias expulsivas a que están sujetos los funcionarios públicos, sólo podrán decretarse previo sumario instruido por la Contraloría General, limitación que también afecta al personal regido por el Código del Trabajo cuando se le aplican las causales contempladas en los artículos 160 y 161 (Instrucciones </a:t>
            </a:r>
            <a:r>
              <a:rPr lang="es-ES" sz="2400" dirty="0" err="1">
                <a:solidFill>
                  <a:srgbClr val="434343"/>
                </a:solidFill>
                <a:latin typeface="Arial" panose="020B0604020202020204" pitchFamily="34" charset="0"/>
                <a:cs typeface="Arial" panose="020B0604020202020204" pitchFamily="34" charset="0"/>
              </a:rPr>
              <a:t>N°s</a:t>
            </a:r>
            <a:r>
              <a:rPr lang="es-ES" sz="2400" dirty="0">
                <a:solidFill>
                  <a:srgbClr val="434343"/>
                </a:solidFill>
                <a:latin typeface="Arial" panose="020B0604020202020204" pitchFamily="34" charset="0"/>
                <a:cs typeface="Arial" panose="020B0604020202020204" pitchFamily="34" charset="0"/>
              </a:rPr>
              <a:t>. 15.000/12 y 48.097/09).</a:t>
            </a:r>
          </a:p>
        </p:txBody>
      </p:sp>
    </p:spTree>
    <p:extLst>
      <p:ext uri="{BB962C8B-B14F-4D97-AF65-F5344CB8AC3E}">
        <p14:creationId xmlns:p14="http://schemas.microsoft.com/office/powerpoint/2010/main" xmlns="" val="2830918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6230938" cy="1012295"/>
          </a:xfrm>
        </p:spPr>
        <p:txBody>
          <a:bodyPr/>
          <a:lstStyle/>
          <a:p>
            <a:r>
              <a:rPr lang="es-CL" b="1" dirty="0">
                <a:solidFill>
                  <a:schemeClr val="tx1"/>
                </a:solidFill>
                <a:latin typeface="Arial" panose="020B0604020202020204" pitchFamily="34" charset="0"/>
                <a:cs typeface="Arial" panose="020B0604020202020204" pitchFamily="34" charset="0"/>
              </a:rPr>
              <a:t>Particularidades de otros Estatutos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a:xfrm>
            <a:off x="193964" y="1787237"/>
            <a:ext cx="8492836" cy="4181764"/>
          </a:xfrm>
        </p:spPr>
        <p:txBody>
          <a:bodyPr/>
          <a:lstStyle/>
          <a:p>
            <a:pPr algn="just">
              <a:lnSpc>
                <a:spcPct val="125000"/>
              </a:lnSpc>
              <a:buClr>
                <a:srgbClr val="FF9933"/>
              </a:buClr>
              <a:defRPr/>
            </a:pPr>
            <a:r>
              <a:rPr lang="es-CL" sz="2200" dirty="0">
                <a:solidFill>
                  <a:srgbClr val="00B050"/>
                </a:solidFill>
                <a:latin typeface="Arial" charset="0"/>
                <a:ea typeface="ＭＳ Ｐゴシック" pitchFamily="-112" charset="-128"/>
                <a:cs typeface="Arial" charset="0"/>
              </a:rPr>
              <a:t>Ley 19.070, Estatuto de los Profesionales de la Educación</a:t>
            </a:r>
          </a:p>
          <a:p>
            <a:pPr algn="just">
              <a:lnSpc>
                <a:spcPct val="125000"/>
              </a:lnSpc>
              <a:buClr>
                <a:srgbClr val="FF9933"/>
              </a:buClr>
              <a:defRPr/>
            </a:pPr>
            <a:endParaRPr lang="es-CL" sz="2200" dirty="0">
              <a:solidFill>
                <a:srgbClr val="336699"/>
              </a:solidFill>
              <a:latin typeface="Arial" charset="0"/>
              <a:ea typeface="ＭＳ Ｐゴシック" pitchFamily="-112" charset="-128"/>
              <a:cs typeface="Arial" charset="0"/>
            </a:endParaRPr>
          </a:p>
          <a:p>
            <a:pPr algn="just" eaLnBrk="1" hangingPunct="1">
              <a:buFontTx/>
              <a:buChar char="-"/>
              <a:defRPr/>
            </a:pPr>
            <a:r>
              <a:rPr lang="es-ES" sz="2200" dirty="0">
                <a:solidFill>
                  <a:srgbClr val="434343"/>
                </a:solidFill>
                <a:latin typeface="Arial" charset="0"/>
                <a:ea typeface="ＭＳ Ｐゴシック" pitchFamily="-112" charset="-128"/>
              </a:rPr>
              <a:t> De conformidad con el artículo 72, letra b), la falta de probidad y conducta inmoral, deben ser establecidas mediante sumario administrativo, de acuerdo al procedimiento establecido en los artículo 127 al 143 de la ley N°18.883</a:t>
            </a:r>
            <a:r>
              <a:rPr lang="es-ES" sz="2200" dirty="0" smtClean="0">
                <a:solidFill>
                  <a:srgbClr val="434343"/>
                </a:solidFill>
                <a:latin typeface="Arial" charset="0"/>
                <a:ea typeface="ＭＳ Ｐゴシック" pitchFamily="-112" charset="-128"/>
              </a:rPr>
              <a:t>.</a:t>
            </a:r>
            <a:endParaRPr lang="es-ES" sz="2200" dirty="0">
              <a:solidFill>
                <a:srgbClr val="434343"/>
              </a:solidFill>
              <a:latin typeface="Arial" charset="0"/>
              <a:ea typeface="ＭＳ Ｐゴシック" pitchFamily="-112" charset="-128"/>
            </a:endParaRPr>
          </a:p>
          <a:p>
            <a:pPr algn="just" eaLnBrk="1" hangingPunct="1">
              <a:buFontTx/>
              <a:buChar char="-"/>
              <a:defRPr/>
            </a:pPr>
            <a:r>
              <a:rPr lang="es-ES" sz="2200" dirty="0">
                <a:solidFill>
                  <a:srgbClr val="434343"/>
                </a:solidFill>
                <a:latin typeface="Arial" charset="0"/>
                <a:ea typeface="ＭＳ Ｐゴシック" pitchFamily="-112" charset="-128"/>
              </a:rPr>
              <a:t> La designación del fiscal instructor recaerá en un profesional de la respectiva Municipalidad (unidades </a:t>
            </a:r>
            <a:r>
              <a:rPr lang="es-ES" sz="2200" dirty="0">
                <a:solidFill>
                  <a:schemeClr val="tx1">
                    <a:lumMod val="75000"/>
                    <a:lumOff val="25000"/>
                  </a:schemeClr>
                </a:solidFill>
                <a:latin typeface="Arial" charset="0"/>
                <a:ea typeface="ＭＳ Ｐゴシック" pitchFamily="-112" charset="-128"/>
              </a:rPr>
              <a:t>del </a:t>
            </a:r>
            <a:r>
              <a:rPr lang="es-CL" sz="2200" dirty="0">
                <a:solidFill>
                  <a:schemeClr val="tx1">
                    <a:lumMod val="75000"/>
                    <a:lumOff val="25000"/>
                  </a:schemeClr>
                </a:solidFill>
              </a:rPr>
              <a:t>Párrafo 4°Título I Ley N°18.695)</a:t>
            </a:r>
            <a:r>
              <a:rPr lang="es-ES" sz="2200" dirty="0">
                <a:solidFill>
                  <a:schemeClr val="tx1">
                    <a:lumMod val="65000"/>
                    <a:lumOff val="35000"/>
                  </a:schemeClr>
                </a:solidFill>
                <a:latin typeface="Arial" charset="0"/>
                <a:ea typeface="ＭＳ Ｐゴシック" pitchFamily="-112" charset="-128"/>
              </a:rPr>
              <a:t> </a:t>
            </a:r>
            <a:r>
              <a:rPr lang="es-ES" sz="2200" dirty="0">
                <a:solidFill>
                  <a:srgbClr val="434343"/>
                </a:solidFill>
                <a:latin typeface="Arial" charset="0"/>
                <a:ea typeface="ＭＳ Ｐゴシック" pitchFamily="-112" charset="-128"/>
              </a:rPr>
              <a:t>o Departamento de Educación Municipal </a:t>
            </a:r>
            <a:r>
              <a:rPr lang="es-ES" sz="2200" dirty="0">
                <a:solidFill>
                  <a:schemeClr val="tx1">
                    <a:lumMod val="75000"/>
                    <a:lumOff val="25000"/>
                  </a:schemeClr>
                </a:solidFill>
                <a:latin typeface="Arial" charset="0"/>
                <a:ea typeface="ＭＳ Ｐゴシック" pitchFamily="-112" charset="-128"/>
              </a:rPr>
              <a:t>(</a:t>
            </a:r>
            <a:r>
              <a:rPr lang="es-CL" sz="2200" dirty="0">
                <a:solidFill>
                  <a:schemeClr val="tx1">
                    <a:lumMod val="75000"/>
                    <a:lumOff val="25000"/>
                  </a:schemeClr>
                </a:solidFill>
              </a:rPr>
              <a:t>excluidos quienes se desempeñan en establecimientos de educación)</a:t>
            </a:r>
            <a:r>
              <a:rPr lang="es-ES" sz="2200" dirty="0">
                <a:solidFill>
                  <a:schemeClr val="tx1">
                    <a:lumMod val="75000"/>
                    <a:lumOff val="25000"/>
                  </a:schemeClr>
                </a:solidFill>
                <a:latin typeface="Arial" charset="0"/>
                <a:ea typeface="ＭＳ Ｐゴシック" pitchFamily="-112" charset="-128"/>
              </a:rPr>
              <a:t>.</a:t>
            </a:r>
            <a:r>
              <a:rPr lang="es-ES" sz="2200" dirty="0">
                <a:solidFill>
                  <a:srgbClr val="434343"/>
                </a:solidFill>
                <a:latin typeface="Arial" charset="0"/>
                <a:ea typeface="ＭＳ Ｐゴシック" pitchFamily="-112" charset="-128"/>
              </a:rPr>
              <a:t> (Ver dictamen N°32.700/12).</a:t>
            </a:r>
          </a:p>
          <a:p>
            <a:pPr algn="just" eaLnBrk="1" hangingPunct="1">
              <a:defRPr/>
            </a:pPr>
            <a:endParaRPr lang="es-CL" sz="1400" dirty="0">
              <a:solidFill>
                <a:srgbClr val="434343"/>
              </a:solidFill>
              <a:latin typeface="Arial" charset="0"/>
              <a:ea typeface="ＭＳ Ｐゴシック" pitchFamily="-112" charset="-128"/>
              <a:cs typeface="Arial" charset="0"/>
            </a:endParaRPr>
          </a:p>
        </p:txBody>
      </p:sp>
    </p:spTree>
    <p:extLst>
      <p:ext uri="{BB962C8B-B14F-4D97-AF65-F5344CB8AC3E}">
        <p14:creationId xmlns:p14="http://schemas.microsoft.com/office/powerpoint/2010/main" xmlns="" val="3304834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6230938" cy="1012295"/>
          </a:xfrm>
        </p:spPr>
        <p:txBody>
          <a:bodyPr/>
          <a:lstStyle/>
          <a:p>
            <a:r>
              <a:rPr lang="es-CL" b="1" dirty="0">
                <a:solidFill>
                  <a:schemeClr val="tx1"/>
                </a:solidFill>
                <a:latin typeface="Arial" panose="020B0604020202020204" pitchFamily="34" charset="0"/>
                <a:cs typeface="Arial" panose="020B0604020202020204" pitchFamily="34" charset="0"/>
              </a:rPr>
              <a:t>Particularidades de otros Estatutos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a:xfrm>
            <a:off x="235527" y="1745673"/>
            <a:ext cx="8451273" cy="4223327"/>
          </a:xfrm>
        </p:spPr>
        <p:txBody>
          <a:bodyPr/>
          <a:lstStyle/>
          <a:p>
            <a:pPr algn="just">
              <a:lnSpc>
                <a:spcPct val="125000"/>
              </a:lnSpc>
              <a:buClr>
                <a:srgbClr val="FF9933"/>
              </a:buClr>
              <a:defRPr/>
            </a:pPr>
            <a:r>
              <a:rPr lang="es-CL" sz="2400" dirty="0">
                <a:solidFill>
                  <a:srgbClr val="00B050"/>
                </a:solidFill>
                <a:latin typeface="Arial" charset="0"/>
                <a:ea typeface="ＭＳ Ｐゴシック" pitchFamily="-112" charset="-128"/>
                <a:cs typeface="Arial" charset="0"/>
              </a:rPr>
              <a:t>Ley 19.070, Estatuto de los Profesionales de la Educación</a:t>
            </a:r>
          </a:p>
          <a:p>
            <a:pPr algn="just">
              <a:lnSpc>
                <a:spcPct val="125000"/>
              </a:lnSpc>
              <a:buClr>
                <a:srgbClr val="FF9933"/>
              </a:buClr>
              <a:defRPr/>
            </a:pPr>
            <a:endParaRPr lang="es-CL" sz="2400" dirty="0">
              <a:solidFill>
                <a:srgbClr val="336699"/>
              </a:solidFill>
              <a:latin typeface="Arial" charset="0"/>
              <a:ea typeface="ＭＳ Ｐゴシック" pitchFamily="-112" charset="-128"/>
              <a:cs typeface="Arial" charset="0"/>
            </a:endParaRPr>
          </a:p>
          <a:p>
            <a:pPr algn="just" eaLnBrk="1" hangingPunct="1">
              <a:buFontTx/>
              <a:buChar char="-"/>
              <a:defRPr/>
            </a:pPr>
            <a:r>
              <a:rPr lang="es-ES" sz="2400" dirty="0">
                <a:solidFill>
                  <a:srgbClr val="434343"/>
                </a:solidFill>
                <a:latin typeface="Arial" charset="0"/>
                <a:ea typeface="ＭＳ Ｐゴシック" pitchFamily="-112" charset="-128"/>
              </a:rPr>
              <a:t> En el caso de la causal de la letra c) del artículo 72, incumplimiento grave de las obligaciones que impone la función, basta la realización de una breve investigación.</a:t>
            </a:r>
          </a:p>
          <a:p>
            <a:pPr algn="just" eaLnBrk="1" hangingPunct="1">
              <a:defRPr/>
            </a:pPr>
            <a:endParaRPr lang="es-ES" sz="2400" dirty="0">
              <a:solidFill>
                <a:srgbClr val="434343"/>
              </a:solidFill>
              <a:latin typeface="Arial" charset="0"/>
              <a:ea typeface="ＭＳ Ｐゴシック" pitchFamily="-112" charset="-128"/>
            </a:endParaRPr>
          </a:p>
          <a:p>
            <a:pPr algn="just" eaLnBrk="1" hangingPunct="1">
              <a:buFontTx/>
              <a:buChar char="-"/>
              <a:defRPr/>
            </a:pPr>
            <a:r>
              <a:rPr lang="es-ES" sz="2400" dirty="0">
                <a:solidFill>
                  <a:srgbClr val="434343"/>
                </a:solidFill>
                <a:latin typeface="Arial" charset="0"/>
                <a:ea typeface="ＭＳ Ｐゴシック" pitchFamily="-112" charset="-128"/>
              </a:rPr>
              <a:t> En relación con la causal referida, el inciso final del artículo 72 hace aplicable la disposición del artículo 134 de la ley N°18.883, referida a la posibilidad de suspender o destinar al docente inculpado.</a:t>
            </a:r>
          </a:p>
          <a:p>
            <a:pPr algn="just" eaLnBrk="1" hangingPunct="1">
              <a:defRPr/>
            </a:pPr>
            <a:endParaRPr lang="es-CL" sz="1400" dirty="0">
              <a:solidFill>
                <a:srgbClr val="434343"/>
              </a:solidFill>
              <a:latin typeface="Arial" charset="0"/>
              <a:ea typeface="ＭＳ Ｐゴシック" pitchFamily="-112" charset="-128"/>
              <a:cs typeface="Arial" charset="0"/>
            </a:endParaRPr>
          </a:p>
        </p:txBody>
      </p:sp>
    </p:spTree>
    <p:extLst>
      <p:ext uri="{BB962C8B-B14F-4D97-AF65-F5344CB8AC3E}">
        <p14:creationId xmlns:p14="http://schemas.microsoft.com/office/powerpoint/2010/main" xmlns="" val="27323813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6230938" cy="1012295"/>
          </a:xfrm>
        </p:spPr>
        <p:txBody>
          <a:bodyPr/>
          <a:lstStyle/>
          <a:p>
            <a:r>
              <a:rPr lang="es-CL" b="1" dirty="0">
                <a:solidFill>
                  <a:schemeClr val="tx1"/>
                </a:solidFill>
                <a:latin typeface="Arial" panose="020B0604020202020204" pitchFamily="34" charset="0"/>
                <a:cs typeface="Arial" panose="020B0604020202020204" pitchFamily="34" charset="0"/>
              </a:rPr>
              <a:t>Particularidades de otros Estatutos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a:xfrm>
            <a:off x="166255" y="1814945"/>
            <a:ext cx="8520545" cy="4154055"/>
          </a:xfrm>
        </p:spPr>
        <p:txBody>
          <a:bodyPr/>
          <a:lstStyle/>
          <a:p>
            <a:pPr algn="just">
              <a:lnSpc>
                <a:spcPct val="125000"/>
              </a:lnSpc>
              <a:buClr>
                <a:srgbClr val="FF9933"/>
              </a:buClr>
              <a:defRPr/>
            </a:pPr>
            <a:r>
              <a:rPr lang="es-CL" sz="2400" dirty="0">
                <a:solidFill>
                  <a:srgbClr val="00B050"/>
                </a:solidFill>
                <a:latin typeface="Arial" charset="0"/>
                <a:ea typeface="ＭＳ Ｐゴシック" pitchFamily="-112" charset="-128"/>
                <a:cs typeface="Arial" charset="0"/>
              </a:rPr>
              <a:t>Ley 19.070, Estatuto de los Profesionales de la Educación</a:t>
            </a:r>
          </a:p>
          <a:p>
            <a:pPr algn="just">
              <a:lnSpc>
                <a:spcPct val="125000"/>
              </a:lnSpc>
              <a:buClr>
                <a:srgbClr val="FF9933"/>
              </a:buClr>
              <a:defRPr/>
            </a:pPr>
            <a:endParaRPr lang="es-CL" sz="2400" dirty="0">
              <a:solidFill>
                <a:srgbClr val="336699"/>
              </a:solidFill>
              <a:latin typeface="Arial" charset="0"/>
              <a:ea typeface="ＭＳ Ｐゴシック" pitchFamily="-112" charset="-128"/>
              <a:cs typeface="Arial" charset="0"/>
            </a:endParaRPr>
          </a:p>
          <a:p>
            <a:pPr algn="just" eaLnBrk="1" hangingPunct="1">
              <a:defRPr/>
            </a:pPr>
            <a:r>
              <a:rPr lang="es-ES" sz="2400" dirty="0">
                <a:solidFill>
                  <a:srgbClr val="434343"/>
                </a:solidFill>
                <a:latin typeface="Arial" charset="0"/>
                <a:ea typeface="ＭＳ Ｐゴシック" pitchFamily="-112" charset="-128"/>
              </a:rPr>
              <a:t>Atendida la modificación del artículo 145 del Reglamento del Estatuto Docente, sólo el alcalde puede instruir un procedimiento disciplinario en contra de un profesional de la educación, como asimismo, afinarlo. Además, producto de esta modificación, hoy no puede sancionarse a un docente con </a:t>
            </a:r>
            <a:r>
              <a:rPr lang="es-ES" sz="2400" b="1" dirty="0">
                <a:solidFill>
                  <a:srgbClr val="434343"/>
                </a:solidFill>
                <a:latin typeface="Arial" charset="0"/>
                <a:ea typeface="ＭＳ Ｐゴシック" pitchFamily="-112" charset="-128"/>
              </a:rPr>
              <a:t>amonestación</a:t>
            </a:r>
            <a:r>
              <a:rPr lang="es-ES" sz="2400" dirty="0">
                <a:solidFill>
                  <a:srgbClr val="434343"/>
                </a:solidFill>
                <a:latin typeface="Arial" charset="0"/>
                <a:ea typeface="ＭＳ Ｐゴシック" pitchFamily="-112" charset="-128"/>
              </a:rPr>
              <a:t>.</a:t>
            </a:r>
          </a:p>
          <a:p>
            <a:pPr algn="just" eaLnBrk="1" hangingPunct="1">
              <a:defRPr/>
            </a:pPr>
            <a:r>
              <a:rPr lang="es-ES" sz="2400" dirty="0">
                <a:solidFill>
                  <a:srgbClr val="434343"/>
                </a:solidFill>
                <a:latin typeface="Arial" charset="0"/>
                <a:ea typeface="ＭＳ Ｐゴシック" pitchFamily="-112" charset="-128"/>
              </a:rPr>
              <a:t>(Decreto N°215, de 2011, del Ministerio de Educación, artículo único N°28).</a:t>
            </a:r>
          </a:p>
          <a:p>
            <a:pPr algn="just" eaLnBrk="1" hangingPunct="1">
              <a:defRPr/>
            </a:pPr>
            <a:endParaRPr lang="es-CL" sz="1400" dirty="0">
              <a:solidFill>
                <a:srgbClr val="434343"/>
              </a:solidFill>
              <a:latin typeface="Arial" charset="0"/>
              <a:ea typeface="ＭＳ Ｐゴシック" pitchFamily="-112" charset="-128"/>
              <a:cs typeface="Arial" charset="0"/>
            </a:endParaRPr>
          </a:p>
        </p:txBody>
      </p:sp>
    </p:spTree>
    <p:extLst>
      <p:ext uri="{BB962C8B-B14F-4D97-AF65-F5344CB8AC3E}">
        <p14:creationId xmlns:p14="http://schemas.microsoft.com/office/powerpoint/2010/main" xmlns="" val="15018591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6230938" cy="1012295"/>
          </a:xfrm>
        </p:spPr>
        <p:txBody>
          <a:bodyPr/>
          <a:lstStyle/>
          <a:p>
            <a:r>
              <a:rPr lang="es-CL" b="1" dirty="0">
                <a:solidFill>
                  <a:schemeClr val="tx1"/>
                </a:solidFill>
                <a:latin typeface="Arial" panose="020B0604020202020204" pitchFamily="34" charset="0"/>
                <a:cs typeface="Arial" panose="020B0604020202020204" pitchFamily="34" charset="0"/>
              </a:rPr>
              <a:t>Particularidades de otros Estatutos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p:txBody>
          <a:bodyPr/>
          <a:lstStyle/>
          <a:p>
            <a:pPr algn="just">
              <a:lnSpc>
                <a:spcPct val="125000"/>
              </a:lnSpc>
              <a:buClr>
                <a:srgbClr val="FF9933"/>
              </a:buClr>
              <a:defRPr/>
            </a:pPr>
            <a:r>
              <a:rPr lang="es-CL" sz="2400" dirty="0">
                <a:solidFill>
                  <a:srgbClr val="00B050"/>
                </a:solidFill>
                <a:latin typeface="Arial" charset="0"/>
                <a:ea typeface="ＭＳ Ｐゴシック" pitchFamily="-112" charset="-128"/>
                <a:cs typeface="Arial" charset="0"/>
              </a:rPr>
              <a:t>Ley 19.070, Estatuto de los Profesionales de la Educación</a:t>
            </a:r>
          </a:p>
          <a:p>
            <a:pPr algn="just">
              <a:lnSpc>
                <a:spcPct val="125000"/>
              </a:lnSpc>
              <a:buClr>
                <a:srgbClr val="FF9933"/>
              </a:buClr>
              <a:buNone/>
              <a:defRPr/>
            </a:pPr>
            <a:endParaRPr lang="es-CL" sz="2400" dirty="0">
              <a:solidFill>
                <a:srgbClr val="336699"/>
              </a:solidFill>
              <a:latin typeface="Arial" charset="0"/>
              <a:ea typeface="ＭＳ Ｐゴシック" pitchFamily="-112" charset="-128"/>
              <a:cs typeface="Arial" charset="0"/>
            </a:endParaRPr>
          </a:p>
          <a:p>
            <a:pPr algn="just" eaLnBrk="1" hangingPunct="1">
              <a:defRPr/>
            </a:pPr>
            <a:r>
              <a:rPr lang="es-ES" sz="2400" dirty="0">
                <a:solidFill>
                  <a:srgbClr val="434343"/>
                </a:solidFill>
                <a:latin typeface="Arial" charset="0"/>
                <a:ea typeface="ＭＳ Ｐゴシック" pitchFamily="-112" charset="-128"/>
              </a:rPr>
              <a:t>El plazo para reclamar de la medida de término de la relación laboral es de 60 días desde la notificación del acto administrativo que la dispone. </a:t>
            </a:r>
            <a:r>
              <a:rPr lang="es-ES" sz="2400" dirty="0" smtClean="0">
                <a:solidFill>
                  <a:srgbClr val="434343"/>
                </a:solidFill>
                <a:latin typeface="Arial" charset="0"/>
                <a:ea typeface="ＭＳ Ｐゴシック" pitchFamily="-112" charset="-128"/>
              </a:rPr>
              <a:t>(</a:t>
            </a:r>
            <a:r>
              <a:rPr lang="es-ES" sz="2400" dirty="0">
                <a:solidFill>
                  <a:srgbClr val="434343"/>
                </a:solidFill>
                <a:latin typeface="Arial" charset="0"/>
                <a:ea typeface="ＭＳ Ｐゴシック" pitchFamily="-112" charset="-128"/>
              </a:rPr>
              <a:t>Ver dictamen N°34.922, de 2014)</a:t>
            </a:r>
          </a:p>
          <a:p>
            <a:pPr algn="just" eaLnBrk="1" hangingPunct="1">
              <a:defRPr/>
            </a:pPr>
            <a:endParaRPr lang="es-CL" sz="1400" dirty="0">
              <a:solidFill>
                <a:srgbClr val="434343"/>
              </a:solidFill>
              <a:latin typeface="Arial" charset="0"/>
              <a:ea typeface="ＭＳ Ｐゴシック" pitchFamily="-112" charset="-128"/>
              <a:cs typeface="Arial" charset="0"/>
            </a:endParaRPr>
          </a:p>
        </p:txBody>
      </p:sp>
    </p:spTree>
    <p:extLst>
      <p:ext uri="{BB962C8B-B14F-4D97-AF65-F5344CB8AC3E}">
        <p14:creationId xmlns:p14="http://schemas.microsoft.com/office/powerpoint/2010/main" xmlns="" val="22829387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6230938" cy="1012295"/>
          </a:xfrm>
        </p:spPr>
        <p:txBody>
          <a:bodyPr/>
          <a:lstStyle/>
          <a:p>
            <a:r>
              <a:rPr lang="es-CL" b="1" dirty="0">
                <a:solidFill>
                  <a:schemeClr val="tx1"/>
                </a:solidFill>
                <a:latin typeface="Arial" panose="020B0604020202020204" pitchFamily="34" charset="0"/>
                <a:cs typeface="Arial" panose="020B0604020202020204" pitchFamily="34" charset="0"/>
              </a:rPr>
              <a:t>Particularidades de otros Estatutos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a:xfrm>
            <a:off x="193964" y="1801091"/>
            <a:ext cx="8492836" cy="4167909"/>
          </a:xfrm>
        </p:spPr>
        <p:txBody>
          <a:bodyPr/>
          <a:lstStyle/>
          <a:p>
            <a:pPr algn="just">
              <a:lnSpc>
                <a:spcPct val="125000"/>
              </a:lnSpc>
              <a:buClr>
                <a:srgbClr val="FF9933"/>
              </a:buClr>
              <a:defRPr/>
            </a:pPr>
            <a:r>
              <a:rPr lang="es-CL" sz="2200" dirty="0">
                <a:solidFill>
                  <a:srgbClr val="00B050"/>
                </a:solidFill>
                <a:latin typeface="Arial" charset="0"/>
                <a:ea typeface="ＭＳ Ｐゴシック" pitchFamily="-112" charset="-128"/>
                <a:cs typeface="Arial" charset="0"/>
              </a:rPr>
              <a:t>Ley 19.070, Estatuto de los Profesionales de la Educación</a:t>
            </a:r>
          </a:p>
          <a:p>
            <a:pPr algn="just">
              <a:lnSpc>
                <a:spcPct val="125000"/>
              </a:lnSpc>
              <a:buClr>
                <a:srgbClr val="FF9933"/>
              </a:buClr>
              <a:defRPr/>
            </a:pPr>
            <a:endParaRPr lang="es-CL" sz="2200" dirty="0">
              <a:solidFill>
                <a:srgbClr val="434343"/>
              </a:solidFill>
              <a:latin typeface="Arial" charset="0"/>
              <a:ea typeface="ＭＳ Ｐゴシック" pitchFamily="-112" charset="-128"/>
              <a:cs typeface="Arial" charset="0"/>
            </a:endParaRPr>
          </a:p>
          <a:p>
            <a:pPr algn="just" eaLnBrk="1" hangingPunct="1">
              <a:defRPr/>
            </a:pPr>
            <a:r>
              <a:rPr lang="es-ES" sz="2200" dirty="0">
                <a:solidFill>
                  <a:srgbClr val="434343"/>
                </a:solidFill>
                <a:latin typeface="Arial" charset="0"/>
                <a:ea typeface="ＭＳ Ｐゴシック" pitchFamily="-112" charset="-128"/>
              </a:rPr>
              <a:t>La </a:t>
            </a:r>
            <a:r>
              <a:rPr lang="es-ES" sz="2200" dirty="0">
                <a:solidFill>
                  <a:srgbClr val="0070C0"/>
                </a:solidFill>
                <a:latin typeface="Arial" charset="0"/>
                <a:ea typeface="ＭＳ Ｐゴシック" pitchFamily="-112" charset="-128"/>
              </a:rPr>
              <a:t>acción disciplinaria prescribe en el plazo de 5 años </a:t>
            </a:r>
            <a:r>
              <a:rPr lang="es-ES" sz="2200" dirty="0">
                <a:solidFill>
                  <a:srgbClr val="434343"/>
                </a:solidFill>
                <a:latin typeface="Arial" charset="0"/>
                <a:ea typeface="ＭＳ Ｐゴシック" pitchFamily="-112" charset="-128"/>
              </a:rPr>
              <a:t>contado desde el día en que el docente hubiere incurrido en la </a:t>
            </a:r>
            <a:r>
              <a:rPr lang="es-ES" sz="2200" dirty="0" smtClean="0">
                <a:solidFill>
                  <a:srgbClr val="434343"/>
                </a:solidFill>
                <a:latin typeface="Arial" charset="0"/>
                <a:ea typeface="ＭＳ Ｐゴシック" pitchFamily="-112" charset="-128"/>
              </a:rPr>
              <a:t>falta.</a:t>
            </a:r>
          </a:p>
          <a:p>
            <a:pPr algn="just" eaLnBrk="1" hangingPunct="1">
              <a:buNone/>
              <a:defRPr/>
            </a:pPr>
            <a:r>
              <a:rPr lang="es-ES" sz="2200" dirty="0" smtClean="0">
                <a:solidFill>
                  <a:srgbClr val="434343"/>
                </a:solidFill>
                <a:latin typeface="Arial" charset="0"/>
                <a:ea typeface="ＭＳ Ｐゴシック" pitchFamily="-112" charset="-128"/>
              </a:rPr>
              <a:t>	Al </a:t>
            </a:r>
            <a:r>
              <a:rPr lang="es-ES" sz="2200" dirty="0">
                <a:solidFill>
                  <a:srgbClr val="434343"/>
                </a:solidFill>
                <a:latin typeface="Arial" charset="0"/>
                <a:ea typeface="ＭＳ Ｐゴシック" pitchFamily="-112" charset="-128"/>
              </a:rPr>
              <a:t>no contemplar la ley N°19.070 normas que regulen la prescripción de la responsabilidad, ni tampoco el Código del Trabajo -que se aplica supletoriamente-, corresponde aplicar las disposiciones generales que contiene nuestro ordenamiento jurídico sobre la materia, esto es, las contenidas en el Código Civil, específicamente su artículo 2515 (Dictamen N°49.575/08). </a:t>
            </a:r>
          </a:p>
          <a:p>
            <a:pPr algn="just" eaLnBrk="1" hangingPunct="1">
              <a:defRPr/>
            </a:pPr>
            <a:endParaRPr lang="es-CL" sz="1400" dirty="0">
              <a:solidFill>
                <a:srgbClr val="434343"/>
              </a:solidFill>
              <a:latin typeface="Arial" charset="0"/>
              <a:ea typeface="ＭＳ Ｐゴシック" pitchFamily="-112" charset="-128"/>
              <a:cs typeface="Arial" charset="0"/>
            </a:endParaRPr>
          </a:p>
        </p:txBody>
      </p:sp>
    </p:spTree>
    <p:extLst>
      <p:ext uri="{BB962C8B-B14F-4D97-AF65-F5344CB8AC3E}">
        <p14:creationId xmlns:p14="http://schemas.microsoft.com/office/powerpoint/2010/main" xmlns="" val="16287768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6230938" cy="1012295"/>
          </a:xfrm>
        </p:spPr>
        <p:txBody>
          <a:bodyPr/>
          <a:lstStyle/>
          <a:p>
            <a:r>
              <a:rPr lang="es-CL" b="1" dirty="0">
                <a:solidFill>
                  <a:schemeClr val="tx1"/>
                </a:solidFill>
                <a:latin typeface="Arial" panose="020B0604020202020204" pitchFamily="34" charset="0"/>
                <a:cs typeface="Arial" panose="020B0604020202020204" pitchFamily="34" charset="0"/>
              </a:rPr>
              <a:t>Particularidades de otros Estatutos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p:txBody>
          <a:bodyPr/>
          <a:lstStyle/>
          <a:p>
            <a:pPr eaLnBrk="1" hangingPunct="1">
              <a:defRPr/>
            </a:pPr>
            <a:r>
              <a:rPr lang="es-CL" sz="2400" dirty="0">
                <a:solidFill>
                  <a:srgbClr val="00B0F0"/>
                </a:solidFill>
                <a:latin typeface="Arial" charset="0"/>
                <a:ea typeface="ＭＳ Ｐゴシック" pitchFamily="-112" charset="-128"/>
                <a:cs typeface="Arial" charset="0"/>
              </a:rPr>
              <a:t>Ley 19.378, Estatuto de Atención Primaria de Salud Municipal</a:t>
            </a:r>
          </a:p>
          <a:p>
            <a:pPr algn="just">
              <a:lnSpc>
                <a:spcPct val="125000"/>
              </a:lnSpc>
              <a:buClr>
                <a:srgbClr val="FF9933"/>
              </a:buClr>
              <a:buNone/>
              <a:defRPr/>
            </a:pPr>
            <a:endParaRPr lang="es-CL" sz="2400" dirty="0">
              <a:solidFill>
                <a:srgbClr val="336699"/>
              </a:solidFill>
              <a:latin typeface="Arial" charset="0"/>
              <a:ea typeface="ＭＳ Ｐゴシック" pitchFamily="-112" charset="-128"/>
              <a:cs typeface="Arial" charset="0"/>
            </a:endParaRPr>
          </a:p>
          <a:p>
            <a:pPr algn="just" eaLnBrk="1" hangingPunct="1">
              <a:defRPr/>
            </a:pPr>
            <a:r>
              <a:rPr lang="es-ES" sz="2400" dirty="0">
                <a:solidFill>
                  <a:srgbClr val="434343"/>
                </a:solidFill>
                <a:latin typeface="Arial" charset="0"/>
                <a:ea typeface="ＭＳ Ｐゴシック" pitchFamily="-112" charset="-128"/>
              </a:rPr>
              <a:t>En virtud de lo previsto en el artículo 4° de la ley N° 19.378, resultan plenamente aplicables a los funcionarios de la salud municipal, las disposiciones sobre responsabilidad administrativa previstas en la ley N° 18.883.</a:t>
            </a:r>
          </a:p>
          <a:p>
            <a:pPr algn="just" eaLnBrk="1" hangingPunct="1">
              <a:defRPr/>
            </a:pPr>
            <a:endParaRPr lang="es-CL" sz="1400" dirty="0">
              <a:solidFill>
                <a:srgbClr val="434343"/>
              </a:solidFill>
              <a:latin typeface="Arial" charset="0"/>
              <a:ea typeface="ＭＳ Ｐゴシック" pitchFamily="-112" charset="-128"/>
              <a:cs typeface="Arial" charset="0"/>
            </a:endParaRPr>
          </a:p>
          <a:p>
            <a:pPr algn="just" eaLnBrk="1" hangingPunct="1">
              <a:defRPr/>
            </a:pPr>
            <a:endParaRPr lang="es-CL" sz="1400" dirty="0">
              <a:solidFill>
                <a:srgbClr val="434343"/>
              </a:solidFill>
              <a:latin typeface="Arial" charset="0"/>
              <a:ea typeface="ＭＳ Ｐゴシック" pitchFamily="-112" charset="-128"/>
              <a:cs typeface="Arial" charset="0"/>
            </a:endParaRPr>
          </a:p>
        </p:txBody>
      </p:sp>
    </p:spTree>
    <p:extLst>
      <p:ext uri="{BB962C8B-B14F-4D97-AF65-F5344CB8AC3E}">
        <p14:creationId xmlns:p14="http://schemas.microsoft.com/office/powerpoint/2010/main" xmlns="" val="10431049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6230938" cy="1012295"/>
          </a:xfrm>
        </p:spPr>
        <p:txBody>
          <a:bodyPr/>
          <a:lstStyle/>
          <a:p>
            <a:r>
              <a:rPr lang="es-CL" b="1" dirty="0">
                <a:solidFill>
                  <a:schemeClr val="tx1"/>
                </a:solidFill>
                <a:latin typeface="Arial" panose="020B0604020202020204" pitchFamily="34" charset="0"/>
                <a:cs typeface="Arial" panose="020B0604020202020204" pitchFamily="34" charset="0"/>
              </a:rPr>
              <a:t>Particularidades de otros Estatutos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a:xfrm>
            <a:off x="207818" y="1745673"/>
            <a:ext cx="8478982" cy="4223327"/>
          </a:xfrm>
        </p:spPr>
        <p:txBody>
          <a:bodyPr/>
          <a:lstStyle/>
          <a:p>
            <a:pPr eaLnBrk="1" hangingPunct="1">
              <a:defRPr/>
            </a:pPr>
            <a:r>
              <a:rPr lang="es-CL" sz="2200" dirty="0">
                <a:solidFill>
                  <a:srgbClr val="7030A0"/>
                </a:solidFill>
                <a:latin typeface="Arial" charset="0"/>
                <a:ea typeface="ＭＳ Ｐゴシック" pitchFamily="-112" charset="-128"/>
                <a:cs typeface="Arial" charset="0"/>
              </a:rPr>
              <a:t>Código del </a:t>
            </a:r>
            <a:r>
              <a:rPr lang="es-CL" sz="2200" dirty="0" smtClean="0">
                <a:solidFill>
                  <a:srgbClr val="7030A0"/>
                </a:solidFill>
                <a:latin typeface="Arial" charset="0"/>
                <a:ea typeface="ＭＳ Ｐゴシック" pitchFamily="-112" charset="-128"/>
                <a:cs typeface="Arial" charset="0"/>
              </a:rPr>
              <a:t>Trabajo</a:t>
            </a:r>
            <a:endParaRPr lang="es-CL" sz="2200" dirty="0">
              <a:solidFill>
                <a:srgbClr val="336699"/>
              </a:solidFill>
              <a:latin typeface="Arial" charset="0"/>
              <a:ea typeface="ＭＳ Ｐゴシック" pitchFamily="-112" charset="-128"/>
              <a:cs typeface="Arial" charset="0"/>
            </a:endParaRPr>
          </a:p>
          <a:p>
            <a:pPr algn="just">
              <a:buFont typeface="Wingdings" pitchFamily="2" charset="2"/>
              <a:buNone/>
              <a:defRPr/>
            </a:pPr>
            <a:r>
              <a:rPr lang="es-ES" sz="2200" dirty="0" smtClean="0">
                <a:solidFill>
                  <a:srgbClr val="434343"/>
                </a:solidFill>
                <a:latin typeface="Arial" charset="0"/>
                <a:ea typeface="ＭＳ Ｐゴシック" pitchFamily="-112" charset="-128"/>
              </a:rPr>
              <a:t>	Para </a:t>
            </a:r>
            <a:r>
              <a:rPr lang="es-ES" sz="2200" dirty="0">
                <a:solidFill>
                  <a:srgbClr val="434343"/>
                </a:solidFill>
                <a:latin typeface="Arial" charset="0"/>
                <a:ea typeface="ＭＳ Ｐゴシック" pitchFamily="-112" charset="-128"/>
              </a:rPr>
              <a:t>disponer el </a:t>
            </a:r>
            <a:r>
              <a:rPr lang="es-ES" sz="2200" dirty="0">
                <a:solidFill>
                  <a:srgbClr val="FF0000"/>
                </a:solidFill>
                <a:latin typeface="Arial" charset="0"/>
                <a:ea typeface="ＭＳ Ｐゴシック" pitchFamily="-112" charset="-128"/>
              </a:rPr>
              <a:t>término de la relación laboral </a:t>
            </a:r>
            <a:r>
              <a:rPr lang="es-ES" sz="2200" dirty="0">
                <a:solidFill>
                  <a:srgbClr val="434343"/>
                </a:solidFill>
                <a:latin typeface="Arial" charset="0"/>
                <a:ea typeface="ＭＳ Ｐゴシック" pitchFamily="-112" charset="-128"/>
              </a:rPr>
              <a:t>de los funcionarios afectos a este código, por hechos imputables a éstos, se debe invocar alguna de las causales del artículo 160 del citado cuerpo legal y practicar previamente una </a:t>
            </a:r>
            <a:r>
              <a:rPr lang="es-ES" sz="2200" b="1" dirty="0">
                <a:solidFill>
                  <a:srgbClr val="0070C0"/>
                </a:solidFill>
                <a:latin typeface="Arial" charset="0"/>
                <a:ea typeface="ＭＳ Ｐゴシック" pitchFamily="-112" charset="-128"/>
              </a:rPr>
              <a:t>breve investigación</a:t>
            </a:r>
            <a:r>
              <a:rPr lang="es-ES" sz="2200" dirty="0">
                <a:solidFill>
                  <a:srgbClr val="434343"/>
                </a:solidFill>
                <a:latin typeface="Arial" charset="0"/>
                <a:ea typeface="ＭＳ Ｐゴシック" pitchFamily="-112" charset="-128"/>
              </a:rPr>
              <a:t>, la que si bien no requiere sujetarse a reglas rígidas de tramitación, deberá observar el derecho fundamental al debido proceso, vale decir, efectuar una investigación destinada a establecer la ocurrencia de los hechos imputados al servidor y la participación que en ellos le cabe a éste, quien debe ser oído, dándosele la posibilidad de defenderse (Dictámenes </a:t>
            </a:r>
            <a:r>
              <a:rPr lang="es-ES" sz="2200" dirty="0" err="1">
                <a:solidFill>
                  <a:srgbClr val="434343"/>
                </a:solidFill>
                <a:latin typeface="Arial" charset="0"/>
                <a:ea typeface="ＭＳ Ｐゴシック" pitchFamily="-112" charset="-128"/>
              </a:rPr>
              <a:t>N°s</a:t>
            </a:r>
            <a:r>
              <a:rPr lang="es-ES" sz="2200" dirty="0">
                <a:solidFill>
                  <a:srgbClr val="434343"/>
                </a:solidFill>
                <a:latin typeface="Arial" charset="0"/>
                <a:ea typeface="ＭＳ Ｐゴシック" pitchFamily="-112" charset="-128"/>
              </a:rPr>
              <a:t>. 25.804/09 y 43.689/13).</a:t>
            </a:r>
            <a:endParaRPr lang="es-CL" sz="2200" dirty="0">
              <a:solidFill>
                <a:srgbClr val="434343"/>
              </a:solidFill>
              <a:latin typeface="Arial" charset="0"/>
              <a:ea typeface="ＭＳ Ｐゴシック" pitchFamily="-112" charset="-128"/>
              <a:cs typeface="Arial" charset="0"/>
            </a:endParaRPr>
          </a:p>
          <a:p>
            <a:pPr algn="just" eaLnBrk="1" hangingPunct="1">
              <a:defRPr/>
            </a:pPr>
            <a:endParaRPr lang="es-CL" sz="1400" dirty="0">
              <a:solidFill>
                <a:srgbClr val="434343"/>
              </a:solidFill>
              <a:latin typeface="Arial" charset="0"/>
              <a:ea typeface="ＭＳ Ｐゴシック" pitchFamily="-112" charset="-128"/>
              <a:cs typeface="Arial" charset="0"/>
            </a:endParaRPr>
          </a:p>
          <a:p>
            <a:pPr algn="just" eaLnBrk="1" hangingPunct="1">
              <a:defRPr/>
            </a:pPr>
            <a:endParaRPr lang="es-CL" sz="1400" dirty="0">
              <a:solidFill>
                <a:srgbClr val="434343"/>
              </a:solidFill>
              <a:latin typeface="Arial" charset="0"/>
              <a:ea typeface="ＭＳ Ｐゴシック" pitchFamily="-112" charset="-128"/>
              <a:cs typeface="Arial" charset="0"/>
            </a:endParaRPr>
          </a:p>
        </p:txBody>
      </p:sp>
    </p:spTree>
    <p:extLst>
      <p:ext uri="{BB962C8B-B14F-4D97-AF65-F5344CB8AC3E}">
        <p14:creationId xmlns:p14="http://schemas.microsoft.com/office/powerpoint/2010/main" xmlns="" val="328286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eaLnBrk="1" hangingPunct="1">
              <a:spcBef>
                <a:spcPct val="0"/>
              </a:spcBef>
            </a:pPr>
            <a:r>
              <a:rPr lang="es-CL" sz="2400" dirty="0">
                <a:solidFill>
                  <a:srgbClr val="434343"/>
                </a:solidFill>
                <a:latin typeface="Arial" panose="020B0604020202020204" pitchFamily="34" charset="0"/>
              </a:rPr>
              <a:t>La responsabilidad administrativa es aquella en que incurren los servidores públicos cuando sus conductas contravienes sus obligaciones o infringen prohibiciones propias de sus empleos o funciones.</a:t>
            </a:r>
            <a:endParaRPr lang="en-US" sz="2400" dirty="0">
              <a:solidFill>
                <a:srgbClr val="434343"/>
              </a:solidFill>
              <a:latin typeface="Arial" panose="020B0604020202020204" pitchFamily="34" charset="0"/>
            </a:endParaRPr>
          </a:p>
          <a:p>
            <a:endParaRPr lang="es-CL" dirty="0"/>
          </a:p>
        </p:txBody>
      </p:sp>
      <p:sp>
        <p:nvSpPr>
          <p:cNvPr id="3" name="Título 2"/>
          <p:cNvSpPr>
            <a:spLocks noGrp="1"/>
          </p:cNvSpPr>
          <p:nvPr>
            <p:ph type="title"/>
          </p:nvPr>
        </p:nvSpPr>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Responsabilidad Administrativa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29212879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6230938" cy="1012295"/>
          </a:xfrm>
        </p:spPr>
        <p:txBody>
          <a:bodyPr/>
          <a:lstStyle/>
          <a:p>
            <a:r>
              <a:rPr lang="es-CL" b="1" dirty="0">
                <a:solidFill>
                  <a:schemeClr val="tx1"/>
                </a:solidFill>
                <a:latin typeface="Arial" panose="020B0604020202020204" pitchFamily="34" charset="0"/>
                <a:cs typeface="Arial" panose="020B0604020202020204" pitchFamily="34" charset="0"/>
              </a:rPr>
              <a:t>Particularidades de otros Estatutos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p:txBody>
          <a:bodyPr/>
          <a:lstStyle/>
          <a:p>
            <a:pPr eaLnBrk="1" hangingPunct="1">
              <a:defRPr/>
            </a:pPr>
            <a:r>
              <a:rPr lang="es-CL" sz="2400" dirty="0">
                <a:solidFill>
                  <a:srgbClr val="7030A0"/>
                </a:solidFill>
                <a:latin typeface="Arial" charset="0"/>
                <a:ea typeface="ＭＳ Ｐゴシック" pitchFamily="-112" charset="-128"/>
                <a:cs typeface="Arial" charset="0"/>
              </a:rPr>
              <a:t>Código del Trabajo</a:t>
            </a:r>
          </a:p>
          <a:p>
            <a:pPr eaLnBrk="1" hangingPunct="1">
              <a:buNone/>
              <a:defRPr/>
            </a:pPr>
            <a:endParaRPr lang="es-CL" sz="2400" dirty="0">
              <a:solidFill>
                <a:srgbClr val="336699"/>
              </a:solidFill>
              <a:latin typeface="Arial" charset="0"/>
              <a:ea typeface="ＭＳ Ｐゴシック" pitchFamily="-112" charset="-128"/>
              <a:cs typeface="Arial" charset="0"/>
            </a:endParaRPr>
          </a:p>
          <a:p>
            <a:pPr algn="just">
              <a:buFont typeface="Wingdings" pitchFamily="2" charset="2"/>
              <a:buNone/>
              <a:defRPr/>
            </a:pPr>
            <a:r>
              <a:rPr lang="es-ES" sz="2400" dirty="0" smtClean="0">
                <a:solidFill>
                  <a:srgbClr val="434343"/>
                </a:solidFill>
                <a:latin typeface="Arial" charset="0"/>
                <a:ea typeface="ＭＳ Ｐゴシック" pitchFamily="-112" charset="-128"/>
              </a:rPr>
              <a:t>	Para </a:t>
            </a:r>
            <a:r>
              <a:rPr lang="es-ES" sz="2400" dirty="0">
                <a:solidFill>
                  <a:srgbClr val="434343"/>
                </a:solidFill>
                <a:latin typeface="Arial" charset="0"/>
                <a:ea typeface="ＭＳ Ｐゴシック" pitchFamily="-112" charset="-128"/>
              </a:rPr>
              <a:t>poder aplicar las </a:t>
            </a:r>
            <a:r>
              <a:rPr lang="es-ES" sz="2400" dirty="0">
                <a:solidFill>
                  <a:srgbClr val="FF0000"/>
                </a:solidFill>
                <a:latin typeface="Arial" charset="0"/>
                <a:ea typeface="ＭＳ Ｐゴシック" pitchFamily="-112" charset="-128"/>
              </a:rPr>
              <a:t>sanciones de amonestación verbal o escrita </a:t>
            </a:r>
            <a:r>
              <a:rPr lang="es-ES" sz="2400" dirty="0">
                <a:solidFill>
                  <a:srgbClr val="434343"/>
                </a:solidFill>
                <a:latin typeface="Arial" charset="0"/>
                <a:ea typeface="ＭＳ Ｐゴシック" pitchFamily="-112" charset="-128"/>
              </a:rPr>
              <a:t>y </a:t>
            </a:r>
            <a:r>
              <a:rPr lang="es-ES" sz="2400" dirty="0">
                <a:solidFill>
                  <a:srgbClr val="FF0000"/>
                </a:solidFill>
                <a:latin typeface="Arial" charset="0"/>
                <a:ea typeface="ＭＳ Ｐゴシック" pitchFamily="-112" charset="-128"/>
              </a:rPr>
              <a:t>multa de hasta 25% de la remuneración diaria</a:t>
            </a:r>
            <a:r>
              <a:rPr lang="es-ES" sz="2400" dirty="0">
                <a:solidFill>
                  <a:srgbClr val="434343"/>
                </a:solidFill>
                <a:latin typeface="Arial" charset="0"/>
                <a:ea typeface="ＭＳ Ｐゴシック" pitchFamily="-112" charset="-128"/>
              </a:rPr>
              <a:t>, estas deben estar contempladas en un </a:t>
            </a:r>
            <a:r>
              <a:rPr lang="es-ES" sz="2400" dirty="0">
                <a:solidFill>
                  <a:srgbClr val="0070C0"/>
                </a:solidFill>
                <a:latin typeface="Arial" charset="0"/>
                <a:ea typeface="ＭＳ Ｐゴシック" pitchFamily="-112" charset="-128"/>
              </a:rPr>
              <a:t>reglamento interno </a:t>
            </a:r>
            <a:r>
              <a:rPr lang="es-ES" sz="2400" dirty="0">
                <a:solidFill>
                  <a:srgbClr val="434343"/>
                </a:solidFill>
                <a:latin typeface="Arial" charset="0"/>
                <a:ea typeface="ＭＳ Ｐゴシック" pitchFamily="-112" charset="-128"/>
              </a:rPr>
              <a:t>del municipio, conforme con lo dispuesto en el artículo 154, N° 10, del Código del Trabajo (Dictamen N° 38.251/06).</a:t>
            </a:r>
            <a:endParaRPr lang="es-CL" sz="2400" dirty="0">
              <a:solidFill>
                <a:srgbClr val="434343"/>
              </a:solidFill>
              <a:latin typeface="Arial" charset="0"/>
              <a:ea typeface="ＭＳ Ｐゴシック" pitchFamily="-112" charset="-128"/>
            </a:endParaRPr>
          </a:p>
          <a:p>
            <a:pPr algn="just" eaLnBrk="1" hangingPunct="1">
              <a:defRPr/>
            </a:pPr>
            <a:endParaRPr lang="es-CL" sz="1400" dirty="0">
              <a:solidFill>
                <a:srgbClr val="434343"/>
              </a:solidFill>
              <a:latin typeface="Arial" charset="0"/>
              <a:ea typeface="ＭＳ Ｐゴシック" pitchFamily="-112" charset="-128"/>
              <a:cs typeface="Arial" charset="0"/>
            </a:endParaRPr>
          </a:p>
          <a:p>
            <a:pPr algn="just" eaLnBrk="1" hangingPunct="1">
              <a:defRPr/>
            </a:pPr>
            <a:endParaRPr lang="es-CL" sz="1400" dirty="0">
              <a:solidFill>
                <a:srgbClr val="434343"/>
              </a:solidFill>
              <a:latin typeface="Arial" charset="0"/>
              <a:ea typeface="ＭＳ Ｐゴシック" pitchFamily="-112" charset="-128"/>
              <a:cs typeface="Arial" charset="0"/>
            </a:endParaRPr>
          </a:p>
        </p:txBody>
      </p:sp>
    </p:spTree>
    <p:extLst>
      <p:ext uri="{BB962C8B-B14F-4D97-AF65-F5344CB8AC3E}">
        <p14:creationId xmlns:p14="http://schemas.microsoft.com/office/powerpoint/2010/main" xmlns="" val="41908784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6230938" cy="1012295"/>
          </a:xfrm>
        </p:spPr>
        <p:txBody>
          <a:bodyPr/>
          <a:lstStyle/>
          <a:p>
            <a:r>
              <a:rPr lang="es-CL" b="1" dirty="0">
                <a:solidFill>
                  <a:schemeClr val="tx1"/>
                </a:solidFill>
                <a:latin typeface="Arial" panose="020B0604020202020204" pitchFamily="34" charset="0"/>
                <a:cs typeface="Arial" panose="020B0604020202020204" pitchFamily="34" charset="0"/>
              </a:rPr>
              <a:t>Particularidades de otros Estatutos</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3" name="Marcador de contenido 2"/>
          <p:cNvSpPr>
            <a:spLocks noGrp="1"/>
          </p:cNvSpPr>
          <p:nvPr>
            <p:ph idx="1"/>
          </p:nvPr>
        </p:nvSpPr>
        <p:spPr/>
        <p:txBody>
          <a:bodyPr/>
          <a:lstStyle/>
          <a:p>
            <a:pPr eaLnBrk="1" hangingPunct="1">
              <a:defRPr/>
            </a:pPr>
            <a:r>
              <a:rPr lang="es-CL" sz="2400" dirty="0">
                <a:solidFill>
                  <a:srgbClr val="7030A0"/>
                </a:solidFill>
                <a:latin typeface="Arial" charset="0"/>
                <a:ea typeface="ＭＳ Ｐゴシック" pitchFamily="-112" charset="-128"/>
                <a:cs typeface="Arial" charset="0"/>
              </a:rPr>
              <a:t>Código del </a:t>
            </a:r>
            <a:r>
              <a:rPr lang="es-CL" sz="2400" dirty="0" smtClean="0">
                <a:solidFill>
                  <a:srgbClr val="7030A0"/>
                </a:solidFill>
                <a:latin typeface="Arial" charset="0"/>
                <a:ea typeface="ＭＳ Ｐゴシック" pitchFamily="-112" charset="-128"/>
                <a:cs typeface="Arial" charset="0"/>
              </a:rPr>
              <a:t>Trabajo</a:t>
            </a:r>
            <a:endParaRPr lang="es-CL" sz="2400" dirty="0">
              <a:solidFill>
                <a:srgbClr val="336699"/>
              </a:solidFill>
              <a:latin typeface="Arial" charset="0"/>
              <a:ea typeface="ＭＳ Ｐゴシック" pitchFamily="-112" charset="-128"/>
              <a:cs typeface="Arial" charset="0"/>
            </a:endParaRPr>
          </a:p>
          <a:p>
            <a:pPr eaLnBrk="1" hangingPunct="1">
              <a:defRPr/>
            </a:pPr>
            <a:endParaRPr lang="es-CL" sz="2400" dirty="0">
              <a:solidFill>
                <a:srgbClr val="336699"/>
              </a:solidFill>
              <a:latin typeface="Arial" charset="0"/>
              <a:ea typeface="ＭＳ Ｐゴシック" pitchFamily="-112" charset="-128"/>
              <a:cs typeface="Arial" charset="0"/>
            </a:endParaRPr>
          </a:p>
          <a:p>
            <a:pPr algn="just">
              <a:buFont typeface="Wingdings" pitchFamily="2" charset="2"/>
              <a:buNone/>
              <a:defRPr/>
            </a:pPr>
            <a:r>
              <a:rPr lang="es-ES" sz="2400" dirty="0" smtClean="0">
                <a:solidFill>
                  <a:srgbClr val="434343"/>
                </a:solidFill>
                <a:latin typeface="Arial" charset="0"/>
                <a:ea typeface="ＭＳ Ｐゴシック" pitchFamily="-112" charset="-128"/>
              </a:rPr>
              <a:t>	El </a:t>
            </a:r>
            <a:r>
              <a:rPr lang="es-ES" sz="2400" dirty="0">
                <a:solidFill>
                  <a:srgbClr val="FF0000"/>
                </a:solidFill>
                <a:latin typeface="Arial" charset="0"/>
                <a:ea typeface="ＭＳ Ｐゴシック" pitchFamily="-112" charset="-128"/>
              </a:rPr>
              <a:t>plazo para interponer el recurso de reclamación ante la Contraloría General</a:t>
            </a:r>
            <a:r>
              <a:rPr lang="es-ES" sz="2400" dirty="0">
                <a:solidFill>
                  <a:srgbClr val="434343"/>
                </a:solidFill>
                <a:latin typeface="Arial" charset="0"/>
                <a:ea typeface="ＭＳ Ｐゴシック" pitchFamily="-112" charset="-128"/>
              </a:rPr>
              <a:t>, es de </a:t>
            </a:r>
            <a:r>
              <a:rPr lang="es-ES" sz="2400" dirty="0">
                <a:solidFill>
                  <a:srgbClr val="0070C0"/>
                </a:solidFill>
                <a:latin typeface="Arial" charset="0"/>
                <a:ea typeface="ＭＳ Ｐゴシック" pitchFamily="-112" charset="-128"/>
              </a:rPr>
              <a:t>60 días hábiles</a:t>
            </a:r>
            <a:r>
              <a:rPr lang="es-ES" sz="2400" dirty="0">
                <a:solidFill>
                  <a:srgbClr val="434343"/>
                </a:solidFill>
                <a:latin typeface="Arial" charset="0"/>
                <a:ea typeface="ＭＳ Ｐゴシック" pitchFamily="-112" charset="-128"/>
              </a:rPr>
              <a:t>, en conformidad con lo prescrito en el artículo 168 del Código del Trabajo (Dictamen N° 28.116/13).</a:t>
            </a:r>
            <a:endParaRPr lang="es-CL" sz="2400" dirty="0">
              <a:solidFill>
                <a:srgbClr val="434343"/>
              </a:solidFill>
              <a:latin typeface="Arial" charset="0"/>
              <a:ea typeface="ＭＳ Ｐゴシック" pitchFamily="-112" charset="-128"/>
            </a:endParaRPr>
          </a:p>
          <a:p>
            <a:pPr algn="just" eaLnBrk="1" hangingPunct="1">
              <a:defRPr/>
            </a:pPr>
            <a:endParaRPr lang="es-CL" sz="2400" dirty="0">
              <a:solidFill>
                <a:srgbClr val="434343"/>
              </a:solidFill>
              <a:latin typeface="Arial" charset="0"/>
              <a:ea typeface="ＭＳ Ｐゴシック" pitchFamily="-112" charset="-128"/>
              <a:cs typeface="Arial" charset="0"/>
            </a:endParaRPr>
          </a:p>
          <a:p>
            <a:pPr algn="just" eaLnBrk="1" hangingPunct="1">
              <a:defRPr/>
            </a:pPr>
            <a:endParaRPr lang="es-CL" sz="1400" dirty="0">
              <a:solidFill>
                <a:srgbClr val="434343"/>
              </a:solidFill>
              <a:latin typeface="Arial" charset="0"/>
              <a:ea typeface="ＭＳ Ｐゴシック" pitchFamily="-112" charset="-128"/>
              <a:cs typeface="Arial" charset="0"/>
            </a:endParaRPr>
          </a:p>
        </p:txBody>
      </p:sp>
    </p:spTree>
    <p:extLst>
      <p:ext uri="{BB962C8B-B14F-4D97-AF65-F5344CB8AC3E}">
        <p14:creationId xmlns:p14="http://schemas.microsoft.com/office/powerpoint/2010/main" xmlns="" val="1715440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eaLnBrk="1" hangingPunct="1">
              <a:spcBef>
                <a:spcPct val="0"/>
              </a:spcBef>
            </a:pPr>
            <a:r>
              <a:rPr lang="es-ES" sz="2400" dirty="0">
                <a:solidFill>
                  <a:srgbClr val="434343"/>
                </a:solidFill>
                <a:latin typeface="Arial" panose="020B0604020202020204" pitchFamily="34" charset="0"/>
              </a:rPr>
              <a:t>El empleado que infringiere sus obligaciones o deberes funcionarios podrá ser objeto de anotaciones de demérito en su hoja de vida o de medidas disciplinarias.</a:t>
            </a:r>
          </a:p>
          <a:p>
            <a:pPr algn="just" eaLnBrk="1" hangingPunct="1">
              <a:spcBef>
                <a:spcPct val="0"/>
              </a:spcBef>
            </a:pPr>
            <a:r>
              <a:rPr lang="es-ES" sz="2400" dirty="0">
                <a:solidFill>
                  <a:srgbClr val="434343"/>
                </a:solidFill>
                <a:latin typeface="Arial" panose="020B0604020202020204" pitchFamily="34" charset="0"/>
              </a:rPr>
              <a:t>Los funcionarios incurrirán en responsabilidad administrativa cuando la infracción a sus deberes y obligaciones fuere susceptible de la aplicación de una medida disciplinaria, la que deberá ser acreditada mediante investigación sumaria o sumario administrativo.</a:t>
            </a:r>
          </a:p>
          <a:p>
            <a:pPr algn="just" eaLnBrk="1" hangingPunct="1">
              <a:spcBef>
                <a:spcPct val="0"/>
              </a:spcBef>
            </a:pPr>
            <a:r>
              <a:rPr lang="es-ES" sz="2400" dirty="0">
                <a:solidFill>
                  <a:srgbClr val="434343"/>
                </a:solidFill>
                <a:latin typeface="Arial" panose="020B0604020202020204" pitchFamily="34" charset="0"/>
              </a:rPr>
              <a:t>(Artículo 118 de la ley N°18.883)</a:t>
            </a:r>
          </a:p>
          <a:p>
            <a:endParaRPr lang="es-CL" dirty="0"/>
          </a:p>
        </p:txBody>
      </p:sp>
      <p:sp>
        <p:nvSpPr>
          <p:cNvPr id="3" name="Título 2"/>
          <p:cNvSpPr>
            <a:spLocks noGrp="1"/>
          </p:cNvSpPr>
          <p:nvPr>
            <p:ph type="title"/>
          </p:nvPr>
        </p:nvSpPr>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Responsabilidad Administrativa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8073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eaLnBrk="1" hangingPunct="1">
              <a:spcBef>
                <a:spcPct val="0"/>
              </a:spcBef>
            </a:pPr>
            <a:r>
              <a:rPr lang="es-CL" sz="2400" dirty="0">
                <a:solidFill>
                  <a:srgbClr val="0070C0"/>
                </a:solidFill>
                <a:latin typeface="Arial" panose="020B0604020202020204" pitchFamily="34" charset="0"/>
              </a:rPr>
              <a:t>Características</a:t>
            </a:r>
          </a:p>
          <a:p>
            <a:pPr eaLnBrk="1" hangingPunct="1">
              <a:spcBef>
                <a:spcPct val="0"/>
              </a:spcBef>
            </a:pPr>
            <a:endParaRPr lang="en-US" sz="2400" dirty="0">
              <a:solidFill>
                <a:srgbClr val="434343"/>
              </a:solidFill>
              <a:latin typeface="Arial" panose="020B0604020202020204" pitchFamily="34" charset="0"/>
            </a:endParaRPr>
          </a:p>
          <a:p>
            <a:pPr eaLnBrk="1" hangingPunct="1">
              <a:spcBef>
                <a:spcPct val="0"/>
              </a:spcBef>
            </a:pPr>
            <a:r>
              <a:rPr lang="es-CL" sz="2400" dirty="0">
                <a:solidFill>
                  <a:srgbClr val="434343"/>
                </a:solidFill>
                <a:latin typeface="Arial" panose="020B0604020202020204" pitchFamily="34" charset="0"/>
              </a:rPr>
              <a:t>- Se origina ante una infracción funcionaria.</a:t>
            </a:r>
            <a:endParaRPr lang="en-US" sz="2400" dirty="0">
              <a:solidFill>
                <a:srgbClr val="434343"/>
              </a:solidFill>
              <a:latin typeface="Arial" panose="020B0604020202020204" pitchFamily="34" charset="0"/>
            </a:endParaRPr>
          </a:p>
          <a:p>
            <a:pPr eaLnBrk="1" hangingPunct="1">
              <a:spcBef>
                <a:spcPct val="0"/>
              </a:spcBef>
              <a:buFontTx/>
              <a:buChar char="-"/>
            </a:pPr>
            <a:r>
              <a:rPr lang="es-CL" sz="2400" dirty="0">
                <a:solidFill>
                  <a:srgbClr val="434343"/>
                </a:solidFill>
                <a:latin typeface="Arial" panose="020B0604020202020204" pitchFamily="34" charset="0"/>
              </a:rPr>
              <a:t> Da lugar a la imposición de una medida disciplinaria.                                   </a:t>
            </a:r>
            <a:endParaRPr lang="en-US" sz="2400" dirty="0">
              <a:solidFill>
                <a:srgbClr val="434343"/>
              </a:solidFill>
              <a:latin typeface="Arial" panose="020B0604020202020204" pitchFamily="34" charset="0"/>
            </a:endParaRPr>
          </a:p>
          <a:p>
            <a:pPr eaLnBrk="1" hangingPunct="1">
              <a:spcBef>
                <a:spcPct val="0"/>
              </a:spcBef>
              <a:buFontTx/>
              <a:buChar char="-"/>
            </a:pPr>
            <a:r>
              <a:rPr lang="es-CL" sz="2400" dirty="0">
                <a:solidFill>
                  <a:srgbClr val="434343"/>
                </a:solidFill>
                <a:latin typeface="Arial" panose="020B0604020202020204" pitchFamily="34" charset="0"/>
              </a:rPr>
              <a:t> Es independiente de otras responsabilidades.</a:t>
            </a:r>
          </a:p>
          <a:p>
            <a:pPr eaLnBrk="1" hangingPunct="1">
              <a:spcBef>
                <a:spcPct val="0"/>
              </a:spcBef>
              <a:buFontTx/>
              <a:buChar char="-"/>
            </a:pPr>
            <a:r>
              <a:rPr lang="es-CL" sz="2400" dirty="0">
                <a:solidFill>
                  <a:srgbClr val="434343"/>
                </a:solidFill>
                <a:latin typeface="Arial" panose="020B0604020202020204" pitchFamily="34" charset="0"/>
              </a:rPr>
              <a:t> Se hace efectiva a través de un procedimiento administrativo.</a:t>
            </a:r>
            <a:endParaRPr lang="en-US" sz="2400" dirty="0">
              <a:solidFill>
                <a:srgbClr val="434343"/>
              </a:solidFill>
              <a:latin typeface="Arial" panose="020B0604020202020204" pitchFamily="34" charset="0"/>
            </a:endParaRPr>
          </a:p>
          <a:p>
            <a:endParaRPr lang="es-CL" dirty="0"/>
          </a:p>
        </p:txBody>
      </p:sp>
      <p:sp>
        <p:nvSpPr>
          <p:cNvPr id="3" name="Título 2"/>
          <p:cNvSpPr>
            <a:spLocks noGrp="1"/>
          </p:cNvSpPr>
          <p:nvPr>
            <p:ph type="title"/>
          </p:nvPr>
        </p:nvSpPr>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Responsabilidad Administrativa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2831962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eaLnBrk="1" hangingPunct="1">
              <a:spcBef>
                <a:spcPct val="0"/>
              </a:spcBef>
            </a:pPr>
            <a:r>
              <a:rPr lang="es-CL" sz="2400" dirty="0">
                <a:solidFill>
                  <a:srgbClr val="336699"/>
                </a:solidFill>
                <a:latin typeface="Arial" panose="020B0604020202020204" pitchFamily="34" charset="0"/>
                <a:cs typeface="Arial" panose="020B0604020202020204" pitchFamily="34" charset="0"/>
              </a:rPr>
              <a:t>Legalidad</a:t>
            </a:r>
          </a:p>
          <a:p>
            <a:pPr algn="just" eaLnBrk="1" hangingPunct="1">
              <a:spcBef>
                <a:spcPct val="0"/>
              </a:spcBef>
            </a:pPr>
            <a:endParaRPr lang="es-CL" sz="2400" dirty="0">
              <a:solidFill>
                <a:srgbClr val="336699"/>
              </a:solidFill>
              <a:latin typeface="Arial" panose="020B0604020202020204" pitchFamily="34" charset="0"/>
              <a:cs typeface="Arial" panose="020B0604020202020204" pitchFamily="34" charset="0"/>
            </a:endParaRPr>
          </a:p>
          <a:p>
            <a:pPr algn="just" eaLnBrk="1" hangingPunct="1">
              <a:spcBef>
                <a:spcPct val="0"/>
              </a:spcBef>
            </a:pPr>
            <a:r>
              <a:rPr lang="es-CL" sz="2400" dirty="0">
                <a:solidFill>
                  <a:srgbClr val="434343"/>
                </a:solidFill>
                <a:latin typeface="Arial" panose="020B0604020202020204" pitchFamily="34" charset="0"/>
                <a:cs typeface="Arial" panose="020B0604020202020204" pitchFamily="34" charset="0"/>
              </a:rPr>
              <a:t>Sólo pueden aplicarse las sanciones disciplinarias que expresamente se encuentran establecidas por el legislador.</a:t>
            </a:r>
          </a:p>
          <a:p>
            <a:endParaRPr lang="es-CL" dirty="0"/>
          </a:p>
        </p:txBody>
      </p:sp>
      <p:sp>
        <p:nvSpPr>
          <p:cNvPr id="3" name="Título 2"/>
          <p:cNvSpPr>
            <a:spLocks noGrp="1"/>
          </p:cNvSpPr>
          <p:nvPr>
            <p:ph type="title"/>
          </p:nvPr>
        </p:nvSpPr>
        <p:spPr>
          <a:xfrm>
            <a:off x="457200" y="274638"/>
            <a:ext cx="6231467" cy="842962"/>
          </a:xfrm>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Principios que rigen la Responsabilidad Administrativa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1419856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eaLnBrk="1" hangingPunct="1">
              <a:spcBef>
                <a:spcPct val="0"/>
              </a:spcBef>
            </a:pPr>
            <a:r>
              <a:rPr lang="es-CL" sz="2400" dirty="0">
                <a:solidFill>
                  <a:srgbClr val="336699"/>
                </a:solidFill>
                <a:latin typeface="Arial" panose="020B0604020202020204" pitchFamily="34" charset="0"/>
                <a:cs typeface="Arial" panose="020B0604020202020204" pitchFamily="34" charset="0"/>
              </a:rPr>
              <a:t>Debido Proceso</a:t>
            </a:r>
          </a:p>
          <a:p>
            <a:pPr algn="just" eaLnBrk="1" hangingPunct="1">
              <a:spcBef>
                <a:spcPct val="0"/>
              </a:spcBef>
            </a:pPr>
            <a:endParaRPr lang="es-ES" sz="2400" dirty="0">
              <a:solidFill>
                <a:srgbClr val="434343"/>
              </a:solidFill>
              <a:latin typeface="Arial" panose="020B0604020202020204" pitchFamily="34" charset="0"/>
              <a:cs typeface="Arial" panose="020B0604020202020204" pitchFamily="34" charset="0"/>
            </a:endParaRPr>
          </a:p>
          <a:p>
            <a:pPr algn="just" eaLnBrk="1" hangingPunct="1">
              <a:spcBef>
                <a:spcPct val="0"/>
              </a:spcBef>
            </a:pPr>
            <a:r>
              <a:rPr lang="es-ES" sz="2400" dirty="0">
                <a:solidFill>
                  <a:srgbClr val="434343"/>
                </a:solidFill>
                <a:latin typeface="Arial" panose="020B0604020202020204" pitchFamily="34" charset="0"/>
                <a:cs typeface="Arial" panose="020B0604020202020204" pitchFamily="34" charset="0"/>
              </a:rPr>
              <a:t>El debido proceso es un principio jurídico según el cual toda persona tiene derecho a ciertas garantías mínimas, tendientes a asegurar un resultado justo, que incluyen la oportunidad de ser oído, tener la posibilidad de presentar descargos y pruebas. </a:t>
            </a:r>
          </a:p>
          <a:p>
            <a:pPr algn="just" eaLnBrk="1" hangingPunct="1">
              <a:spcBef>
                <a:spcPct val="0"/>
              </a:spcBef>
            </a:pPr>
            <a:r>
              <a:rPr lang="es-ES" sz="2400" dirty="0">
                <a:solidFill>
                  <a:srgbClr val="434343"/>
                </a:solidFill>
                <a:latin typeface="Arial" panose="020B0604020202020204" pitchFamily="34" charset="0"/>
                <a:cs typeface="Arial" panose="020B0604020202020204" pitchFamily="34" charset="0"/>
              </a:rPr>
              <a:t>Se trata de garantizar a todo inculpado un procedimiento disciplinario que le otorgue la posibilidad efectiva y concreta de defenderse con eficacia.</a:t>
            </a:r>
          </a:p>
        </p:txBody>
      </p:sp>
      <p:sp>
        <p:nvSpPr>
          <p:cNvPr id="3" name="Título 2"/>
          <p:cNvSpPr>
            <a:spLocks noGrp="1"/>
          </p:cNvSpPr>
          <p:nvPr>
            <p:ph type="title"/>
          </p:nvPr>
        </p:nvSpPr>
        <p:spPr>
          <a:xfrm>
            <a:off x="457200" y="274638"/>
            <a:ext cx="6231467" cy="842962"/>
          </a:xfrm>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Principios que rigen la Responsabilidad Administrativa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747135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eaLnBrk="1" hangingPunct="1">
              <a:spcBef>
                <a:spcPct val="0"/>
              </a:spcBef>
            </a:pPr>
            <a:r>
              <a:rPr lang="es-CL" sz="2800" dirty="0">
                <a:solidFill>
                  <a:srgbClr val="336699"/>
                </a:solidFill>
                <a:latin typeface="Arial" panose="020B0604020202020204" pitchFamily="34" charset="0"/>
                <a:cs typeface="Arial" panose="020B0604020202020204" pitchFamily="34" charset="0"/>
              </a:rPr>
              <a:t>Proporcionalidad de la sanción</a:t>
            </a:r>
          </a:p>
          <a:p>
            <a:pPr algn="just" eaLnBrk="1" hangingPunct="1">
              <a:spcBef>
                <a:spcPct val="0"/>
              </a:spcBef>
            </a:pPr>
            <a:endParaRPr lang="es-CL" sz="2800" dirty="0">
              <a:solidFill>
                <a:srgbClr val="434343"/>
              </a:solidFill>
              <a:latin typeface="Arial" panose="020B0604020202020204" pitchFamily="34" charset="0"/>
              <a:cs typeface="Arial" panose="020B0604020202020204" pitchFamily="34" charset="0"/>
            </a:endParaRPr>
          </a:p>
          <a:p>
            <a:pPr algn="just" eaLnBrk="1" hangingPunct="1">
              <a:spcBef>
                <a:spcPct val="0"/>
              </a:spcBef>
            </a:pPr>
            <a:r>
              <a:rPr lang="es-ES" sz="2400" dirty="0">
                <a:solidFill>
                  <a:srgbClr val="434343"/>
                </a:solidFill>
                <a:latin typeface="Arial" panose="020B0604020202020204" pitchFamily="34" charset="0"/>
                <a:cs typeface="Arial" panose="020B0604020202020204" pitchFamily="34" charset="0"/>
              </a:rPr>
              <a:t>Toda medida disciplinaria debe aplicarse en relación al mérito del proceso y la gravedad de la infracción cometida.</a:t>
            </a:r>
          </a:p>
          <a:p>
            <a:pPr algn="just" eaLnBrk="1" hangingPunct="1">
              <a:spcBef>
                <a:spcPct val="0"/>
              </a:spcBef>
            </a:pPr>
            <a:endParaRPr lang="es-ES" sz="2400" dirty="0">
              <a:solidFill>
                <a:srgbClr val="434343"/>
              </a:solidFill>
              <a:latin typeface="Arial" panose="020B0604020202020204" pitchFamily="34" charset="0"/>
              <a:cs typeface="Arial" panose="020B0604020202020204" pitchFamily="34" charset="0"/>
            </a:endParaRPr>
          </a:p>
          <a:p>
            <a:pPr algn="just" eaLnBrk="1" hangingPunct="1">
              <a:spcBef>
                <a:spcPct val="0"/>
              </a:spcBef>
            </a:pPr>
            <a:r>
              <a:rPr lang="es-ES" sz="2400" dirty="0">
                <a:solidFill>
                  <a:srgbClr val="434343"/>
                </a:solidFill>
                <a:latin typeface="Arial" panose="020B0604020202020204" pitchFamily="34" charset="0"/>
                <a:cs typeface="Arial" panose="020B0604020202020204" pitchFamily="34" charset="0"/>
              </a:rPr>
              <a:t>La medida de destitución procede cuando así lo ordena expresamente la ley y cuando se ha vulnerado gravemente el principio de probidad administrativa.</a:t>
            </a:r>
          </a:p>
          <a:p>
            <a:pPr algn="just" eaLnBrk="1" hangingPunct="1">
              <a:spcBef>
                <a:spcPct val="0"/>
              </a:spcBef>
            </a:pPr>
            <a:endParaRPr lang="es-CL" sz="2400" dirty="0">
              <a:solidFill>
                <a:srgbClr val="434343"/>
              </a:solidFill>
              <a:latin typeface="Arial" panose="020B0604020202020204" pitchFamily="34" charset="0"/>
              <a:cs typeface="Arial" panose="020B0604020202020204" pitchFamily="34" charset="0"/>
            </a:endParaRPr>
          </a:p>
        </p:txBody>
      </p:sp>
      <p:sp>
        <p:nvSpPr>
          <p:cNvPr id="3" name="Título 2"/>
          <p:cNvSpPr>
            <a:spLocks noGrp="1"/>
          </p:cNvSpPr>
          <p:nvPr>
            <p:ph type="title"/>
          </p:nvPr>
        </p:nvSpPr>
        <p:spPr>
          <a:xfrm>
            <a:off x="457200" y="274638"/>
            <a:ext cx="6231467" cy="842962"/>
          </a:xfrm>
        </p:spPr>
        <p:txBody>
          <a:bodyPr>
            <a:normAutofit fontScale="90000"/>
          </a:bodyPr>
          <a:lstStyle/>
          <a:p>
            <a:r>
              <a:rPr lang="es-CL" b="1" dirty="0">
                <a:solidFill>
                  <a:schemeClr val="tx1"/>
                </a:solidFill>
                <a:latin typeface="Arial" panose="020B0604020202020204" pitchFamily="34" charset="0"/>
                <a:cs typeface="Arial" panose="020B0604020202020204" pitchFamily="34" charset="0"/>
              </a:rPr>
              <a:t>Principios que rigen la Responsabilidad Administrativa</a:t>
            </a:r>
            <a:r>
              <a:rPr lang="es-CL" b="1" dirty="0">
                <a:solidFill>
                  <a:srgbClr val="646464"/>
                </a:solidFill>
                <a:latin typeface="Arial" panose="020B0604020202020204" pitchFamily="34" charset="0"/>
                <a:cs typeface="Arial" panose="020B0604020202020204" pitchFamily="34" charset="0"/>
              </a:rPr>
              <a:t/>
            </a:r>
            <a:br>
              <a:rPr lang="es-CL" b="1" dirty="0">
                <a:solidFill>
                  <a:srgbClr val="646464"/>
                </a:solidFill>
                <a:latin typeface="Arial" panose="020B0604020202020204" pitchFamily="34" charset="0"/>
                <a:cs typeface="Arial" panose="020B0604020202020204" pitchFamily="34" charset="0"/>
              </a:rPr>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xmlns="" val="3191508620"/>
      </p:ext>
    </p:extLst>
  </p:cSld>
  <p:clrMapOvr>
    <a:masterClrMapping/>
  </p:clrMapOvr>
</p:sld>
</file>

<file path=ppt/theme/theme1.xml><?xml version="1.0" encoding="utf-8"?>
<a:theme xmlns:a="http://schemas.openxmlformats.org/drawingml/2006/main" name="TemaCG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TemaCGR.thmx</Template>
  <TotalTime>3012</TotalTime>
  <Words>2470</Words>
  <Application>Microsoft Office PowerPoint</Application>
  <PresentationFormat>Presentación en pantalla (4:3)</PresentationFormat>
  <Paragraphs>193</Paragraphs>
  <Slides>42</Slides>
  <Notes>1</Notes>
  <HiddenSlides>0</HiddenSlides>
  <MMClips>0</MMClips>
  <ScaleCrop>false</ScaleCrop>
  <HeadingPairs>
    <vt:vector size="4" baseType="variant">
      <vt:variant>
        <vt:lpstr>Tema</vt:lpstr>
      </vt:variant>
      <vt:variant>
        <vt:i4>2</vt:i4>
      </vt:variant>
      <vt:variant>
        <vt:lpstr>Títulos de diapositiva</vt:lpstr>
      </vt:variant>
      <vt:variant>
        <vt:i4>42</vt:i4>
      </vt:variant>
    </vt:vector>
  </HeadingPairs>
  <TitlesOfParts>
    <vt:vector size="44" baseType="lpstr">
      <vt:lpstr>TemaCGR</vt:lpstr>
      <vt:lpstr>Diseño personalizado</vt:lpstr>
      <vt:lpstr> PROCEDIMIENTOS DISCIPLINARIOS INSTRUIDOS POR LAS MUNICIPALIDADES </vt:lpstr>
      <vt:lpstr>Objetivo de los Procedimientos Disciplinarios </vt:lpstr>
      <vt:lpstr>Responsabilidad Administrativa </vt:lpstr>
      <vt:lpstr>Responsabilidad Administrativa </vt:lpstr>
      <vt:lpstr>Responsabilidad Administrativa </vt:lpstr>
      <vt:lpstr>Responsabilidad Administrativa </vt:lpstr>
      <vt:lpstr>Principios que rigen la Responsabilidad Administrativa </vt:lpstr>
      <vt:lpstr>Principios que rigen la Responsabilidad Administrativa </vt:lpstr>
      <vt:lpstr>Principios que rigen la Responsabilidad Administrativa </vt:lpstr>
      <vt:lpstr>Principios que rigen la Responsabilidad Administrativa </vt:lpstr>
      <vt:lpstr>Principios que rigen la Responsabilidad Administrativa </vt:lpstr>
      <vt:lpstr>Potestad disciplinaria  </vt:lpstr>
      <vt:lpstr>Potestad disciplinaria  </vt:lpstr>
      <vt:lpstr>Procedimientos disciplinarios</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Aspectos relevantes a considerar</vt:lpstr>
      <vt:lpstr>Diapositiva 30</vt:lpstr>
      <vt:lpstr>Aspectos relevantes a considerar </vt:lpstr>
      <vt:lpstr>Aspectos relevantes a considerar </vt:lpstr>
      <vt:lpstr>Particularidades de otros Estatutos  </vt:lpstr>
      <vt:lpstr>Particularidades de otros Estatutos  </vt:lpstr>
      <vt:lpstr>Particularidades de otros Estatutos  </vt:lpstr>
      <vt:lpstr>Particularidades de otros Estatutos  </vt:lpstr>
      <vt:lpstr>Particularidades de otros Estatutos  </vt:lpstr>
      <vt:lpstr>Particularidades de otros Estatutos  </vt:lpstr>
      <vt:lpstr>Particularidades de otros Estatutos  </vt:lpstr>
      <vt:lpstr>Particularidades de otros Estatutos  </vt:lpstr>
      <vt:lpstr>Particularidades de otros Estatutos  </vt:lpstr>
      <vt:lpstr>Diapositiva 42</vt:lpstr>
    </vt:vector>
  </TitlesOfParts>
  <Company>CGR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 Silva E</dc:creator>
  <cp:lastModifiedBy>Verónica</cp:lastModifiedBy>
  <cp:revision>331</cp:revision>
  <cp:lastPrinted>2015-08-24T21:43:52Z</cp:lastPrinted>
  <dcterms:created xsi:type="dcterms:W3CDTF">2014-08-18T19:08:29Z</dcterms:created>
  <dcterms:modified xsi:type="dcterms:W3CDTF">2015-09-24T23:42:58Z</dcterms:modified>
</cp:coreProperties>
</file>