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  <p:sldMasterId id="2147483669" r:id="rId3"/>
  </p:sldMasterIdLst>
  <p:notesMasterIdLst>
    <p:notesMasterId r:id="rId105"/>
  </p:notesMasterIdLst>
  <p:sldIdLst>
    <p:sldId id="256" r:id="rId4"/>
    <p:sldId id="261" r:id="rId5"/>
    <p:sldId id="260" r:id="rId6"/>
    <p:sldId id="262" r:id="rId7"/>
    <p:sldId id="263" r:id="rId8"/>
    <p:sldId id="268" r:id="rId9"/>
    <p:sldId id="265" r:id="rId10"/>
    <p:sldId id="266" r:id="rId11"/>
    <p:sldId id="257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1" autoAdjust="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07" Type="http://schemas.openxmlformats.org/officeDocument/2006/relationships/viewProps" Target="viewProps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102" Type="http://schemas.openxmlformats.org/officeDocument/2006/relationships/slide" Target="slides/slide99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100" Type="http://schemas.openxmlformats.org/officeDocument/2006/relationships/slide" Target="slides/slide97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103" Type="http://schemas.openxmlformats.org/officeDocument/2006/relationships/slide" Target="slides/slide100.xml"/><Relationship Id="rId108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6" Type="http://schemas.openxmlformats.org/officeDocument/2006/relationships/presProps" Target="presProps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slide" Target="slides/slide9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109" Type="http://schemas.openxmlformats.org/officeDocument/2006/relationships/tableStyles" Target="tableStyles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slide" Target="slides/slide10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09BC0-1361-45DB-B75C-9BC31A8C759D}" type="datetimeFigureOut">
              <a:rPr lang="es-CL" smtClean="0"/>
              <a:t>02-10-2014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6B17F-68BA-4478-BC1D-1366452E45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511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6B17F-68BA-4478-BC1D-1366452E458A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8640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contraloria.cl" TargetMode="Externa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5978" y="2130425"/>
            <a:ext cx="8468772" cy="1470025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5CBF"/>
                </a:solidFill>
                <a:latin typeface="Arial"/>
                <a:cs typeface="Arial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4" name="Rectángulo 3">
            <a:hlinkClick r:id="rId3"/>
          </p:cNvPr>
          <p:cNvSpPr/>
          <p:nvPr userDrawn="1"/>
        </p:nvSpPr>
        <p:spPr>
          <a:xfrm>
            <a:off x="7694083" y="6392333"/>
            <a:ext cx="264584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hlinkClick r:id="rId4"/>
          </p:cNvPr>
          <p:cNvSpPr/>
          <p:nvPr userDrawn="1"/>
        </p:nvSpPr>
        <p:spPr>
          <a:xfrm>
            <a:off x="8015820" y="6381750"/>
            <a:ext cx="264584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hlinkClick r:id="rId5"/>
          </p:cNvPr>
          <p:cNvSpPr/>
          <p:nvPr userDrawn="1"/>
        </p:nvSpPr>
        <p:spPr>
          <a:xfrm>
            <a:off x="8326965" y="6407154"/>
            <a:ext cx="264584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0" hasCustomPrompt="1"/>
          </p:nvPr>
        </p:nvSpPr>
        <p:spPr>
          <a:xfrm>
            <a:off x="1291182" y="5485337"/>
            <a:ext cx="6180387" cy="2446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solidFill>
                  <a:srgbClr val="9B9B9B"/>
                </a:solidFill>
              </a:defRPr>
            </a:lvl1pPr>
          </a:lstStyle>
          <a:p>
            <a:pPr lvl="0"/>
            <a:r>
              <a:rPr lang="es-ES_tradnl" dirty="0" smtClean="0"/>
              <a:t>Haga clic para editar División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294160" y="5659081"/>
            <a:ext cx="6180387" cy="244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9B9B9B"/>
                </a:solidFill>
              </a:defRPr>
            </a:lvl1pPr>
          </a:lstStyle>
          <a:p>
            <a:pPr lvl="0"/>
            <a:r>
              <a:rPr lang="es-ES_tradnl" dirty="0" smtClean="0"/>
              <a:t>Haga clic para editar Unidad</a:t>
            </a:r>
          </a:p>
        </p:txBody>
      </p:sp>
    </p:spTree>
    <p:extLst>
      <p:ext uri="{BB962C8B-B14F-4D97-AF65-F5344CB8AC3E}">
        <p14:creationId xmlns:p14="http://schemas.microsoft.com/office/powerpoint/2010/main" val="3738460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07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271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742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486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176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534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504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275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86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9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084917"/>
            <a:ext cx="8358717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1774245" y="6276920"/>
            <a:ext cx="6472248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13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1780107" y="6510730"/>
            <a:ext cx="6472248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4549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64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687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79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945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60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818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087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355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9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1774245" y="6276920"/>
            <a:ext cx="6472248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4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1780107" y="6510730"/>
            <a:ext cx="6472248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5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2084917"/>
            <a:ext cx="3816648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exto 3"/>
          <p:cNvSpPr>
            <a:spLocks noGrp="1"/>
          </p:cNvSpPr>
          <p:nvPr>
            <p:ph type="body" sz="half" idx="14"/>
          </p:nvPr>
        </p:nvSpPr>
        <p:spPr>
          <a:xfrm>
            <a:off x="4908819" y="2084917"/>
            <a:ext cx="3907097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9721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hlinkClick r:id="rId3"/>
          </p:cNvPr>
          <p:cNvSpPr/>
          <p:nvPr userDrawn="1"/>
        </p:nvSpPr>
        <p:spPr>
          <a:xfrm>
            <a:off x="7683500" y="6339418"/>
            <a:ext cx="264584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hlinkClick r:id="rId4"/>
          </p:cNvPr>
          <p:cNvSpPr/>
          <p:nvPr userDrawn="1"/>
        </p:nvSpPr>
        <p:spPr>
          <a:xfrm>
            <a:off x="8005237" y="6328835"/>
            <a:ext cx="264584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rId5"/>
          </p:cNvPr>
          <p:cNvSpPr/>
          <p:nvPr userDrawn="1"/>
        </p:nvSpPr>
        <p:spPr>
          <a:xfrm>
            <a:off x="8316382" y="6354239"/>
            <a:ext cx="264584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hlinkClick r:id="rId6"/>
          </p:cNvPr>
          <p:cNvSpPr/>
          <p:nvPr userDrawn="1"/>
        </p:nvSpPr>
        <p:spPr>
          <a:xfrm>
            <a:off x="533399" y="6375402"/>
            <a:ext cx="1551517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75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0279A-EA2D-465E-A286-646DD74895C5}" type="datetime1">
              <a:rPr lang="es-ES_tradnl"/>
              <a:pPr>
                <a:defRPr/>
              </a:pPr>
              <a:t>02/10/2014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9F718-0E71-45F9-A5D0-52D12F26EA9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79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084917"/>
            <a:ext cx="8358717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1774245" y="6276920"/>
            <a:ext cx="6472248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13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1780107" y="6510730"/>
            <a:ext cx="6472248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234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53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98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317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2055284"/>
            <a:ext cx="8229600" cy="3913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01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8" r:id="rId3"/>
    <p:sldLayoutId id="2147483655" r:id="rId4"/>
    <p:sldLayoutId id="2147483681" r:id="rId5"/>
    <p:sldLayoutId id="2147483682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b="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156D-FC9C-6545-8EC9-B8CD3E00ED72}" type="datetimeFigureOut">
              <a:rPr lang="es-ES" smtClean="0"/>
              <a:t>02/10/2014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66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D3FA0-999F-A848-BE1A-E8A9288678DE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02/10/2014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BC17A-844F-6F44-9593-2E535ED1D65C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14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JORNADA ESTATUTOS MUNICIPALES: ESTATUTO DOCENTE, LEY N° 19.464 Y CÓDIGO DEL TRABAJO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1291182" y="5607669"/>
            <a:ext cx="6180387" cy="638895"/>
          </a:xfrm>
        </p:spPr>
        <p:txBody>
          <a:bodyPr>
            <a:normAutofit fontScale="77500" lnSpcReduction="20000"/>
          </a:bodyPr>
          <a:lstStyle/>
          <a:p>
            <a:r>
              <a:rPr lang="es-CL" sz="2500" b="1" dirty="0"/>
              <a:t>DIVISIÓN DE MUNICIPALIDADES</a:t>
            </a:r>
          </a:p>
          <a:p>
            <a:r>
              <a:rPr lang="es-CL" sz="2500" b="1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33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7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/>
          <a:lstStyle/>
          <a:p>
            <a:r>
              <a:rPr lang="es-ES" dirty="0" smtClean="0"/>
              <a:t>Requisitos de ingreso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74574" y="2192357"/>
            <a:ext cx="16965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- Ley N° 18.575: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- Ley N° 19.070:</a:t>
            </a: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2071171" y="2192357"/>
            <a:ext cx="4617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Requisitos del estatuto</a:t>
            </a:r>
          </a:p>
          <a:p>
            <a:r>
              <a:rPr lang="es-CL" dirty="0" smtClean="0"/>
              <a:t>Normas de probidad del título III de esa ley</a:t>
            </a:r>
          </a:p>
          <a:p>
            <a:r>
              <a:rPr lang="es-CL" dirty="0" smtClean="0"/>
              <a:t>Prohibiciones del artículo 54 (letra a), b) y c))</a:t>
            </a:r>
            <a:endParaRPr lang="es-C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071171" y="3542141"/>
            <a:ext cx="6378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1.- Ser ciudadano</a:t>
            </a:r>
          </a:p>
          <a:p>
            <a:r>
              <a:rPr lang="es-CL" dirty="0" smtClean="0"/>
              <a:t>2.- Cumplir con ley de reclutamiento y movilización</a:t>
            </a:r>
          </a:p>
          <a:p>
            <a:r>
              <a:rPr lang="es-CL" dirty="0" smtClean="0"/>
              <a:t>3.- Salud compatible</a:t>
            </a:r>
          </a:p>
          <a:p>
            <a:r>
              <a:rPr lang="es-CL" dirty="0" smtClean="0"/>
              <a:t>4.- Título de profesor</a:t>
            </a:r>
          </a:p>
          <a:p>
            <a:r>
              <a:rPr lang="es-CL" dirty="0" smtClean="0"/>
              <a:t>5.- No estar inhabilitado para el ejercicio de funciones o cargos públicos, ni hallarse condenado por crimen o simple delito ni condenado por ley N° 19,235, sobre violencia intrafamiliar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617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971485"/>
            <a:ext cx="8358717" cy="4905487"/>
          </a:xfrm>
        </p:spPr>
        <p:txBody>
          <a:bodyPr>
            <a:noAutofit/>
          </a:bodyPr>
          <a:lstStyle/>
          <a:p>
            <a:pPr algn="ctr"/>
            <a:r>
              <a:rPr lang="es-US" sz="2000" dirty="0" smtClean="0"/>
              <a:t>DICTAMEN N° 31.998/2013</a:t>
            </a:r>
          </a:p>
          <a:p>
            <a:pPr algn="ctr"/>
            <a:r>
              <a:rPr lang="es-US" sz="2000" dirty="0" smtClean="0"/>
              <a:t>“NORMAS DE DERECHO COMÚN”	</a:t>
            </a:r>
            <a:endParaRPr lang="es-US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US" sz="2000" dirty="0" smtClean="0"/>
              <a:t/>
            </a:r>
            <a:br>
              <a:rPr lang="es-US" sz="2000" dirty="0" smtClean="0"/>
            </a:br>
            <a:r>
              <a:rPr lang="es-US" sz="2000" dirty="0" smtClean="0"/>
              <a:t>CONTRATADOS BAJO LAS NORMAS DEL DERECHO COMÚN CON CARGO A LA LEY N° 20.248</a:t>
            </a:r>
            <a:r>
              <a:rPr lang="es-US" dirty="0"/>
              <a:t/>
            </a:r>
            <a:br>
              <a:rPr lang="es-US" dirty="0"/>
            </a:b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8" name="12 Rectángulo redondeado"/>
          <p:cNvSpPr/>
          <p:nvPr/>
        </p:nvSpPr>
        <p:spPr>
          <a:xfrm>
            <a:off x="384175" y="1873770"/>
            <a:ext cx="3594100" cy="539646"/>
          </a:xfrm>
          <a:prstGeom prst="roundRect">
            <a:avLst/>
          </a:prstGeom>
          <a:gradFill>
            <a:gsLst>
              <a:gs pos="98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Quienes se rigen por el derecho común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18 Rectángulo redondeado"/>
          <p:cNvSpPr/>
          <p:nvPr/>
        </p:nvSpPr>
        <p:spPr>
          <a:xfrm>
            <a:off x="384175" y="2533337"/>
            <a:ext cx="3594100" cy="599607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Qué normativa se les aplica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2" name="16 Rectángulo redondeado"/>
          <p:cNvSpPr/>
          <p:nvPr/>
        </p:nvSpPr>
        <p:spPr>
          <a:xfrm>
            <a:off x="384175" y="3717559"/>
            <a:ext cx="3594100" cy="569627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A quienes se puede contratar a honorarios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14 Rectángulo redondeado"/>
          <p:cNvSpPr/>
          <p:nvPr/>
        </p:nvSpPr>
        <p:spPr>
          <a:xfrm>
            <a:off x="5081666" y="1873770"/>
            <a:ext cx="3770234" cy="539646"/>
          </a:xfrm>
          <a:prstGeom prst="roundRect">
            <a:avLst/>
          </a:prstGeom>
          <a:gradFill>
            <a:gsLst>
              <a:gs pos="98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Contratados a honorarios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4" name="19 Rectángulo redondeado"/>
          <p:cNvSpPr/>
          <p:nvPr/>
        </p:nvSpPr>
        <p:spPr>
          <a:xfrm>
            <a:off x="5081666" y="2533337"/>
            <a:ext cx="3770234" cy="599607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Artículo 4° de la ley N° 18.883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5" name="17 Rectángulo redondeado"/>
          <p:cNvSpPr/>
          <p:nvPr/>
        </p:nvSpPr>
        <p:spPr>
          <a:xfrm>
            <a:off x="5081666" y="3335312"/>
            <a:ext cx="3770234" cy="1214204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  <a:cs typeface="Arial" charset="0"/>
              </a:rPr>
              <a:t>Debe reservarse para la contratación de servicios específicos y accidentales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6" name="28 Rectángulo redondeado"/>
          <p:cNvSpPr/>
          <p:nvPr/>
        </p:nvSpPr>
        <p:spPr>
          <a:xfrm>
            <a:off x="2441609" y="4632001"/>
            <a:ext cx="3770234" cy="1414723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No pueden efectuarse contrataciones a honorarios para desempeñar labores propias de los docentes o asistentes de la educación.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4109292" y="1948721"/>
            <a:ext cx="901077" cy="38974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7" name="Flecha derecha 6"/>
          <p:cNvSpPr/>
          <p:nvPr/>
        </p:nvSpPr>
        <p:spPr>
          <a:xfrm>
            <a:off x="4107564" y="2630230"/>
            <a:ext cx="901077" cy="4058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7" name="Flecha derecha 16"/>
          <p:cNvSpPr/>
          <p:nvPr/>
        </p:nvSpPr>
        <p:spPr>
          <a:xfrm>
            <a:off x="4101702" y="3760361"/>
            <a:ext cx="906939" cy="3998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021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9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7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/>
          <a:lstStyle/>
          <a:p>
            <a:r>
              <a:rPr lang="es-ES" dirty="0" smtClean="0"/>
              <a:t>Requisitos de ingreso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74574" y="2192357"/>
            <a:ext cx="2379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- Extranjeros:</a:t>
            </a:r>
          </a:p>
          <a:p>
            <a:endParaRPr lang="es-CL" dirty="0" smtClean="0"/>
          </a:p>
          <a:p>
            <a:r>
              <a:rPr lang="es-CL" dirty="0" smtClean="0"/>
              <a:t>- No pueden ejercer:</a:t>
            </a: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2071171" y="2192357"/>
            <a:ext cx="4617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Deben cumplir con requisitos 3, 4 y 5</a:t>
            </a:r>
            <a:endParaRPr lang="es-C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533880" y="2749332"/>
            <a:ext cx="60702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Condenados por delitos de aborto, rapto, violación, estupro, incesto, corrupción de menores, ultraje a las buenas costumbres, homicidio o infanticidio</a:t>
            </a:r>
          </a:p>
          <a:p>
            <a:endParaRPr lang="es-CL" dirty="0"/>
          </a:p>
        </p:txBody>
      </p:sp>
      <p:sp>
        <p:nvSpPr>
          <p:cNvPr id="2" name="Rectángulo 1"/>
          <p:cNvSpPr/>
          <p:nvPr/>
        </p:nvSpPr>
        <p:spPr>
          <a:xfrm>
            <a:off x="374574" y="4004791"/>
            <a:ext cx="8229599" cy="16168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Nota: Ley 10.336 Art. 38: No se puede registrar un acto que nombre a una persona afectada por sentencia firme por haber sido condenada por crimen o simple delito de acción pública o inhabilitada por sentencia judicial para servir cargos u oficios públicos o separada o destituida administrativamente, a menos que medie decreto supremo de rehabilitación (Dictamen N° 37.587/14)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280753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7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/>
          <a:lstStyle/>
          <a:p>
            <a:r>
              <a:rPr lang="es-ES" dirty="0" smtClean="0"/>
              <a:t>Feriado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57200" y="2771272"/>
            <a:ext cx="8295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Periodo de interrupción de las actividades escolares en los meses de enero y febrero o el que medie entre el término del año escolar y el comienzo del siguiente, según corresponda.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dirty="0" smtClean="0"/>
              <a:t>Suspensión durante el año: no se considera feriado.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82932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Permisos con y sin goce de remuneraciones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865276" y="2062355"/>
            <a:ext cx="1829661" cy="13177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 goce de remuneraciones </a:t>
            </a:r>
            <a:endParaRPr lang="es-CL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3905512" y="2033838"/>
            <a:ext cx="4075277" cy="13177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 motivos particulares: 6 días en cada año calendario fraccionado en días o medios días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3905511" y="3905898"/>
            <a:ext cx="4075277" cy="7158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- Por motivos particulares: hasta 6 meses</a:t>
            </a:r>
            <a:endParaRPr lang="es-CL" dirty="0"/>
          </a:p>
        </p:txBody>
      </p:sp>
      <p:sp>
        <p:nvSpPr>
          <p:cNvPr id="26" name="Rectángulo 25"/>
          <p:cNvSpPr/>
          <p:nvPr/>
        </p:nvSpPr>
        <p:spPr>
          <a:xfrm>
            <a:off x="865276" y="4155068"/>
            <a:ext cx="1815870" cy="1289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solidFill>
                  <a:schemeClr val="bg1"/>
                </a:solidFill>
              </a:rPr>
              <a:t>Sin goce de remuneraciones</a:t>
            </a:r>
            <a:endParaRPr lang="es-CL" dirty="0">
              <a:solidFill>
                <a:schemeClr val="bg1"/>
              </a:solidFill>
            </a:endParaRPr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2981035" y="2744426"/>
            <a:ext cx="6985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 flipV="1">
            <a:off x="3109152" y="4456027"/>
            <a:ext cx="470878" cy="1709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ángulo 38"/>
          <p:cNvSpPr/>
          <p:nvPr/>
        </p:nvSpPr>
        <p:spPr>
          <a:xfrm>
            <a:off x="3905511" y="5047251"/>
            <a:ext cx="4075276" cy="7125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- Para permanecer en el extranjero: hasta por 2 años</a:t>
            </a: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3094895" y="5045725"/>
            <a:ext cx="423441" cy="2423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8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Permisos parentales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263543" y="2136789"/>
            <a:ext cx="2699994" cy="18964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 nacimiento de un hijo  (art. 195 Código del Trabajo)</a:t>
            </a:r>
            <a:endParaRPr lang="es-CL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3195237" y="2136789"/>
            <a:ext cx="2699994" cy="19064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 adopción (art. 195 del Código del Trabajo)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6126931" y="2126870"/>
            <a:ext cx="2699994" cy="19064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Permiso post natal (art. 197 bis Código del trabajo)</a:t>
            </a:r>
            <a:endParaRPr lang="es-CL" dirty="0"/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4545234" y="4200453"/>
            <a:ext cx="0" cy="4251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1493562" y="4200452"/>
            <a:ext cx="0" cy="4251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7685041" y="4201895"/>
            <a:ext cx="0" cy="4237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694592" y="4785770"/>
            <a:ext cx="215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 días corridos</a:t>
            </a:r>
            <a:endParaRPr lang="es-CL" dirty="0"/>
          </a:p>
        </p:txBody>
      </p:sp>
      <p:sp>
        <p:nvSpPr>
          <p:cNvPr id="20" name="CuadroTexto 19"/>
          <p:cNvSpPr txBox="1"/>
          <p:nvPr/>
        </p:nvSpPr>
        <p:spPr>
          <a:xfrm>
            <a:off x="4201405" y="4785770"/>
            <a:ext cx="1520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5 días</a:t>
            </a:r>
            <a:endParaRPr lang="es-CL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896926" y="4794253"/>
            <a:ext cx="2699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12 a 18 semanas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271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Responsabilidad administrativa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246293" y="2851951"/>
            <a:ext cx="1636543" cy="8173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Procedimiento</a:t>
            </a:r>
            <a:endParaRPr lang="es-CL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390132" y="1923691"/>
            <a:ext cx="6467430" cy="4117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Falta de probidad y conducta inmoral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4344486" y="4406972"/>
            <a:ext cx="2673631" cy="4213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Breve investigación</a:t>
            </a:r>
            <a:endParaRPr lang="es-CL" dirty="0"/>
          </a:p>
        </p:txBody>
      </p:sp>
      <p:sp>
        <p:nvSpPr>
          <p:cNvPr id="26" name="Rectángulo 25"/>
          <p:cNvSpPr/>
          <p:nvPr/>
        </p:nvSpPr>
        <p:spPr>
          <a:xfrm>
            <a:off x="1429588" y="5373056"/>
            <a:ext cx="2573906" cy="496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solidFill>
                  <a:schemeClr val="bg1"/>
                </a:solidFill>
              </a:rPr>
              <a:t>Medidas disciplinarias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" name="Cerrar llave 1"/>
          <p:cNvSpPr/>
          <p:nvPr/>
        </p:nvSpPr>
        <p:spPr>
          <a:xfrm>
            <a:off x="1900087" y="1942693"/>
            <a:ext cx="192960" cy="288559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4344486" y="2851233"/>
            <a:ext cx="2673631" cy="4324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Sumario</a:t>
            </a:r>
            <a:endParaRPr lang="es-CL" dirty="0"/>
          </a:p>
        </p:txBody>
      </p:sp>
      <p:sp>
        <p:nvSpPr>
          <p:cNvPr id="39" name="Rectángulo 38"/>
          <p:cNvSpPr/>
          <p:nvPr/>
        </p:nvSpPr>
        <p:spPr>
          <a:xfrm>
            <a:off x="2390132" y="3519903"/>
            <a:ext cx="6467430" cy="4117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Incumplimiento grave de las obligaciones que impone la función</a:t>
            </a:r>
          </a:p>
        </p:txBody>
      </p:sp>
      <p:sp>
        <p:nvSpPr>
          <p:cNvPr id="7" name="Flecha abajo 6"/>
          <p:cNvSpPr/>
          <p:nvPr/>
        </p:nvSpPr>
        <p:spPr>
          <a:xfrm>
            <a:off x="5541484" y="2445745"/>
            <a:ext cx="253388" cy="24494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Flecha abajo 21"/>
          <p:cNvSpPr/>
          <p:nvPr/>
        </p:nvSpPr>
        <p:spPr>
          <a:xfrm>
            <a:off x="5554608" y="4078850"/>
            <a:ext cx="253388" cy="24494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/>
          <p:cNvSpPr txBox="1"/>
          <p:nvPr/>
        </p:nvSpPr>
        <p:spPr>
          <a:xfrm>
            <a:off x="5010369" y="5412139"/>
            <a:ext cx="3025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Término de la relación laboral</a:t>
            </a:r>
            <a:endParaRPr lang="es-CL" dirty="0"/>
          </a:p>
        </p:txBody>
      </p:sp>
      <p:sp>
        <p:nvSpPr>
          <p:cNvPr id="12" name="Flecha derecha 11"/>
          <p:cNvSpPr/>
          <p:nvPr/>
        </p:nvSpPr>
        <p:spPr>
          <a:xfrm>
            <a:off x="4344486" y="5517111"/>
            <a:ext cx="451691" cy="248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986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Cese de funciones (causales)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263543" y="1972817"/>
            <a:ext cx="2590355" cy="467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Renuncia voluntaria</a:t>
            </a:r>
            <a:endParaRPr lang="es-CL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3081077" y="1973432"/>
            <a:ext cx="2699994" cy="6082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Falta de probidad, conducta inmoral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6008250" y="2007937"/>
            <a:ext cx="2796732" cy="10190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Incumplimiento grave de las obligaciones que impone su función</a:t>
            </a:r>
            <a:endParaRPr lang="es-CL" dirty="0"/>
          </a:p>
        </p:txBody>
      </p:sp>
      <p:sp>
        <p:nvSpPr>
          <p:cNvPr id="16" name="Rectángulo 15"/>
          <p:cNvSpPr/>
          <p:nvPr/>
        </p:nvSpPr>
        <p:spPr>
          <a:xfrm>
            <a:off x="263543" y="2713015"/>
            <a:ext cx="2590355" cy="9179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Término del período por el cual se efectuó el contrato</a:t>
            </a:r>
            <a:endParaRPr lang="es-CL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263542" y="3864770"/>
            <a:ext cx="2590355" cy="11049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Aplicación art. 70, inciso 7: evaluación básica o insatisfactoria</a:t>
            </a:r>
            <a:endParaRPr lang="es-CL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63543" y="5183580"/>
            <a:ext cx="2590355" cy="556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Supresión de horas</a:t>
            </a:r>
            <a:endParaRPr lang="es-CL" dirty="0"/>
          </a:p>
        </p:txBody>
      </p:sp>
      <p:sp>
        <p:nvSpPr>
          <p:cNvPr id="6" name="Rectángulo 5"/>
          <p:cNvSpPr/>
          <p:nvPr/>
        </p:nvSpPr>
        <p:spPr>
          <a:xfrm>
            <a:off x="3140415" y="2698916"/>
            <a:ext cx="2640655" cy="9320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Jubilación, pensión o renta vitalicia</a:t>
            </a:r>
            <a:endParaRPr lang="es-CL" dirty="0"/>
          </a:p>
        </p:txBody>
      </p:sp>
      <p:sp>
        <p:nvSpPr>
          <p:cNvPr id="7" name="Rectángulo 6"/>
          <p:cNvSpPr/>
          <p:nvPr/>
        </p:nvSpPr>
        <p:spPr>
          <a:xfrm>
            <a:off x="3140417" y="3864768"/>
            <a:ext cx="2640653" cy="1104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Salud irrecuperable o incompatible</a:t>
            </a:r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3140416" y="5183579"/>
            <a:ext cx="2640655" cy="6529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Renuncia anticipada art. 70, inciso final</a:t>
            </a:r>
            <a:endParaRPr lang="es-CL" dirty="0"/>
          </a:p>
        </p:txBody>
      </p:sp>
      <p:sp>
        <p:nvSpPr>
          <p:cNvPr id="10" name="Rectángulo 9"/>
          <p:cNvSpPr/>
          <p:nvPr/>
        </p:nvSpPr>
        <p:spPr>
          <a:xfrm>
            <a:off x="6008250" y="3650840"/>
            <a:ext cx="2796732" cy="6558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Pérdida sobreviniente de requisitos de ingreso</a:t>
            </a:r>
            <a:endParaRPr lang="es-CL" dirty="0"/>
          </a:p>
        </p:txBody>
      </p:sp>
      <p:sp>
        <p:nvSpPr>
          <p:cNvPr id="11" name="Rectángulo 10"/>
          <p:cNvSpPr/>
          <p:nvPr/>
        </p:nvSpPr>
        <p:spPr>
          <a:xfrm>
            <a:off x="6008250" y="4424638"/>
            <a:ext cx="2845057" cy="14639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Por disposición del sostenedor a proposición del director art. 7° bis letra a) (5% docentes mal evaluados)</a:t>
            </a:r>
            <a:endParaRPr lang="es-CL" dirty="0"/>
          </a:p>
        </p:txBody>
      </p:sp>
      <p:sp>
        <p:nvSpPr>
          <p:cNvPr id="9" name="Rectángulo 8"/>
          <p:cNvSpPr/>
          <p:nvPr/>
        </p:nvSpPr>
        <p:spPr>
          <a:xfrm>
            <a:off x="6008250" y="3162637"/>
            <a:ext cx="2796732" cy="3702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Fallecimiento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0741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RÉGIMEN REMUNERATORIO DE LOS DOCENTES DEL SECTOR MUNICIPAL 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1291182" y="5607669"/>
            <a:ext cx="6180387" cy="638895"/>
          </a:xfrm>
        </p:spPr>
        <p:txBody>
          <a:bodyPr>
            <a:normAutofit fontScale="77500" lnSpcReduction="20000"/>
          </a:bodyPr>
          <a:lstStyle/>
          <a:p>
            <a:r>
              <a:rPr lang="es-CL" sz="2500" b="1" dirty="0"/>
              <a:t>DIVISIÓN DE MUNICIPALIDADES</a:t>
            </a:r>
          </a:p>
          <a:p>
            <a:r>
              <a:rPr lang="es-CL" sz="2500" b="1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5243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Componentes: Art. 35 Ley N°19.070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457200" y="1880058"/>
            <a:ext cx="2273300" cy="12223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Remuneración Básica Mínima Nacional (RBMN)</a:t>
            </a:r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1593850" y="3409185"/>
            <a:ext cx="0" cy="2873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ángulo 22"/>
          <p:cNvSpPr/>
          <p:nvPr/>
        </p:nvSpPr>
        <p:spPr>
          <a:xfrm>
            <a:off x="3203498" y="1881646"/>
            <a:ext cx="2268538" cy="12207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Estipendios ley N° 19.070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966843" y="1902283"/>
            <a:ext cx="2279650" cy="120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Emolumentos otras leyes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3667655" y="3502400"/>
            <a:ext cx="2444750" cy="12985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Horas extraordinarias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473605" y="3835450"/>
            <a:ext cx="2266950" cy="955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bg1"/>
                </a:solidFill>
              </a:rPr>
              <a:t>Complemento de zona</a:t>
            </a:r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2858030" y="2486773"/>
            <a:ext cx="23495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5549659" y="2471767"/>
            <a:ext cx="26193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1642005" y="5034785"/>
            <a:ext cx="5421313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Dictámenes N° : 44.747/09 (general)</a:t>
            </a:r>
          </a:p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			        34.035/13</a:t>
            </a:r>
          </a:p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                          43.751/13	</a:t>
            </a:r>
          </a:p>
        </p:txBody>
      </p:sp>
      <p:sp>
        <p:nvSpPr>
          <p:cNvPr id="30" name="Cerrar llave 29"/>
          <p:cNvSpPr/>
          <p:nvPr/>
        </p:nvSpPr>
        <p:spPr>
          <a:xfrm>
            <a:off x="4751918" y="5420548"/>
            <a:ext cx="61912" cy="49847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31" name="CuadroTexto 30"/>
          <p:cNvSpPr txBox="1"/>
          <p:nvPr/>
        </p:nvSpPr>
        <p:spPr>
          <a:xfrm>
            <a:off x="4890030" y="5420548"/>
            <a:ext cx="14668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Jefe DAEM</a:t>
            </a:r>
          </a:p>
        </p:txBody>
      </p:sp>
      <p:cxnSp>
        <p:nvCxnSpPr>
          <p:cNvPr id="32" name="Conector recto de flecha 31"/>
          <p:cNvCxnSpPr/>
          <p:nvPr/>
        </p:nvCxnSpPr>
        <p:spPr>
          <a:xfrm flipV="1">
            <a:off x="6247343" y="5376098"/>
            <a:ext cx="428625" cy="1682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>
            <a:off x="6255280" y="5704710"/>
            <a:ext cx="428625" cy="165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6745818" y="5190360"/>
            <a:ext cx="11779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Profesor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6753755" y="5744398"/>
            <a:ext cx="14986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No profesor</a:t>
            </a:r>
          </a:p>
        </p:txBody>
      </p:sp>
    </p:spTree>
    <p:extLst>
      <p:ext uri="{BB962C8B-B14F-4D97-AF65-F5344CB8AC3E}">
        <p14:creationId xmlns:p14="http://schemas.microsoft.com/office/powerpoint/2010/main" val="2480726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lvl="0" eaLnBrk="0" fontAlgn="base" hangingPunct="0">
              <a:spcAft>
                <a:spcPct val="0"/>
              </a:spcAft>
              <a:defRPr/>
            </a:pPr>
            <a:endParaRPr lang="es-CL" sz="1000" dirty="0">
              <a:solidFill>
                <a:srgbClr val="595959"/>
              </a:solidFill>
              <a:ea typeface="MS PGothic" panose="020B0600070205080204" pitchFamily="34" charset="-128"/>
            </a:endParaRP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Experiencia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Perfeccionamiento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Desempeño en condiciones difíciles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Responsabilidad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Incremento asignaciones 1, 2, 3 y 4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Especiales incentivo profesional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Monto mensual fijo complementario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Bonificación proporcional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Planilla complementaria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Bono extraordinario de excedente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Administración de la educación (Jefe DAEM)</a:t>
            </a:r>
          </a:p>
          <a:p>
            <a:pPr marL="457200" lvl="0" indent="-457200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es-CL" sz="2000" b="1" dirty="0">
                <a:solidFill>
                  <a:srgbClr val="595959"/>
                </a:solidFill>
                <a:ea typeface="MS PGothic" panose="020B0600070205080204" pitchFamily="34" charset="-128"/>
              </a:rPr>
              <a:t>Remuneración adicional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Estipendios Ley N°19.070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766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7389" y="2666082"/>
            <a:ext cx="8519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Estatuto de los Profesionales de la Educación</a:t>
            </a:r>
          </a:p>
          <a:p>
            <a:pPr algn="ctr"/>
            <a:r>
              <a:rPr lang="es-C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Generales</a:t>
            </a:r>
            <a:endParaRPr lang="es-CL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9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Emolumentos otras leyes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4500" y="1705128"/>
            <a:ext cx="7785100" cy="49138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100" b="0" kern="1200" baseline="0">
                <a:solidFill>
                  <a:srgbClr val="BFBFBF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es-CL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+mj-lt"/>
              <a:buAutoNum type="alphaLcPeriod"/>
              <a:defRPr/>
            </a:pP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Ley N° 19.410: Bonificación excelencia académica</a:t>
            </a:r>
          </a:p>
          <a:p>
            <a:pPr marL="457200" indent="-457200" algn="l">
              <a:buFont typeface="+mj-lt"/>
              <a:buAutoNum type="alphaLcPeriod"/>
              <a:defRPr/>
            </a:pP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Ley N° 19.715: </a:t>
            </a:r>
          </a:p>
          <a:p>
            <a:pPr marL="457200" indent="-457200" algn="l">
              <a:buFont typeface="+mj-lt"/>
              <a:buAutoNum type="alphaLcPeriod"/>
              <a:defRPr/>
            </a:pPr>
            <a:endParaRPr lang="es-CL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+mj-lt"/>
              <a:buAutoNum type="alphaLcPeriod"/>
              <a:defRPr/>
            </a:pPr>
            <a:endParaRPr lang="es-CL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+mj-lt"/>
              <a:buAutoNum type="alphaLcPeriod"/>
              <a:defRPr/>
            </a:pPr>
            <a:endParaRPr lang="es-CL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+mj-lt"/>
              <a:buAutoNum type="alphaLcPeriod"/>
              <a:defRPr/>
            </a:pP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Ley N° 19.933: </a:t>
            </a:r>
          </a:p>
          <a:p>
            <a:pPr marL="457200" indent="-457200" algn="l">
              <a:buFont typeface="+mj-lt"/>
              <a:buAutoNum type="alphaLcPeriod"/>
              <a:defRPr/>
            </a:pPr>
            <a:endParaRPr lang="es-CL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+mj-lt"/>
              <a:buAutoNum type="alphaLcPeriod"/>
              <a:defRPr/>
            </a:pPr>
            <a:endParaRPr lang="es-CL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+mj-lt"/>
              <a:buAutoNum type="alphaLcPeriod"/>
              <a:defRPr/>
            </a:pPr>
            <a:endParaRPr lang="es-CL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+mj-lt"/>
              <a:buAutoNum type="alphaLcPeriod"/>
              <a:defRPr/>
            </a:pP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Ley N° 20.158: Bonificación reconocimiento profesional</a:t>
            </a:r>
          </a:p>
          <a:p>
            <a:pPr marL="457200" indent="-457200" algn="l">
              <a:buFont typeface="+mj-lt"/>
              <a:buAutoNum type="alphaLcPeriod"/>
              <a:defRPr/>
            </a:pPr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Ley N° 19.200: Bonificación compensatoria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632133" y="2293134"/>
            <a:ext cx="5180012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Asignación excelencia pedagógica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Red maestro de maestros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Bonificación especial profesores encargados de escuelas rurales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2688646" y="3759936"/>
            <a:ext cx="520065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Asignación variable desempeño individual (docente aula)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Asignación desempeño colectivo (directivos y técnico pedagógicos)</a:t>
            </a:r>
          </a:p>
        </p:txBody>
      </p:sp>
    </p:spTree>
    <p:extLst>
      <p:ext uri="{BB962C8B-B14F-4D97-AF65-F5344CB8AC3E}">
        <p14:creationId xmlns:p14="http://schemas.microsoft.com/office/powerpoint/2010/main" val="4148854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Asignación Experiencia (Bienios): Art. 48 Ley N°19.070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04057" y="2021559"/>
            <a:ext cx="1985962" cy="1301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Cálculo</a:t>
            </a:r>
            <a:endParaRPr lang="es-CL" dirty="0"/>
          </a:p>
          <a:p>
            <a:pPr algn="ctr">
              <a:defRPr/>
            </a:pPr>
            <a:r>
              <a:rPr lang="es-CL" dirty="0"/>
              <a:t>Porcentaje de la RBMN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099594" y="2024734"/>
            <a:ext cx="2222500" cy="12985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Tiempo computable</a:t>
            </a:r>
          </a:p>
          <a:p>
            <a:pPr algn="ctr">
              <a:defRPr/>
            </a:pPr>
            <a:r>
              <a:rPr lang="es-CL" dirty="0"/>
              <a:t>Servicios en educación pública o particular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531644" y="2026322"/>
            <a:ext cx="2698750" cy="12969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Acreditación bienios</a:t>
            </a:r>
          </a:p>
          <a:p>
            <a:pPr algn="ctr">
              <a:defRPr/>
            </a:pPr>
            <a:r>
              <a:rPr lang="es-CL" dirty="0"/>
              <a:t>Certificados de municipalidades o </a:t>
            </a:r>
            <a:r>
              <a:rPr lang="es-CL" dirty="0" err="1"/>
              <a:t>Mineduc</a:t>
            </a:r>
            <a:endParaRPr lang="es-CL" dirty="0"/>
          </a:p>
        </p:txBody>
      </p:sp>
      <p:sp>
        <p:nvSpPr>
          <p:cNvPr id="9" name="Rectángulo 8"/>
          <p:cNvSpPr/>
          <p:nvPr/>
        </p:nvSpPr>
        <p:spPr>
          <a:xfrm>
            <a:off x="587376" y="3889581"/>
            <a:ext cx="2698750" cy="1076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Monto máximo</a:t>
            </a:r>
          </a:p>
          <a:p>
            <a:pPr algn="ctr">
              <a:defRPr/>
            </a:pPr>
            <a:r>
              <a:rPr lang="es-CL" dirty="0"/>
              <a:t>100% profesores con 30 años</a:t>
            </a:r>
          </a:p>
        </p:txBody>
      </p:sp>
      <p:sp>
        <p:nvSpPr>
          <p:cNvPr id="10" name="Flecha abajo 9"/>
          <p:cNvSpPr/>
          <p:nvPr/>
        </p:nvSpPr>
        <p:spPr>
          <a:xfrm>
            <a:off x="1577182" y="3440784"/>
            <a:ext cx="476250" cy="40182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1" name="Rectángulo 10"/>
          <p:cNvSpPr/>
          <p:nvPr/>
        </p:nvSpPr>
        <p:spPr>
          <a:xfrm>
            <a:off x="4518819" y="3636907"/>
            <a:ext cx="3546475" cy="11414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Reconocimiento bienios</a:t>
            </a:r>
          </a:p>
          <a:p>
            <a:pPr algn="ctr">
              <a:defRPr/>
            </a:pPr>
            <a:r>
              <a:rPr lang="es-CL" dirty="0"/>
              <a:t>Por resolución municipal fundada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665288" y="5451774"/>
            <a:ext cx="5707062" cy="5730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Reglamento: Decreto N° 264/91, </a:t>
            </a:r>
            <a:r>
              <a:rPr lang="es-CL" dirty="0" err="1"/>
              <a:t>Mineduc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9769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Asignación Perfeccionamiento (Cursos Capacitación) Art 49 ley N°19.070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cxnSp>
        <p:nvCxnSpPr>
          <p:cNvPr id="37" name="Conector recto de flecha 36"/>
          <p:cNvCxnSpPr/>
          <p:nvPr/>
        </p:nvCxnSpPr>
        <p:spPr>
          <a:xfrm flipV="1">
            <a:off x="3890963" y="2158207"/>
            <a:ext cx="685800" cy="3651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3927475" y="3009107"/>
            <a:ext cx="649288" cy="2714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Cerrar llave 38"/>
          <p:cNvSpPr/>
          <p:nvPr/>
        </p:nvSpPr>
        <p:spPr>
          <a:xfrm>
            <a:off x="6391275" y="1904207"/>
            <a:ext cx="528638" cy="181927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0" name="Rectángulo 39"/>
          <p:cNvSpPr/>
          <p:nvPr/>
        </p:nvSpPr>
        <p:spPr>
          <a:xfrm>
            <a:off x="457200" y="1901032"/>
            <a:ext cx="1470025" cy="15605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Cálculo</a:t>
            </a:r>
            <a:r>
              <a:rPr lang="es-CL" dirty="0"/>
              <a:t> </a:t>
            </a:r>
          </a:p>
          <a:p>
            <a:pPr algn="ctr">
              <a:defRPr/>
            </a:pPr>
            <a:r>
              <a:rPr lang="es-CL" dirty="0"/>
              <a:t>Porcentaje de la RBMN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2159000" y="1904207"/>
            <a:ext cx="1692275" cy="15605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Cursos </a:t>
            </a:r>
          </a:p>
          <a:p>
            <a:pPr algn="ctr">
              <a:defRPr/>
            </a:pPr>
            <a:r>
              <a:rPr lang="es-CL" dirty="0"/>
              <a:t>Grado de relación con función de docente</a:t>
            </a:r>
          </a:p>
        </p:txBody>
      </p:sp>
      <p:sp>
        <p:nvSpPr>
          <p:cNvPr id="42" name="CuadroTexto 2"/>
          <p:cNvSpPr txBox="1">
            <a:spLocks noChangeArrowheads="1"/>
          </p:cNvSpPr>
          <p:nvPr/>
        </p:nvSpPr>
        <p:spPr bwMode="auto">
          <a:xfrm>
            <a:off x="4565650" y="1918494"/>
            <a:ext cx="211455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Total: con relación</a:t>
            </a:r>
          </a:p>
        </p:txBody>
      </p:sp>
      <p:sp>
        <p:nvSpPr>
          <p:cNvPr id="43" name="CuadroTexto 3"/>
          <p:cNvSpPr txBox="1">
            <a:spLocks noChangeArrowheads="1"/>
          </p:cNvSpPr>
          <p:nvPr/>
        </p:nvSpPr>
        <p:spPr bwMode="auto">
          <a:xfrm>
            <a:off x="4608513" y="3183732"/>
            <a:ext cx="2070100" cy="368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Nulo: sin relación</a:t>
            </a:r>
          </a:p>
        </p:txBody>
      </p:sp>
      <p:sp>
        <p:nvSpPr>
          <p:cNvPr id="44" name="CuadroTexto 5"/>
          <p:cNvSpPr txBox="1">
            <a:spLocks noChangeArrowheads="1"/>
          </p:cNvSpPr>
          <p:nvPr/>
        </p:nvSpPr>
        <p:spPr bwMode="auto">
          <a:xfrm>
            <a:off x="6919913" y="2523332"/>
            <a:ext cx="1493837" cy="6461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Declaración sostenedor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431800" y="3953865"/>
            <a:ext cx="4284663" cy="682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Monto: factores Art. 7 reglamento máximo 40%</a:t>
            </a:r>
          </a:p>
        </p:txBody>
      </p:sp>
      <p:sp>
        <p:nvSpPr>
          <p:cNvPr id="46" name="Flecha abajo 45"/>
          <p:cNvSpPr/>
          <p:nvPr/>
        </p:nvSpPr>
        <p:spPr>
          <a:xfrm>
            <a:off x="1068396" y="3580209"/>
            <a:ext cx="252412" cy="3373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7" name="Rectángulo 46"/>
          <p:cNvSpPr/>
          <p:nvPr/>
        </p:nvSpPr>
        <p:spPr>
          <a:xfrm>
            <a:off x="431800" y="4795240"/>
            <a:ext cx="6456363" cy="3746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Reglamento: Decreto N° 214/2001, </a:t>
            </a:r>
            <a:r>
              <a:rPr lang="es-CL" dirty="0" err="1"/>
              <a:t>Mineduc</a:t>
            </a:r>
            <a:endParaRPr lang="es-CL" dirty="0"/>
          </a:p>
        </p:txBody>
      </p:sp>
      <p:sp>
        <p:nvSpPr>
          <p:cNvPr id="48" name="CuadroTexto 16"/>
          <p:cNvSpPr txBox="1">
            <a:spLocks noChangeArrowheads="1"/>
          </p:cNvSpPr>
          <p:nvPr/>
        </p:nvSpPr>
        <p:spPr bwMode="auto">
          <a:xfrm>
            <a:off x="346075" y="5420464"/>
            <a:ext cx="7950200" cy="6461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Nota: No se pueden acreditar cursos conducentes a la obtención de menciones que dan derecho a la bonificación de reconocimiento profesional</a:t>
            </a:r>
          </a:p>
        </p:txBody>
      </p:sp>
    </p:spTree>
    <p:extLst>
      <p:ext uri="{BB962C8B-B14F-4D97-AF65-F5344CB8AC3E}">
        <p14:creationId xmlns:p14="http://schemas.microsoft.com/office/powerpoint/2010/main" val="446645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Asignación Desempeño en Condiciones Difíciles (Establecimientos) Art. 50 Ley 19.070 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12007" y="1903268"/>
            <a:ext cx="2401887" cy="12969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Cálculo</a:t>
            </a:r>
          </a:p>
          <a:p>
            <a:pPr algn="ctr">
              <a:defRPr/>
            </a:pPr>
            <a:r>
              <a:rPr lang="es-CL" dirty="0"/>
              <a:t>Porcentaje de RBMN</a:t>
            </a:r>
          </a:p>
        </p:txBody>
      </p:sp>
      <p:sp>
        <p:nvSpPr>
          <p:cNvPr id="7" name="Flecha abajo 6"/>
          <p:cNvSpPr/>
          <p:nvPr/>
        </p:nvSpPr>
        <p:spPr>
          <a:xfrm>
            <a:off x="1927225" y="3335251"/>
            <a:ext cx="342900" cy="41292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" name="Rectángulo 7"/>
          <p:cNvSpPr/>
          <p:nvPr/>
        </p:nvSpPr>
        <p:spPr>
          <a:xfrm>
            <a:off x="881063" y="3844925"/>
            <a:ext cx="2435225" cy="727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Monto máximo 30%</a:t>
            </a:r>
          </a:p>
        </p:txBody>
      </p:sp>
      <p:sp>
        <p:nvSpPr>
          <p:cNvPr id="9" name="Rectángulo 8"/>
          <p:cNvSpPr/>
          <p:nvPr/>
        </p:nvSpPr>
        <p:spPr>
          <a:xfrm>
            <a:off x="4175125" y="1944716"/>
            <a:ext cx="3679825" cy="17479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CL" u="sng" dirty="0"/>
              <a:t>Criterios</a:t>
            </a:r>
            <a:r>
              <a:rPr lang="es-CL" dirty="0"/>
              <a:t>:</a:t>
            </a:r>
          </a:p>
          <a:p>
            <a:pPr marL="285750" indent="-285750">
              <a:buFontTx/>
              <a:buChar char="-"/>
              <a:defRPr/>
            </a:pPr>
            <a:r>
              <a:rPr lang="es-CL" dirty="0"/>
              <a:t>Aislamiento geográfico</a:t>
            </a:r>
          </a:p>
          <a:p>
            <a:pPr marL="285750" indent="-285750">
              <a:buFontTx/>
              <a:buChar char="-"/>
              <a:defRPr/>
            </a:pPr>
            <a:r>
              <a:rPr lang="es-CL" dirty="0"/>
              <a:t>Ruralidad efectiva</a:t>
            </a:r>
          </a:p>
          <a:p>
            <a:pPr marL="285750" indent="-285750">
              <a:buFontTx/>
              <a:buChar char="-"/>
              <a:defRPr/>
            </a:pPr>
            <a:r>
              <a:rPr lang="es-CL" dirty="0"/>
              <a:t>Especial menoscabo o particular condición de la población asistida</a:t>
            </a:r>
          </a:p>
          <a:p>
            <a:pPr algn="ctr">
              <a:defRPr/>
            </a:pPr>
            <a:endParaRPr lang="es-CL" dirty="0"/>
          </a:p>
        </p:txBody>
      </p:sp>
      <p:sp>
        <p:nvSpPr>
          <p:cNvPr id="10" name="Rectángulo 9"/>
          <p:cNvSpPr/>
          <p:nvPr/>
        </p:nvSpPr>
        <p:spPr>
          <a:xfrm>
            <a:off x="4174331" y="4216489"/>
            <a:ext cx="3679825" cy="995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Determinación</a:t>
            </a:r>
            <a:r>
              <a:rPr lang="es-CL" dirty="0"/>
              <a:t>: Cada 2 años por SEREMI Educación a proposición de municipios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387475" y="5340413"/>
            <a:ext cx="6467475" cy="5953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Reglamento: Decreto 292/2003/</a:t>
            </a:r>
            <a:r>
              <a:rPr lang="es-CL" dirty="0" err="1"/>
              <a:t>Mineduc</a:t>
            </a:r>
            <a:endParaRPr lang="es-CL" dirty="0"/>
          </a:p>
        </p:txBody>
      </p:sp>
      <p:sp>
        <p:nvSpPr>
          <p:cNvPr id="12" name="Flecha abajo 11"/>
          <p:cNvSpPr/>
          <p:nvPr/>
        </p:nvSpPr>
        <p:spPr>
          <a:xfrm>
            <a:off x="5788025" y="3818053"/>
            <a:ext cx="452438" cy="2730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9168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Asignación Responsabilidad (funciones):</a:t>
            </a:r>
            <a:br>
              <a:rPr lang="es-CL" dirty="0"/>
            </a:br>
            <a:r>
              <a:rPr lang="es-CL" dirty="0"/>
              <a:t>Art. 51 Ley N°19.070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38176" y="2031360"/>
            <a:ext cx="1387475" cy="13779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Cálculo</a:t>
            </a:r>
          </a:p>
          <a:p>
            <a:pPr algn="ctr">
              <a:defRPr/>
            </a:pPr>
            <a:r>
              <a:rPr lang="es-CL" dirty="0"/>
              <a:t>Porcentaje de la RBMN</a:t>
            </a:r>
          </a:p>
        </p:txBody>
      </p:sp>
      <p:sp>
        <p:nvSpPr>
          <p:cNvPr id="7" name="Rectángulo 6"/>
          <p:cNvSpPr/>
          <p:nvPr/>
        </p:nvSpPr>
        <p:spPr>
          <a:xfrm>
            <a:off x="900112" y="4247417"/>
            <a:ext cx="6888162" cy="1682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CL" u="sng" dirty="0"/>
              <a:t>Factores:</a:t>
            </a:r>
          </a:p>
          <a:p>
            <a:pPr>
              <a:defRPr/>
            </a:pPr>
            <a:endParaRPr lang="es-CL" u="sng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/>
              <a:t>Matrícula establecimiento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/>
              <a:t>Jerarquía interna de las funciones docentes directivas o técnico pedagógico</a:t>
            </a:r>
          </a:p>
        </p:txBody>
      </p:sp>
      <p:sp>
        <p:nvSpPr>
          <p:cNvPr id="8" name="Cerrar llave 7"/>
          <p:cNvSpPr/>
          <p:nvPr/>
        </p:nvSpPr>
        <p:spPr>
          <a:xfrm>
            <a:off x="5970357" y="1845081"/>
            <a:ext cx="307975" cy="19478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2292752" y="2179293"/>
            <a:ext cx="219075" cy="1222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2303463" y="3087342"/>
            <a:ext cx="219075" cy="825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9"/>
          <p:cNvSpPr txBox="1">
            <a:spLocks noChangeArrowheads="1"/>
          </p:cNvSpPr>
          <p:nvPr/>
        </p:nvSpPr>
        <p:spPr bwMode="auto">
          <a:xfrm>
            <a:off x="2602706" y="1942306"/>
            <a:ext cx="3482975" cy="5857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Directiva: - Director 25%</a:t>
            </a:r>
          </a:p>
          <a:p>
            <a:pPr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	        - Otros directivos 20%</a:t>
            </a:r>
          </a:p>
        </p:txBody>
      </p:sp>
      <p:sp>
        <p:nvSpPr>
          <p:cNvPr id="12" name="CuadroTexto 22"/>
          <p:cNvSpPr txBox="1">
            <a:spLocks noChangeArrowheads="1"/>
          </p:cNvSpPr>
          <p:nvPr/>
        </p:nvSpPr>
        <p:spPr bwMode="auto">
          <a:xfrm>
            <a:off x="2643187" y="3026223"/>
            <a:ext cx="3668713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Técnico-pedagógica: - Jefe UTP 20%</a:t>
            </a:r>
          </a:p>
          <a:p>
            <a:pPr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                              - Otros 15%</a:t>
            </a:r>
          </a:p>
        </p:txBody>
      </p:sp>
      <p:sp>
        <p:nvSpPr>
          <p:cNvPr id="13" name="CuadroTexto 23"/>
          <p:cNvSpPr txBox="1">
            <a:spLocks noChangeArrowheads="1"/>
          </p:cNvSpPr>
          <p:nvPr/>
        </p:nvSpPr>
        <p:spPr bwMode="auto">
          <a:xfrm>
            <a:off x="6311900" y="2191802"/>
            <a:ext cx="2224088" cy="12017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s-CL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Según Matrícula</a:t>
            </a:r>
          </a:p>
          <a:p>
            <a:pPr algn="ctr"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Hasta 150 alumnos: no pueden exceder estos porcentajes</a:t>
            </a:r>
          </a:p>
        </p:txBody>
      </p:sp>
    </p:spTree>
    <p:extLst>
      <p:ext uri="{BB962C8B-B14F-4D97-AF65-F5344CB8AC3E}">
        <p14:creationId xmlns:p14="http://schemas.microsoft.com/office/powerpoint/2010/main" val="2995492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Asignación Responsabilidad (funciones):</a:t>
            </a:r>
            <a:br>
              <a:rPr lang="es-CL" dirty="0"/>
            </a:br>
            <a:r>
              <a:rPr lang="es-CL" dirty="0"/>
              <a:t>Art. 51 Ley N°19.070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Elipse 5"/>
          <p:cNvSpPr/>
          <p:nvPr/>
        </p:nvSpPr>
        <p:spPr>
          <a:xfrm>
            <a:off x="711200" y="2617788"/>
            <a:ext cx="2192338" cy="11588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2400" b="1" u="sng" dirty="0"/>
              <a:t>Director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2944813" y="2403475"/>
            <a:ext cx="617537" cy="4302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2903538" y="3862388"/>
            <a:ext cx="588962" cy="6746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3584575" y="1895475"/>
            <a:ext cx="203200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Según matricula establecimiento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492500" y="4537075"/>
            <a:ext cx="22161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Adicionales: Establecimientos alta concentración alumnos prioritarios</a:t>
            </a:r>
          </a:p>
        </p:txBody>
      </p:sp>
      <p:sp>
        <p:nvSpPr>
          <p:cNvPr id="11" name="CuadroTexto 6"/>
          <p:cNvSpPr txBox="1">
            <a:spLocks noChangeArrowheads="1"/>
          </p:cNvSpPr>
          <p:nvPr/>
        </p:nvSpPr>
        <p:spPr bwMode="auto">
          <a:xfrm>
            <a:off x="6103938" y="1854200"/>
            <a:ext cx="2433637" cy="20320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150 a 399: no puede excederse de 37,5%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400 a 799: 37,5%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800 a 1199: 75%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Más de 1200: 100%</a:t>
            </a:r>
          </a:p>
        </p:txBody>
      </p:sp>
      <p:sp>
        <p:nvSpPr>
          <p:cNvPr id="12" name="Abrir llave 11"/>
          <p:cNvSpPr/>
          <p:nvPr/>
        </p:nvSpPr>
        <p:spPr>
          <a:xfrm>
            <a:off x="5708650" y="1982788"/>
            <a:ext cx="271463" cy="1903412"/>
          </a:xfrm>
          <a:prstGeom prst="leftBrace">
            <a:avLst>
              <a:gd name="adj1" fmla="val 8333"/>
              <a:gd name="adj2" fmla="val 123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3" name="Abrir llave 12"/>
          <p:cNvSpPr/>
          <p:nvPr/>
        </p:nvSpPr>
        <p:spPr>
          <a:xfrm>
            <a:off x="5708650" y="4250503"/>
            <a:ext cx="271463" cy="1662113"/>
          </a:xfrm>
          <a:prstGeom prst="leftBrace">
            <a:avLst>
              <a:gd name="adj1" fmla="val 8333"/>
              <a:gd name="adj2" fmla="val 2060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4" name="CuadroTexto 14"/>
          <p:cNvSpPr txBox="1">
            <a:spLocks noChangeArrowheads="1"/>
          </p:cNvSpPr>
          <p:nvPr/>
        </p:nvSpPr>
        <p:spPr bwMode="auto">
          <a:xfrm>
            <a:off x="6103938" y="4813300"/>
            <a:ext cx="2335212" cy="1200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400 a 799: 37,5%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800 a 1199: 75%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Más de 1200: 100%</a:t>
            </a:r>
          </a:p>
        </p:txBody>
      </p:sp>
    </p:spTree>
    <p:extLst>
      <p:ext uri="{BB962C8B-B14F-4D97-AF65-F5344CB8AC3E}">
        <p14:creationId xmlns:p14="http://schemas.microsoft.com/office/powerpoint/2010/main" val="1079924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Asignaciones Especiales e Incrementos:</a:t>
            </a:r>
            <a:br>
              <a:rPr lang="es-CL" dirty="0"/>
            </a:br>
            <a:r>
              <a:rPr lang="es-CL" dirty="0"/>
              <a:t>Art. 47 Ley N°19070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5" name="Marcador de contenido 1"/>
          <p:cNvSpPr txBox="1">
            <a:spLocks/>
          </p:cNvSpPr>
          <p:nvPr/>
        </p:nvSpPr>
        <p:spPr>
          <a:xfrm>
            <a:off x="650875" y="1694209"/>
            <a:ext cx="3238500" cy="6572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defRPr/>
            </a:pPr>
            <a:r>
              <a:rPr lang="es-CL" sz="2000" smtClean="0"/>
              <a:t>Incremento asignaciones:</a:t>
            </a:r>
            <a:endParaRPr lang="es-CL" sz="2000" dirty="0" smtClean="0"/>
          </a:p>
        </p:txBody>
      </p:sp>
      <p:sp>
        <p:nvSpPr>
          <p:cNvPr id="16" name="CuadroTexto 15"/>
          <p:cNvSpPr txBox="1"/>
          <p:nvPr/>
        </p:nvSpPr>
        <p:spPr>
          <a:xfrm>
            <a:off x="3889375" y="1808509"/>
            <a:ext cx="429736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Experiencia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Perfeccionamiento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Desempeño condiciones difíciles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Responsabilidad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574675" y="3042444"/>
            <a:ext cx="39433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Especiales incentivo profesional: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167187" y="3038048"/>
            <a:ext cx="374173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Requisitos: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Razones de mérito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Carácter temporal o permanente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Para algunos o la totalidad de los docentes de uno o mas de los establecimientos educacionales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650875" y="5139328"/>
            <a:ext cx="7827963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Factores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Deben fijarse por reglamento y evaluación que realicen municipios según Art. 70 bis</a:t>
            </a:r>
          </a:p>
        </p:txBody>
      </p:sp>
    </p:spTree>
    <p:extLst>
      <p:ext uri="{BB962C8B-B14F-4D97-AF65-F5344CB8AC3E}">
        <p14:creationId xmlns:p14="http://schemas.microsoft.com/office/powerpoint/2010/main" val="1094713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Monto Mensual Fijo Complementario: </a:t>
            </a:r>
            <a:br>
              <a:rPr lang="es-CL" dirty="0"/>
            </a:br>
            <a:r>
              <a:rPr lang="es-CL" dirty="0"/>
              <a:t>Art 56 Ley N° 19.070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8" name="Marcador de contenido 1"/>
          <p:cNvSpPr txBox="1">
            <a:spLocks/>
          </p:cNvSpPr>
          <p:nvPr/>
        </p:nvSpPr>
        <p:spPr>
          <a:xfrm>
            <a:off x="678601" y="1892555"/>
            <a:ext cx="7688262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300" b="0" kern="1200" baseline="0">
                <a:solidFill>
                  <a:srgbClr val="BFBFBF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acuerdo con tabla según: (al 30 de octubre de 1993)</a:t>
            </a:r>
          </a:p>
          <a:p>
            <a:pPr algn="just"/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1.- Cantidad horas: </a:t>
            </a:r>
          </a:p>
          <a:p>
            <a:pPr algn="just"/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2.- Años de servicios: de 12 a 30 años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056467" y="2987204"/>
            <a:ext cx="4141788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30 o más: valor tabla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Menos de 30: valor proporcional: calculado a razón de un treintavo de los montos determinados por cada hora de contrato</a:t>
            </a:r>
          </a:p>
        </p:txBody>
      </p:sp>
    </p:spTree>
    <p:extLst>
      <p:ext uri="{BB962C8B-B14F-4D97-AF65-F5344CB8AC3E}">
        <p14:creationId xmlns:p14="http://schemas.microsoft.com/office/powerpoint/2010/main" val="4289557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Remuneración Total Mínima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713318" y="1473604"/>
            <a:ext cx="7539037" cy="4787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300" b="0" kern="1200" baseline="0">
                <a:solidFill>
                  <a:srgbClr val="BFBFBF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s-CL" sz="2000" b="1" u="sng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defRPr/>
            </a:pPr>
            <a:r>
              <a:rPr lang="es-CL" sz="2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Contraprestaciones en dinero que deben percibir los docentes</a:t>
            </a:r>
          </a:p>
          <a:p>
            <a:pPr algn="l">
              <a:defRPr/>
            </a:pPr>
            <a:endParaRPr lang="es-CL" sz="2000" b="1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defRPr/>
            </a:pPr>
            <a:r>
              <a:rPr lang="es-CL" sz="2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 excluyen del calculo:</a:t>
            </a:r>
          </a:p>
          <a:p>
            <a:pPr algn="l">
              <a:defRPr/>
            </a:pPr>
            <a:endParaRPr lang="es-CL" sz="2000" b="1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Tx/>
              <a:buChar char="-"/>
              <a:defRPr/>
            </a:pPr>
            <a:r>
              <a:rPr lang="es-CL" sz="2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 desempeño difícil</a:t>
            </a:r>
          </a:p>
          <a:p>
            <a:pPr marL="285750" indent="-285750" algn="l">
              <a:buFontTx/>
              <a:buChar char="-"/>
              <a:defRPr/>
            </a:pPr>
            <a:r>
              <a:rPr lang="es-CL" sz="2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Horas extraordinarias</a:t>
            </a:r>
          </a:p>
          <a:p>
            <a:pPr marL="285750" indent="-285750" algn="l">
              <a:buFontTx/>
              <a:buChar char="-"/>
              <a:defRPr/>
            </a:pPr>
            <a:r>
              <a:rPr lang="es-CL" sz="2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Bonificación excelencia académica</a:t>
            </a:r>
          </a:p>
          <a:p>
            <a:pPr marL="285750" indent="-285750" algn="l">
              <a:buFontTx/>
              <a:buChar char="-"/>
              <a:defRPr/>
            </a:pPr>
            <a:r>
              <a:rPr lang="es-CL" sz="2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 excelencia pedagógica</a:t>
            </a:r>
          </a:p>
          <a:p>
            <a:pPr marL="285750" indent="-285750" algn="l">
              <a:buFontTx/>
              <a:buChar char="-"/>
              <a:defRPr/>
            </a:pPr>
            <a:r>
              <a:rPr lang="es-CL" sz="2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 variable desempeño individual</a:t>
            </a:r>
          </a:p>
          <a:p>
            <a:pPr marL="285750" indent="-285750" algn="l">
              <a:buFontTx/>
              <a:buChar char="-"/>
              <a:defRPr/>
            </a:pPr>
            <a:r>
              <a:rPr lang="es-CL" sz="2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 variable desempeño colectivo</a:t>
            </a:r>
          </a:p>
          <a:p>
            <a:pPr algn="l">
              <a:defRPr/>
            </a:pPr>
            <a:endParaRPr lang="es-CL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8788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Bonificación Proporcional: Art. 63 Ley N°19.070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70831" y="1983352"/>
            <a:ext cx="5776912" cy="4787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300" b="0" kern="1200" baseline="0">
                <a:solidFill>
                  <a:srgbClr val="BFBFBF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C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Suma fija determinada el año 1996 reajustada en los porcentajes en que se reajusta la USE (unidad subvención educacional) que se reajusta en la misma oportunidad y porcentaje que las remuneraciones del sector público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04068" y="2012416"/>
            <a:ext cx="1763713" cy="11509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A contar de 1997: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685925" y="3981450"/>
            <a:ext cx="58134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De acuerdo con las horas de designación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46325" y="4970463"/>
            <a:ext cx="3976688" cy="6064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Dictamen N° 78.557/13</a:t>
            </a:r>
          </a:p>
        </p:txBody>
      </p:sp>
    </p:spTree>
    <p:extLst>
      <p:ext uri="{BB962C8B-B14F-4D97-AF65-F5344CB8AC3E}">
        <p14:creationId xmlns:p14="http://schemas.microsoft.com/office/powerpoint/2010/main" val="307591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37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/>
          <a:lstStyle/>
          <a:p>
            <a:r>
              <a:rPr lang="es-ES" dirty="0" smtClean="0"/>
              <a:t>Noción de profesional de la educación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457200" y="2137549"/>
            <a:ext cx="3442771" cy="14321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Título de profesor o educador otorgado por:</a:t>
            </a:r>
            <a:endParaRPr lang="es-CL" dirty="0"/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4219459" y="2357609"/>
            <a:ext cx="41864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4219460" y="2820595"/>
            <a:ext cx="41864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4208442" y="3316078"/>
            <a:ext cx="42965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5025120" y="2172943"/>
            <a:ext cx="198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Escuelas normales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025120" y="2635929"/>
            <a:ext cx="1663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Universidades 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5025120" y="3131412"/>
            <a:ext cx="32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Institutos profesionales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457200" y="4120308"/>
            <a:ext cx="3442771" cy="5508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Autorizado</a:t>
            </a:r>
            <a:endParaRPr lang="es-CL" dirty="0"/>
          </a:p>
        </p:txBody>
      </p:sp>
      <p:sp>
        <p:nvSpPr>
          <p:cNvPr id="41" name="Rectángulo 40"/>
          <p:cNvSpPr/>
          <p:nvPr/>
        </p:nvSpPr>
        <p:spPr>
          <a:xfrm>
            <a:off x="457199" y="5022959"/>
            <a:ext cx="3442771" cy="5356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H</a:t>
            </a:r>
            <a:r>
              <a:rPr lang="es-CL" dirty="0" smtClean="0"/>
              <a:t>abilitado</a:t>
            </a:r>
            <a:endParaRPr lang="es-CL" dirty="0"/>
          </a:p>
        </p:txBody>
      </p:sp>
      <p:sp>
        <p:nvSpPr>
          <p:cNvPr id="42" name="Cerrar llave 41"/>
          <p:cNvSpPr/>
          <p:nvPr/>
        </p:nvSpPr>
        <p:spPr>
          <a:xfrm>
            <a:off x="4324122" y="4145157"/>
            <a:ext cx="313979" cy="155337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CuadroTexto 42"/>
          <p:cNvSpPr txBox="1"/>
          <p:nvPr/>
        </p:nvSpPr>
        <p:spPr>
          <a:xfrm>
            <a:off x="4870883" y="4460181"/>
            <a:ext cx="3832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Decreto N° 352, de 2003, </a:t>
            </a:r>
            <a:r>
              <a:rPr lang="es-CL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Mineduc</a:t>
            </a:r>
            <a:endParaRPr lang="es-C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s-C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(modificado por decreto N° 423, de 2012, </a:t>
            </a:r>
            <a:r>
              <a:rPr lang="es-CL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Mineduc</a:t>
            </a:r>
            <a:r>
              <a:rPr lang="es-C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4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Plantilla Complementaria: Art. 64 Ley N°19.070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7" name="Marcador de contenido 3"/>
          <p:cNvSpPr txBox="1">
            <a:spLocks/>
          </p:cNvSpPr>
          <p:nvPr/>
        </p:nvSpPr>
        <p:spPr>
          <a:xfrm>
            <a:off x="1075407" y="2919681"/>
            <a:ext cx="7043738" cy="17621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3200" dirty="0" smtClean="0"/>
              <a:t> Quienes tuvieran una remuneración total inferior a las cantidades fijadas por ley.</a:t>
            </a:r>
          </a:p>
        </p:txBody>
      </p:sp>
    </p:spTree>
    <p:extLst>
      <p:ext uri="{BB962C8B-B14F-4D97-AF65-F5344CB8AC3E}">
        <p14:creationId xmlns:p14="http://schemas.microsoft.com/office/powerpoint/2010/main" val="2038339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Bono Extraordinario de Excedentes: </a:t>
            </a:r>
            <a:br>
              <a:rPr lang="es-CL" dirty="0"/>
            </a:br>
            <a:r>
              <a:rPr lang="es-CL" dirty="0"/>
              <a:t>Art. 65 Ley 19.070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14400" y="1825550"/>
            <a:ext cx="7248525" cy="3646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s-CL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Comparación en diciembre de los recursos percibidos en el año, por aplicación del art. 13 de la Ley N°19.410 y los montos pagados de enero a diciembre incluidos, por concepto de bonificación proporcional y planilla complementaria.</a:t>
            </a:r>
          </a:p>
          <a:p>
            <a:pPr algn="just">
              <a:lnSpc>
                <a:spcPct val="150000"/>
              </a:lnSpc>
              <a:defRPr/>
            </a:pPr>
            <a:r>
              <a:rPr lang="es-CL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El excedente se distribuye entre todos los docentes en proporción a sus horas de designación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820988" y="5130812"/>
            <a:ext cx="3898900" cy="517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Dictamen N° 46.230/13</a:t>
            </a:r>
          </a:p>
        </p:txBody>
      </p:sp>
    </p:spTree>
    <p:extLst>
      <p:ext uri="{BB962C8B-B14F-4D97-AF65-F5344CB8AC3E}">
        <p14:creationId xmlns:p14="http://schemas.microsoft.com/office/powerpoint/2010/main" val="13660678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Asignación de Administración de la Educación:</a:t>
            </a:r>
            <a:br>
              <a:rPr lang="es-CL" dirty="0"/>
            </a:br>
            <a:r>
              <a:rPr lang="es-CL" dirty="0"/>
              <a:t>Art. 34 G Ley 19.070 (Jefe DAEM)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963251" y="2008647"/>
            <a:ext cx="3051175" cy="19605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Cálculo</a:t>
            </a:r>
            <a:r>
              <a:rPr lang="es-CL" dirty="0"/>
              <a:t>:</a:t>
            </a:r>
          </a:p>
          <a:p>
            <a:pPr algn="ctr">
              <a:defRPr/>
            </a:pPr>
            <a:r>
              <a:rPr lang="es-CL" dirty="0"/>
              <a:t>Porcentaje RBMN para docentes enseñanza media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4373563" y="2324100"/>
            <a:ext cx="925512" cy="165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" name="CuadroTexto 7"/>
          <p:cNvSpPr txBox="1"/>
          <p:nvPr/>
        </p:nvSpPr>
        <p:spPr>
          <a:xfrm>
            <a:off x="5508625" y="2008647"/>
            <a:ext cx="30289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Pago según matrícula municipal total de la comuna:</a:t>
            </a:r>
          </a:p>
          <a:p>
            <a:pPr>
              <a:defRPr/>
            </a:pPr>
            <a:endParaRPr lang="es-CL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399 o menos alumnos: 25%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400 a 799 alumnos: 75%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800 a 1199 alumnos: 150%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1200 o más alumnos: 200%</a:t>
            </a:r>
          </a:p>
        </p:txBody>
      </p:sp>
      <p:sp>
        <p:nvSpPr>
          <p:cNvPr id="9" name="Flecha abajo 8"/>
          <p:cNvSpPr/>
          <p:nvPr/>
        </p:nvSpPr>
        <p:spPr>
          <a:xfrm>
            <a:off x="2435225" y="4109291"/>
            <a:ext cx="307975" cy="41667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0" name="CuadroTexto 9"/>
          <p:cNvSpPr txBox="1"/>
          <p:nvPr/>
        </p:nvSpPr>
        <p:spPr>
          <a:xfrm>
            <a:off x="917575" y="4759325"/>
            <a:ext cx="34559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Anualmente según promedio asistencia media del año anterior que reciba subvención escolar</a:t>
            </a:r>
          </a:p>
        </p:txBody>
      </p:sp>
    </p:spTree>
    <p:extLst>
      <p:ext uri="{BB962C8B-B14F-4D97-AF65-F5344CB8AC3E}">
        <p14:creationId xmlns:p14="http://schemas.microsoft.com/office/powerpoint/2010/main" val="8935150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1800" b="1" dirty="0"/>
              <a:t>Bonificación Excelencia Académica Ley N°19.410</a:t>
            </a:r>
            <a:br>
              <a:rPr lang="es-CL" sz="1800" b="1" dirty="0"/>
            </a:br>
            <a:r>
              <a:rPr lang="es-CL" sz="1800" b="1" dirty="0"/>
              <a:t>(Establecimientos) </a:t>
            </a:r>
            <a:endParaRPr lang="es-ES" sz="18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02482" y="2220912"/>
            <a:ext cx="25241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Monto mensual en pesos por alumnos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3536950" y="2489333"/>
            <a:ext cx="836613" cy="1873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" name="CuadroTexto 7"/>
          <p:cNvSpPr txBox="1"/>
          <p:nvPr/>
        </p:nvSpPr>
        <p:spPr>
          <a:xfrm>
            <a:off x="4814887" y="2184456"/>
            <a:ext cx="2830513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 establecimientos calificados como de excelente desempeño</a:t>
            </a:r>
          </a:p>
        </p:txBody>
      </p:sp>
      <p:sp>
        <p:nvSpPr>
          <p:cNvPr id="9" name="Flecha abajo 8"/>
          <p:cNvSpPr/>
          <p:nvPr/>
        </p:nvSpPr>
        <p:spPr>
          <a:xfrm>
            <a:off x="6025356" y="3382743"/>
            <a:ext cx="385762" cy="35078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0" name="Rectángulo 9"/>
          <p:cNvSpPr/>
          <p:nvPr/>
        </p:nvSpPr>
        <p:spPr>
          <a:xfrm>
            <a:off x="4984750" y="3962185"/>
            <a:ext cx="2466975" cy="6842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Determinación cada 2 años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168400" y="4880207"/>
            <a:ext cx="6477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Pago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90% de los recursos se divide por el número de horas cronológicas de los docentes en los establecimientos y el monto resultante se multiplica por el número de horas de cada docente</a:t>
            </a:r>
          </a:p>
        </p:txBody>
      </p:sp>
    </p:spTree>
    <p:extLst>
      <p:ext uri="{BB962C8B-B14F-4D97-AF65-F5344CB8AC3E}">
        <p14:creationId xmlns:p14="http://schemas.microsoft.com/office/powerpoint/2010/main" val="2413748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Asignación Excelencia Pedagógica (Ley N°19.715)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3418945" y="2555875"/>
            <a:ext cx="307975" cy="2095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5458254" y="2362491"/>
            <a:ext cx="330200" cy="31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395910" y="3350073"/>
            <a:ext cx="330200" cy="1968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881063" y="3780700"/>
            <a:ext cx="472598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Requisitos: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Que hayan sido acreditados como docentes excelencia. (proceso voluntario)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Que acreditación se encuentre vigente.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Que se desempeñen como docentes de aula por un mínimo de 20 horas semanales en establecimientos educacionales subvencionados que impartan educación </a:t>
            </a:r>
            <a:r>
              <a:rPr lang="es-CL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parvularia</a:t>
            </a: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básica o media.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773906" y="2009574"/>
            <a:ext cx="2470150" cy="15733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CL" dirty="0"/>
              <a:t>Monto devengado mensualmente que se paga semestralmente a profesores acreditados</a:t>
            </a:r>
          </a:p>
        </p:txBody>
      </p:sp>
      <p:sp>
        <p:nvSpPr>
          <p:cNvPr id="11" name="CuadroTexto 14"/>
          <p:cNvSpPr txBox="1">
            <a:spLocks noChangeArrowheads="1"/>
          </p:cNvSpPr>
          <p:nvPr/>
        </p:nvSpPr>
        <p:spPr bwMode="auto">
          <a:xfrm>
            <a:off x="3917950" y="1431925"/>
            <a:ext cx="1524000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CL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01809" y="2019974"/>
            <a:ext cx="1319212" cy="16242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CL" u="sng" dirty="0"/>
              <a:t>Entrega</a:t>
            </a:r>
          </a:p>
          <a:p>
            <a:pPr>
              <a:defRPr/>
            </a:pPr>
            <a:r>
              <a:rPr lang="es-CL" dirty="0"/>
              <a:t>Por tramos según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894915" y="2118006"/>
            <a:ext cx="2224087" cy="9477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Resultados evaluación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916613" y="3350073"/>
            <a:ext cx="2224087" cy="23129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Grado de concentración alumnos prioritarios del establecimiento (procedimiento DFL 2, de 2012, del </a:t>
            </a:r>
            <a:r>
              <a:rPr lang="es-CL" dirty="0" err="1"/>
              <a:t>Mineduc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49856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Red Maestros de Maestros: Ley N° 19.715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903288" y="1916557"/>
            <a:ext cx="2301875" cy="9699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Suma adicional</a:t>
            </a:r>
          </a:p>
          <a:p>
            <a:pPr algn="ctr">
              <a:defRPr/>
            </a:pPr>
            <a:r>
              <a:rPr lang="es-CL" dirty="0"/>
              <a:t>Año 2003 $ 4.000</a:t>
            </a:r>
          </a:p>
        </p:txBody>
      </p:sp>
      <p:sp>
        <p:nvSpPr>
          <p:cNvPr id="7" name="Flecha abajo 6"/>
          <p:cNvSpPr/>
          <p:nvPr/>
        </p:nvSpPr>
        <p:spPr>
          <a:xfrm>
            <a:off x="1806575" y="2963805"/>
            <a:ext cx="287338" cy="31908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" name="Rectángulo 7"/>
          <p:cNvSpPr/>
          <p:nvPr/>
        </p:nvSpPr>
        <p:spPr>
          <a:xfrm>
            <a:off x="3486944" y="1961672"/>
            <a:ext cx="1762125" cy="9699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Pago trimestral</a:t>
            </a:r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5470010" y="2270138"/>
            <a:ext cx="539750" cy="2095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5545652" y="2816811"/>
            <a:ext cx="461963" cy="4953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6070599" y="1986549"/>
            <a:ext cx="2379663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Mientras docente mantenga vigencia de su acreditación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6070600" y="3038475"/>
            <a:ext cx="23796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Dé cumplimiento a las condiciones y requisitos del reglamento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903288" y="3717548"/>
            <a:ext cx="462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Posteriormente: reajuste valor hora cronológica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903288" y="4054671"/>
            <a:ext cx="7546975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Requisitos: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Estar acreditado en un tramo para percibir la asignación excelencia pedagógica.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Participar en un mecanismo voluntario para integrarse a la red.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Desempeñarse como docente de aula en establecimientos subvencionados pre-básicos, básicos y medios, un mínimo de 20 horas.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985534" y="5542896"/>
            <a:ext cx="7216775" cy="376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Reglamento: Decreto con Fuerza de Ley N° 1, de 2002, </a:t>
            </a:r>
            <a:r>
              <a:rPr lang="es-CL" dirty="0" err="1"/>
              <a:t>Mineduc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491355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Bonificación Especial Profesores Encargados Escuelas Rurales: Ley N° 19.715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018382" y="1971919"/>
            <a:ext cx="3162300" cy="12779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Monto fijo, desde 2003, de $56.531, se reajusta en mismo porcentaje y oportunidad que USE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10643" y="3427190"/>
            <a:ext cx="74358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Requisitos: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Tener contrato trabajo, decreto designación o desempeñarse en la función de profesor encargado.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Cumplir la función de docente de aula–horas de clases, además de la de profesor encargado (ambas deben constar en la designación).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Tener título de profesor, o estar autorizado o habilitado por la autoridad competente para ejercer la función docente.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Cumplir funciones en un establecimiento educacional rural que no tenga director.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406900" y="2557378"/>
            <a:ext cx="15414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Profesores:</a:t>
            </a:r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5815951" y="2483448"/>
            <a:ext cx="573087" cy="76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5838624" y="2867625"/>
            <a:ext cx="573087" cy="2857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6537917" y="2267550"/>
            <a:ext cx="21367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44 horas: total</a:t>
            </a:r>
          </a:p>
          <a:p>
            <a:pPr>
              <a:defRPr/>
            </a:pP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menos 44 horas: proporcional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379538" y="5520615"/>
            <a:ext cx="6354762" cy="4016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Reglamento: Decreto N° 117, de 2001, </a:t>
            </a:r>
            <a:r>
              <a:rPr lang="es-CL" dirty="0" err="1"/>
              <a:t>Mineduc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091364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Asignación Variable Desempeño Individual: Art. 17 Ley N°19.933 (Docente de Aula)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Marcador de contenido 1"/>
          <p:cNvSpPr txBox="1">
            <a:spLocks/>
          </p:cNvSpPr>
          <p:nvPr/>
        </p:nvSpPr>
        <p:spPr>
          <a:xfrm>
            <a:off x="4274888" y="1978025"/>
            <a:ext cx="4186238" cy="411638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Char char="•"/>
            </a:pPr>
            <a:r>
              <a:rPr lang="es-CL" smtClean="0"/>
              <a:t>25% docente con nivel destacado en evaluación y en prueba de conocimiento disciplinario y pedagógicas.</a:t>
            </a: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es-CL" smtClean="0"/>
              <a:t>15% docentes con nivel destacado o competente en evaluación y prueba de conocimiento disciplinarios y pedagógicos competente.</a:t>
            </a: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es-CL" smtClean="0"/>
              <a:t>5% docentes con nivel destacado o competente en evaluación y prueba de conocimientos disciplinarios y pedagógicos suficiente.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49051" y="1966912"/>
            <a:ext cx="2633662" cy="12223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/>
              <a:t>Cálculo</a:t>
            </a:r>
          </a:p>
          <a:p>
            <a:pPr algn="ctr">
              <a:defRPr/>
            </a:pPr>
            <a:r>
              <a:rPr lang="es-CL" dirty="0"/>
              <a:t>Porcentaje de la RBMN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 flipV="1">
            <a:off x="3581151" y="2154237"/>
            <a:ext cx="593725" cy="111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581151" y="2770187"/>
            <a:ext cx="593725" cy="419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3481138" y="3189287"/>
            <a:ext cx="693738" cy="1387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1357312" y="5252983"/>
            <a:ext cx="6530975" cy="6159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Reglamento: Decreto N° 76/2005, </a:t>
            </a:r>
            <a:r>
              <a:rPr lang="es-CL" dirty="0" err="1"/>
              <a:t>Mineduc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9634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1800" b="1" dirty="0"/>
              <a:t>Asignación Desempeño Colectivo: Art. 18 Ley N°19.933 (Docentes Directivos y Técnico- pedagógicos)</a:t>
            </a:r>
            <a:endParaRPr lang="es-ES" sz="18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112838" y="1882900"/>
            <a:ext cx="685165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Anualmente: Grado de cumplimiento metas del equipo de trabajo( según convenio con sostenedor)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112838" y="3057525"/>
            <a:ext cx="1817687" cy="9366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Cálculo</a:t>
            </a:r>
          </a:p>
          <a:p>
            <a:pPr algn="ctr">
              <a:defRPr/>
            </a:pPr>
            <a:r>
              <a:rPr lang="es-CL" dirty="0"/>
              <a:t>Porcentaje de la RBMN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 flipV="1">
            <a:off x="3111500" y="2852738"/>
            <a:ext cx="1389063" cy="4302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111500" y="3525838"/>
            <a:ext cx="1311275" cy="6556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4681538" y="2687638"/>
            <a:ext cx="8080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20%</a:t>
            </a: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5489575" y="2816225"/>
            <a:ext cx="34131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6070600" y="2582863"/>
            <a:ext cx="22479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Nivel cumplimiento metas 90% o más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4681538" y="4181475"/>
            <a:ext cx="74453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10%</a:t>
            </a:r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5489575" y="4365625"/>
            <a:ext cx="341313" cy="31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6070600" y="3994150"/>
            <a:ext cx="2268538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Nivel cumplimiento metas más de 75%, pero menos de 90%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938338" y="5189538"/>
            <a:ext cx="5997575" cy="5524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Reglamento: Decreto N° 176/2004, </a:t>
            </a:r>
            <a:r>
              <a:rPr lang="es-CL" dirty="0" err="1"/>
              <a:t>Mineduc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73891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Bonificación de Reconocimiento Profesional: </a:t>
            </a:r>
            <a:br>
              <a:rPr lang="es-CL" dirty="0"/>
            </a:br>
            <a:r>
              <a:rPr lang="es-CL" dirty="0"/>
              <a:t>Art. 1° Ley N°20.158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037919" y="1901253"/>
            <a:ext cx="2252663" cy="6651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Monto fijo mensual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3449332" y="2187003"/>
            <a:ext cx="105886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3449332" y="2315591"/>
            <a:ext cx="1058862" cy="2603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4760607" y="1923478"/>
            <a:ext cx="3657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Componente base por título 75%.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760607" y="2431478"/>
            <a:ext cx="3657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Complemento por mención 25%.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037919" y="3001391"/>
            <a:ext cx="3073400" cy="673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Derecho a total bonificación</a:t>
            </a:r>
          </a:p>
        </p:txBody>
      </p:sp>
      <p:cxnSp>
        <p:nvCxnSpPr>
          <p:cNvPr id="12" name="Conector recto de flecha 11"/>
          <p:cNvCxnSpPr/>
          <p:nvPr/>
        </p:nvCxnSpPr>
        <p:spPr>
          <a:xfrm flipV="1">
            <a:off x="4171644" y="3218878"/>
            <a:ext cx="67151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4171644" y="3369691"/>
            <a:ext cx="671513" cy="4460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971744" y="3014091"/>
            <a:ext cx="337185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Quienes cuenten con mención asociada al título.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971744" y="3687191"/>
            <a:ext cx="36798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Docentes de escuelas normales.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037919" y="4244403"/>
            <a:ext cx="3133725" cy="6286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Requisitos título profesor</a:t>
            </a:r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4341507" y="4558728"/>
            <a:ext cx="838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5311469" y="4344416"/>
            <a:ext cx="310673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Programa de estudios de a lo menos 8 semestres y 3.200 horas presenciales de clases.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1461781" y="5517145"/>
            <a:ext cx="6092825" cy="393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Reglamentos: Decreto 259 y 260/2007, </a:t>
            </a:r>
            <a:r>
              <a:rPr lang="es-CL" dirty="0" err="1"/>
              <a:t>Mineduc</a:t>
            </a:r>
            <a:endParaRPr lang="es-CL" dirty="0"/>
          </a:p>
        </p:txBody>
      </p:sp>
      <p:sp>
        <p:nvSpPr>
          <p:cNvPr id="20" name="CuadroTexto 19"/>
          <p:cNvSpPr txBox="1"/>
          <p:nvPr/>
        </p:nvSpPr>
        <p:spPr>
          <a:xfrm>
            <a:off x="1256994" y="5042122"/>
            <a:ext cx="30845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Excepciones: Art. 4 Ley</a:t>
            </a:r>
          </a:p>
        </p:txBody>
      </p:sp>
    </p:spTree>
    <p:extLst>
      <p:ext uri="{BB962C8B-B14F-4D97-AF65-F5344CB8AC3E}">
        <p14:creationId xmlns:p14="http://schemas.microsoft.com/office/powerpoint/2010/main" val="2689977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7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/>
          <a:lstStyle/>
          <a:p>
            <a:r>
              <a:rPr lang="es-ES" dirty="0" smtClean="0"/>
              <a:t>Ámbito de aplicación</a:t>
            </a: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308474" y="2266516"/>
            <a:ext cx="499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r>
              <a:rPr lang="es-CL" dirty="0" smtClean="0"/>
              <a:t>1.- Establecimientos educacionales subvencionados</a:t>
            </a:r>
            <a:endParaRPr lang="es-CL" dirty="0"/>
          </a:p>
        </p:txBody>
      </p:sp>
      <p:cxnSp>
        <p:nvCxnSpPr>
          <p:cNvPr id="8" name="Conector recto de flecha 7"/>
          <p:cNvCxnSpPr/>
          <p:nvPr/>
        </p:nvCxnSpPr>
        <p:spPr>
          <a:xfrm flipV="1">
            <a:off x="5436823" y="2159306"/>
            <a:ext cx="512285" cy="3415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>
            <a:endCxn id="14" idx="1"/>
          </p:cNvCxnSpPr>
          <p:nvPr/>
        </p:nvCxnSpPr>
        <p:spPr>
          <a:xfrm>
            <a:off x="5436823" y="2791777"/>
            <a:ext cx="537073" cy="246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5436822" y="3050252"/>
            <a:ext cx="512285" cy="3800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5949108" y="1964842"/>
            <a:ext cx="2952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Prebásica</a:t>
            </a:r>
            <a:r>
              <a:rPr lang="es-CL" dirty="0" smtClean="0"/>
              <a:t> (primer y segundo nivel de transición)</a:t>
            </a:r>
            <a:endParaRPr lang="es-C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973896" y="2631776"/>
            <a:ext cx="1784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Básica </a:t>
            </a:r>
            <a:endParaRPr lang="es-CL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949108" y="3290636"/>
            <a:ext cx="1608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Media </a:t>
            </a:r>
            <a:endParaRPr lang="es-CL" dirty="0"/>
          </a:p>
        </p:txBody>
      </p:sp>
      <p:sp>
        <p:nvSpPr>
          <p:cNvPr id="25" name="CuadroTexto 24"/>
          <p:cNvSpPr txBox="1"/>
          <p:nvPr/>
        </p:nvSpPr>
        <p:spPr>
          <a:xfrm>
            <a:off x="457200" y="4421234"/>
            <a:ext cx="118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2.- DAEM</a:t>
            </a:r>
            <a:endParaRPr lang="es-CL" dirty="0"/>
          </a:p>
        </p:txBody>
      </p:sp>
      <p:cxnSp>
        <p:nvCxnSpPr>
          <p:cNvPr id="27" name="Conector recto de flecha 26"/>
          <p:cNvCxnSpPr/>
          <p:nvPr/>
        </p:nvCxnSpPr>
        <p:spPr>
          <a:xfrm flipV="1">
            <a:off x="1774245" y="4232406"/>
            <a:ext cx="473196" cy="253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1774245" y="4728464"/>
            <a:ext cx="473196" cy="2993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2500829" y="4075282"/>
            <a:ext cx="2798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Directivos </a:t>
            </a:r>
            <a:endParaRPr lang="es-CL" dirty="0"/>
          </a:p>
        </p:txBody>
      </p:sp>
      <p:sp>
        <p:nvSpPr>
          <p:cNvPr id="31" name="CuadroTexto 30"/>
          <p:cNvSpPr txBox="1"/>
          <p:nvPr/>
        </p:nvSpPr>
        <p:spPr>
          <a:xfrm>
            <a:off x="2500829" y="4878163"/>
            <a:ext cx="246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Técnicos-pedagógicos </a:t>
            </a:r>
            <a:endParaRPr lang="es-CL" dirty="0"/>
          </a:p>
        </p:txBody>
      </p:sp>
      <p:pic>
        <p:nvPicPr>
          <p:cNvPr id="35" name="Imagen 34" descr="iconos-2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0909" y="4899499"/>
            <a:ext cx="987486" cy="98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4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Bonificación Compensatoria: Art. 3 Ley </a:t>
            </a:r>
            <a:r>
              <a:rPr lang="es-CL" dirty="0" smtClean="0"/>
              <a:t>N°19.200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963251" y="1906283"/>
            <a:ext cx="2246313" cy="7826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Objeto</a:t>
            </a:r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3573101" y="2336496"/>
            <a:ext cx="903288" cy="111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422414" y="1818971"/>
            <a:ext cx="376713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Compensar efectos mayor </a:t>
            </a:r>
            <a:r>
              <a:rPr lang="es-C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imponibilidad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( aplicar definición de remuneración del art. 41 del Código del Trabajo)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63251" y="3195333"/>
            <a:ext cx="2246313" cy="8048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Quienes tienen derecho</a:t>
            </a:r>
          </a:p>
        </p:txBody>
      </p:sp>
      <p:cxnSp>
        <p:nvCxnSpPr>
          <p:cNvPr id="18" name="Conector recto de flecha 17"/>
          <p:cNvCxnSpPr/>
          <p:nvPr/>
        </p:nvCxnSpPr>
        <p:spPr>
          <a:xfrm flipV="1">
            <a:off x="3331801" y="3311221"/>
            <a:ext cx="9032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3331801" y="3584271"/>
            <a:ext cx="903288" cy="11985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4411301" y="3112783"/>
            <a:ext cx="377825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Servidores traspasados a la administración municipal y que hubieren optado por mantener su afiliación al régimen previsional de los empleados públicos.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4422414" y="4614828"/>
            <a:ext cx="3778250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Quienes antes de producirse el traspaso se hubieren afiliado a un AFP, siempre que sus remuneraciones hubieren disminuido respecto de las que tenían al 28 de febrero de 1993.</a:t>
            </a:r>
          </a:p>
        </p:txBody>
      </p:sp>
    </p:spTree>
    <p:extLst>
      <p:ext uri="{BB962C8B-B14F-4D97-AF65-F5344CB8AC3E}">
        <p14:creationId xmlns:p14="http://schemas.microsoft.com/office/powerpoint/2010/main" val="6366456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Remuneración Adicional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27618" y="2095120"/>
            <a:ext cx="7424737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Derecho a mantener monto de remuneraciones superiores que percibían antes de la dictación de la ley N°19.070.</a:t>
            </a:r>
          </a:p>
          <a:p>
            <a:pPr algn="just">
              <a:defRPr/>
            </a:pPr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Imputación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: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Una parte a la remuneración básica mínima.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Resto a las asignaciones de experiencia, perfeccionamiento y de responsabilidad directiva y técnico-pedagógica.</a:t>
            </a:r>
          </a:p>
          <a:p>
            <a:pPr algn="just">
              <a:defRPr/>
            </a:pPr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	Si permanece diferencia, se paga como remuneración adicional, pero su monto se traspasaba a las asignaciones de experiencia y de perfeccionamiento, a medida que se aplicaban las normas de gradualidad que rigen su pago.</a:t>
            </a:r>
          </a:p>
        </p:txBody>
      </p:sp>
    </p:spTree>
    <p:extLst>
      <p:ext uri="{BB962C8B-B14F-4D97-AF65-F5344CB8AC3E}">
        <p14:creationId xmlns:p14="http://schemas.microsoft.com/office/powerpoint/2010/main" val="24583739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Horas Extraordinarias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63251" y="2522615"/>
            <a:ext cx="7096125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Requisitos:</a:t>
            </a:r>
          </a:p>
          <a:p>
            <a:pPr>
              <a:defRPr/>
            </a:pPr>
            <a:endParaRPr lang="es-CL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s-C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Que se trate de labores impostergables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C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Que se dispongan por orden del jefe superior del servicio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C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Que sobrepasen la jornada ordinaria semanal de trabajo</a:t>
            </a:r>
          </a:p>
        </p:txBody>
      </p:sp>
    </p:spTree>
    <p:extLst>
      <p:ext uri="{BB962C8B-B14F-4D97-AF65-F5344CB8AC3E}">
        <p14:creationId xmlns:p14="http://schemas.microsoft.com/office/powerpoint/2010/main" val="2275996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CuadroTexto 7"/>
          <p:cNvSpPr txBox="1">
            <a:spLocks noChangeArrowheads="1"/>
          </p:cNvSpPr>
          <p:nvPr/>
        </p:nvSpPr>
        <p:spPr bwMode="auto">
          <a:xfrm>
            <a:off x="0" y="3552825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ES" sz="3000" b="1">
              <a:solidFill>
                <a:srgbClr val="646464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2435225"/>
            <a:ext cx="9144000" cy="1393825"/>
          </a:xfrm>
          <a:prstGeom prst="rect">
            <a:avLst/>
          </a:prstGeom>
          <a:solidFill>
            <a:schemeClr val="bg1">
              <a:alpha val="83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C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INCIDENCIA DE LA LEY N°20.501</a:t>
            </a:r>
          </a:p>
          <a:p>
            <a:pPr algn="ctr">
              <a:defRPr/>
            </a:pPr>
            <a:r>
              <a:rPr lang="es-C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SOBRE CALIDAD Y EQUIDAD DE LA EDUCACIÓN, </a:t>
            </a:r>
          </a:p>
          <a:p>
            <a:pPr algn="ctr">
              <a:defRPr/>
            </a:pPr>
            <a:r>
              <a:rPr lang="es-CL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 EL ESTATUTO DOCENTE</a:t>
            </a:r>
            <a:endParaRPr lang="es-CL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96744" y="5517544"/>
            <a:ext cx="4605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kern="0" spc="100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kern="0" spc="100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663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69269" y="1195000"/>
            <a:ext cx="8963891" cy="4983210"/>
          </a:xfrm>
          <a:solidFill>
            <a:schemeClr val="bg1"/>
          </a:solidFill>
        </p:spPr>
        <p:txBody>
          <a:bodyPr/>
          <a:lstStyle/>
          <a:p>
            <a:pPr marL="285750" indent="-285750" algn="just">
              <a:buFontTx/>
              <a:buChar char="-"/>
            </a:pPr>
            <a:endParaRPr lang="es-ES" dirty="0" smtClean="0"/>
          </a:p>
          <a:p>
            <a:endParaRPr lang="es-ES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46928"/>
            <a:ext cx="6831874" cy="614362"/>
          </a:xfrm>
        </p:spPr>
        <p:txBody>
          <a:bodyPr>
            <a:noAutofit/>
          </a:bodyPr>
          <a:lstStyle/>
          <a:p>
            <a:pPr marL="514350" indent="-514350">
              <a:defRPr/>
            </a:pP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Principales objetivos de la ley N° 20.501</a:t>
            </a:r>
            <a:b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(Publicada en D.O 26 febrero de 2011)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5" name="11 Marcador de texto"/>
          <p:cNvSpPr>
            <a:spLocks noGrp="1"/>
          </p:cNvSpPr>
          <p:nvPr>
            <p:ph type="body" sz="half" idx="4294967295"/>
          </p:nvPr>
        </p:nvSpPr>
        <p:spPr>
          <a:xfrm>
            <a:off x="268081" y="999756"/>
            <a:ext cx="8438597" cy="894024"/>
          </a:xfrm>
          <a:prstGeom prst="roundRect">
            <a:avLst/>
          </a:prstGeom>
          <a:solidFill>
            <a:srgbClr val="0066CC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>
              <a:lnSpc>
                <a:spcPct val="125000"/>
              </a:lnSpc>
              <a:buClr>
                <a:srgbClr val="FF9933"/>
              </a:buClr>
              <a:buNone/>
              <a:defRPr/>
            </a:pPr>
            <a:r>
              <a:rPr lang="es-E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FORTALECIMIENTO </a:t>
            </a: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ROL DE LOS DIRECTORES DE ESTABLECIMIENTOS </a:t>
            </a:r>
            <a:r>
              <a:rPr lang="es-E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EDUCACIONALES</a:t>
            </a:r>
            <a:endParaRPr lang="es-E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15 Rectángulo redondeado"/>
          <p:cNvSpPr/>
          <p:nvPr/>
        </p:nvSpPr>
        <p:spPr>
          <a:xfrm>
            <a:off x="95804" y="1952734"/>
            <a:ext cx="8878957" cy="3359288"/>
          </a:xfrm>
          <a:prstGeom prst="roundRect">
            <a:avLst/>
          </a:prstGeom>
          <a:solidFill>
            <a:srgbClr val="0066CC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92075" indent="-92075" algn="just">
              <a:spcAft>
                <a:spcPts val="1200"/>
              </a:spcAft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1.1. Mayores atribuciones para los directores de establecimientos educacionales (artículo 7°bis, letra a), ley N°19.070)</a:t>
            </a:r>
          </a:p>
          <a:p>
            <a:pPr marL="92075" indent="-92075" algn="just">
              <a:buFontTx/>
              <a:buChar char="-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Proponer anualmente al sostenedor el término de la relación laboral de hasta un 5% de los docentes mal evaluados (artículo 72, letra l, de la ley N°19.070).</a:t>
            </a:r>
          </a:p>
          <a:p>
            <a:pPr marL="92075" indent="-92075" algn="just">
              <a:buFontTx/>
              <a:buChar char="-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Proponer al sostenedor el personal a contrata y de reemplazo ( docentes y regidos </a:t>
            </a:r>
            <a:r>
              <a:rPr lang="es-ES" sz="1600" smtClean="0">
                <a:latin typeface="Arial" panose="020B0604020202020204" pitchFamily="34" charset="0"/>
                <a:cs typeface="Arial" panose="020B0604020202020204" pitchFamily="34" charset="0"/>
              </a:rPr>
              <a:t>por la ley N°19.464).</a:t>
            </a: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 algn="just">
              <a:buFontTx/>
              <a:buChar char="-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Designar y remover al subdirector, inspector general y jefe técnico del establecimiento (artículo 34C de la ley N°19.070).</a:t>
            </a:r>
          </a:p>
          <a:p>
            <a:pPr marL="92075" indent="-92075" algn="just">
              <a:buFontTx/>
              <a:buChar char="-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 consultado en la selección de los profesores que vayan a ser destinados al plantel.</a:t>
            </a:r>
          </a:p>
          <a:p>
            <a:pPr marL="92075" indent="-92075" algn="just">
              <a:buFontTx/>
              <a:buChar char="-"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Proponer al sostenedor los mecanismos para incrementar las asignaciones de experiencia, perfeccionamiento, desempeño en condiciones difíciles, responsabilidad directiva y técnico-pedagógica y las especiales de incentivo profesional.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11 Marcador de texto"/>
          <p:cNvSpPr>
            <a:spLocks noGrp="1"/>
          </p:cNvSpPr>
          <p:nvPr>
            <p:ph type="body" sz="half" idx="4294967295"/>
          </p:nvPr>
        </p:nvSpPr>
        <p:spPr>
          <a:xfrm>
            <a:off x="95804" y="5384228"/>
            <a:ext cx="8878957" cy="711770"/>
          </a:xfrm>
          <a:prstGeom prst="round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just">
              <a:buNone/>
            </a:pP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1.2 Mejorar los procesos de selección de los directores de establecimientos educacionales</a:t>
            </a:r>
            <a:endParaRPr lang="es-C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01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69269" y="1195000"/>
            <a:ext cx="8963891" cy="4983210"/>
          </a:xfrm>
          <a:solidFill>
            <a:schemeClr val="bg1"/>
          </a:solidFill>
        </p:spPr>
        <p:txBody>
          <a:bodyPr/>
          <a:lstStyle/>
          <a:p>
            <a:pPr marL="285750" indent="-285750" algn="just">
              <a:buFontTx/>
              <a:buChar char="-"/>
            </a:pPr>
            <a:endParaRPr lang="es-ES" dirty="0" smtClean="0"/>
          </a:p>
          <a:p>
            <a:endParaRPr lang="es-ES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46928"/>
            <a:ext cx="6831874" cy="614362"/>
          </a:xfrm>
        </p:spPr>
        <p:txBody>
          <a:bodyPr>
            <a:noAutofit/>
          </a:bodyPr>
          <a:lstStyle/>
          <a:p>
            <a:pPr marL="514350" indent="-514350">
              <a:defRPr/>
            </a:pP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Principales objetivos de la ley N° 20.501</a:t>
            </a:r>
            <a:b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(26 febrero de 2011)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5" name="11 Marcador de texto"/>
          <p:cNvSpPr>
            <a:spLocks noGrp="1"/>
          </p:cNvSpPr>
          <p:nvPr>
            <p:ph type="body" sz="half" idx="4294967295"/>
          </p:nvPr>
        </p:nvSpPr>
        <p:spPr>
          <a:xfrm>
            <a:off x="268082" y="1264800"/>
            <a:ext cx="7978412" cy="1032074"/>
          </a:xfrm>
          <a:prstGeom prst="roundRect">
            <a:avLst/>
          </a:prstGeom>
          <a:solidFill>
            <a:srgbClr val="0066CC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>
              <a:lnSpc>
                <a:spcPct val="125000"/>
              </a:lnSpc>
              <a:buClr>
                <a:srgbClr val="FF9933"/>
              </a:buClr>
              <a:buNone/>
              <a:defRPr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2. FORTALECIMIENTO </a:t>
            </a:r>
            <a:r>
              <a:rPr lang="es-E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  ROL DE 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LOS JEFES DE LOS DEPARTAMENTOS DE ADMINISTRACIÓN DE EDUCACIÓN MUNICIPAL</a:t>
            </a:r>
            <a:endParaRPr lang="es-E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15 Rectángulo redondeado"/>
          <p:cNvSpPr/>
          <p:nvPr/>
        </p:nvSpPr>
        <p:spPr>
          <a:xfrm>
            <a:off x="268081" y="2830436"/>
            <a:ext cx="7789241" cy="938850"/>
          </a:xfrm>
          <a:prstGeom prst="roundRect">
            <a:avLst/>
          </a:prstGeom>
          <a:solidFill>
            <a:srgbClr val="0066CC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179388"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2.1. Nuevo sistema de nombramiento (artículo 34 D de la ley N°19.070)</a:t>
            </a:r>
          </a:p>
        </p:txBody>
      </p:sp>
      <p:sp>
        <p:nvSpPr>
          <p:cNvPr id="8" name="11 Marcador de texto"/>
          <p:cNvSpPr>
            <a:spLocks noGrp="1"/>
          </p:cNvSpPr>
          <p:nvPr>
            <p:ph type="body" sz="half" idx="4294967295"/>
          </p:nvPr>
        </p:nvSpPr>
        <p:spPr>
          <a:xfrm>
            <a:off x="268081" y="4118827"/>
            <a:ext cx="7789242" cy="1420582"/>
          </a:xfrm>
          <a:prstGeom prst="round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 indent="0" algn="just">
              <a:spcBef>
                <a:spcPct val="0"/>
              </a:spcBef>
              <a:buNone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2.2  Mejoras en las remuneraciones: asignación de administración de educación municipal. Se aplica sobre la remuneración básica mínima nacional y es proporcional a matrícula de la comuna (artículo 34G de la ley N°19.070)</a:t>
            </a:r>
          </a:p>
        </p:txBody>
      </p:sp>
    </p:spTree>
    <p:extLst>
      <p:ext uri="{BB962C8B-B14F-4D97-AF65-F5344CB8AC3E}">
        <p14:creationId xmlns:p14="http://schemas.microsoft.com/office/powerpoint/2010/main" val="364422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1907" y="158699"/>
            <a:ext cx="61803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Concurso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de director de establecimiento </a:t>
            </a:r>
          </a:p>
          <a:p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184609" y="1039028"/>
            <a:ext cx="8790278" cy="5078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r>
              <a:rPr lang="es-CL" sz="1600" dirty="0">
                <a:solidFill>
                  <a:srgbClr val="434343"/>
                </a:solidFill>
                <a:cs typeface="Arial" charset="0"/>
              </a:rPr>
              <a:t> </a:t>
            </a: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Arial" charset="0"/>
              <a:buChar char="•"/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Arial" charset="0"/>
              <a:buChar char="•"/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Arial" charset="0"/>
              <a:buChar char="•"/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Arial" charset="0"/>
              <a:buChar char="•"/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25000"/>
              </a:lnSpc>
              <a:buClr>
                <a:srgbClr val="FF9933"/>
              </a:buClr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25000"/>
              </a:lnSpc>
              <a:buClr>
                <a:srgbClr val="FF9933"/>
              </a:buClr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25000"/>
              </a:lnSpc>
              <a:buClr>
                <a:srgbClr val="FF9933"/>
              </a:buClr>
            </a:pPr>
            <a:endParaRPr lang="es-CL" sz="1600" dirty="0">
              <a:solidFill>
                <a:srgbClr val="434343"/>
              </a:solidFill>
              <a:cs typeface="Arial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874016" y="1165010"/>
            <a:ext cx="3478213" cy="4429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tx1"/>
                </a:solidFill>
              </a:rPr>
              <a:t>ETAPAS</a:t>
            </a:r>
            <a:r>
              <a:rPr lang="es-CL" dirty="0">
                <a:solidFill>
                  <a:schemeClr val="tx1"/>
                </a:solidFill>
              </a:rPr>
              <a:t> </a:t>
            </a:r>
            <a:r>
              <a:rPr lang="es-CL" b="1" dirty="0">
                <a:solidFill>
                  <a:schemeClr val="tx1"/>
                </a:solidFill>
              </a:rPr>
              <a:t>PREVIAS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7200" y="2722125"/>
            <a:ext cx="3521075" cy="12671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rgbClr val="434343"/>
                </a:solidFill>
                <a:cs typeface="Arial" charset="0"/>
              </a:rPr>
              <a:t>Convocatoria: </a:t>
            </a:r>
          </a:p>
          <a:p>
            <a:pPr algn="ctr">
              <a:defRPr/>
            </a:pPr>
            <a:r>
              <a:rPr lang="es-CL" dirty="0">
                <a:solidFill>
                  <a:srgbClr val="434343"/>
                </a:solidFill>
                <a:cs typeface="Arial" charset="0"/>
              </a:rPr>
              <a:t>DAEM,</a:t>
            </a:r>
            <a:r>
              <a:rPr lang="es-CL" b="1" dirty="0">
                <a:solidFill>
                  <a:srgbClr val="434343"/>
                </a:solidFill>
                <a:cs typeface="Arial" charset="0"/>
              </a:rPr>
              <a:t> </a:t>
            </a:r>
            <a:r>
              <a:rPr lang="es-CL" dirty="0">
                <a:solidFill>
                  <a:srgbClr val="434343"/>
                </a:solidFill>
                <a:cs typeface="Arial" charset="0"/>
              </a:rPr>
              <a:t>con la anticipación necesaria para que el cargo no quede vacante</a:t>
            </a:r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4862513" y="2673926"/>
            <a:ext cx="3844759" cy="5127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rgbClr val="434343"/>
                </a:solidFill>
                <a:cs typeface="Arial" charset="0"/>
              </a:rPr>
              <a:t>Comunicación</a:t>
            </a:r>
            <a:endParaRPr lang="es-ES" b="1" dirty="0"/>
          </a:p>
        </p:txBody>
      </p:sp>
      <p:sp>
        <p:nvSpPr>
          <p:cNvPr id="20" name="19 Rectángulo"/>
          <p:cNvSpPr/>
          <p:nvPr/>
        </p:nvSpPr>
        <p:spPr>
          <a:xfrm>
            <a:off x="4862513" y="3783031"/>
            <a:ext cx="3844759" cy="442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rgbClr val="434343"/>
                </a:solidFill>
                <a:cs typeface="Arial" charset="0"/>
              </a:rPr>
              <a:t>Público</a:t>
            </a:r>
            <a:r>
              <a:rPr lang="es-CL" dirty="0">
                <a:solidFill>
                  <a:srgbClr val="434343"/>
                </a:solidFill>
                <a:cs typeface="Arial" charset="0"/>
              </a:rPr>
              <a:t>: página web, o diario</a:t>
            </a:r>
            <a:endParaRPr lang="es-ES" dirty="0"/>
          </a:p>
        </p:txBody>
      </p:sp>
      <p:sp>
        <p:nvSpPr>
          <p:cNvPr id="23" name="22 Flecha abajo"/>
          <p:cNvSpPr/>
          <p:nvPr/>
        </p:nvSpPr>
        <p:spPr>
          <a:xfrm>
            <a:off x="6659673" y="3318616"/>
            <a:ext cx="331787" cy="23495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4" name="23 Rectángulo"/>
          <p:cNvSpPr/>
          <p:nvPr/>
        </p:nvSpPr>
        <p:spPr>
          <a:xfrm>
            <a:off x="4862513" y="4432152"/>
            <a:ext cx="3844759" cy="4714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rgbClr val="434343"/>
                </a:solidFill>
                <a:cs typeface="Arial" charset="0"/>
              </a:rPr>
              <a:t>MINEDUC</a:t>
            </a:r>
            <a:r>
              <a:rPr lang="es-CL" dirty="0">
                <a:solidFill>
                  <a:srgbClr val="434343"/>
                </a:solidFill>
                <a:cs typeface="Arial" charset="0"/>
              </a:rPr>
              <a:t>: ingresa al registro público</a:t>
            </a:r>
            <a:endParaRPr lang="es-ES" dirty="0"/>
          </a:p>
        </p:txBody>
      </p:sp>
      <p:sp>
        <p:nvSpPr>
          <p:cNvPr id="28" name="27 Rectángulo"/>
          <p:cNvSpPr/>
          <p:nvPr/>
        </p:nvSpPr>
        <p:spPr>
          <a:xfrm>
            <a:off x="4862513" y="5154150"/>
            <a:ext cx="3988452" cy="6302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rgbClr val="434343"/>
                </a:solidFill>
                <a:cs typeface="Arial" charset="0"/>
              </a:rPr>
              <a:t>Dirección Nacional del Servicio Civil</a:t>
            </a:r>
            <a:endParaRPr lang="es-CL" dirty="0">
              <a:solidFill>
                <a:srgbClr val="434343"/>
              </a:solidFill>
              <a:cs typeface="Arial" charset="0"/>
            </a:endParaRPr>
          </a:p>
          <a:p>
            <a:pPr algn="ctr">
              <a:defRPr/>
            </a:pPr>
            <a:r>
              <a:rPr lang="es-CL" dirty="0">
                <a:solidFill>
                  <a:srgbClr val="434343"/>
                </a:solidFill>
                <a:cs typeface="Arial" charset="0"/>
              </a:rPr>
              <a:t>Designe representante para la comisión</a:t>
            </a:r>
            <a:endParaRPr lang="es-ES" dirty="0"/>
          </a:p>
        </p:txBody>
      </p:sp>
      <p:sp>
        <p:nvSpPr>
          <p:cNvPr id="29" name="28 Rectángulo"/>
          <p:cNvSpPr/>
          <p:nvPr/>
        </p:nvSpPr>
        <p:spPr>
          <a:xfrm>
            <a:off x="3627100" y="6294800"/>
            <a:ext cx="4605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pPr algn="r"/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</p:txBody>
      </p:sp>
      <p:sp>
        <p:nvSpPr>
          <p:cNvPr id="17" name="22 Flecha abajo"/>
          <p:cNvSpPr/>
          <p:nvPr/>
        </p:nvSpPr>
        <p:spPr>
          <a:xfrm rot="16200000">
            <a:off x="4254501" y="2956576"/>
            <a:ext cx="331787" cy="46022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25830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6" grpId="0" animBg="1"/>
      <p:bldP spid="20" grpId="0" animBg="1"/>
      <p:bldP spid="23" grpId="0" animBg="1"/>
      <p:bldP spid="24" grpId="0" animBg="1"/>
      <p:bldP spid="28" grpId="0" animBg="1"/>
      <p:bldP spid="1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sz="half" idx="2"/>
          </p:nvPr>
        </p:nvSpPr>
        <p:spPr>
          <a:xfrm>
            <a:off x="0" y="1607126"/>
            <a:ext cx="9143999" cy="4488873"/>
          </a:xfrm>
          <a:solidFill>
            <a:schemeClr val="bg1"/>
          </a:solidFill>
        </p:spPr>
        <p:txBody>
          <a:bodyPr/>
          <a:lstStyle/>
          <a:p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7818" y="166254"/>
            <a:ext cx="8229600" cy="789709"/>
          </a:xfrm>
        </p:spPr>
        <p:txBody>
          <a:bodyPr>
            <a:normAutofit fontScale="90000"/>
          </a:bodyPr>
          <a:lstStyle/>
          <a:p>
            <a:pPr algn="l"/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Materias de las convocatorias y bases </a:t>
            </a:r>
            <a:b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concurso de director</a:t>
            </a:r>
            <a:endParaRPr lang="es-CL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11 Marcador de texto"/>
          <p:cNvSpPr>
            <a:spLocks noGrp="1"/>
          </p:cNvSpPr>
          <p:nvPr>
            <p:ph type="body" sz="half" idx="14"/>
          </p:nvPr>
        </p:nvSpPr>
        <p:spPr>
          <a:xfrm>
            <a:off x="595745" y="1330026"/>
            <a:ext cx="7841673" cy="2175165"/>
          </a:xfrm>
          <a:prstGeom prst="round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eaLnBrk="0" hangingPunct="0">
              <a:lnSpc>
                <a:spcPct val="125000"/>
              </a:lnSpc>
              <a:buClr>
                <a:srgbClr val="FF9933"/>
              </a:buClr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schemeClr val="bg1"/>
                </a:solidFill>
                <a:cs typeface="Arial" charset="0"/>
              </a:rPr>
              <a:t>Convocatorias: 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cs typeface="Arial" charset="0"/>
              </a:rPr>
              <a:t> Plazo </a:t>
            </a:r>
            <a:r>
              <a:rPr lang="es-CL" dirty="0">
                <a:solidFill>
                  <a:schemeClr val="bg1"/>
                </a:solidFill>
                <a:cs typeface="Arial" charset="0"/>
              </a:rPr>
              <a:t>y forma de las postulaciones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 smtClean="0">
                <a:solidFill>
                  <a:schemeClr val="bg1"/>
                </a:solidFill>
                <a:cs typeface="Arial" charset="0"/>
              </a:rPr>
              <a:t>  </a:t>
            </a:r>
            <a:r>
              <a:rPr lang="es-CL" dirty="0">
                <a:solidFill>
                  <a:schemeClr val="bg1"/>
                </a:solidFill>
                <a:cs typeface="Arial" charset="0"/>
              </a:rPr>
              <a:t>Perfil profesional del cargo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cs typeface="Arial" charset="0"/>
              </a:rPr>
              <a:t> Competencias </a:t>
            </a:r>
            <a:r>
              <a:rPr lang="es-CL" dirty="0">
                <a:solidFill>
                  <a:schemeClr val="bg1"/>
                </a:solidFill>
                <a:cs typeface="Arial" charset="0"/>
              </a:rPr>
              <a:t>y aptitudes requeridas para desempeñar el cargo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cs typeface="Arial" charset="0"/>
              </a:rPr>
              <a:t> Nivel </a:t>
            </a:r>
            <a:r>
              <a:rPr lang="es-CL" dirty="0">
                <a:solidFill>
                  <a:schemeClr val="bg1"/>
                </a:solidFill>
                <a:cs typeface="Arial" charset="0"/>
              </a:rPr>
              <a:t>referencial de remuneraciones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cs typeface="Arial" charset="0"/>
              </a:rPr>
              <a:t> Forma </a:t>
            </a:r>
            <a:r>
              <a:rPr lang="es-CL" dirty="0">
                <a:solidFill>
                  <a:schemeClr val="bg1"/>
                </a:solidFill>
                <a:cs typeface="Arial" charset="0"/>
              </a:rPr>
              <a:t>de acreditar el cumplimiento de los requisitos exigidos en el perfil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cs typeface="Arial" charset="0"/>
              </a:rPr>
              <a:t> Forma </a:t>
            </a:r>
            <a:r>
              <a:rPr lang="es-CL" dirty="0">
                <a:solidFill>
                  <a:schemeClr val="bg1"/>
                </a:solidFill>
                <a:cs typeface="Arial" charset="0"/>
              </a:rPr>
              <a:t>de acceder a las bases del concurso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595744" y="3699164"/>
            <a:ext cx="7841673" cy="2092036"/>
          </a:xfrm>
          <a:prstGeom prst="roundRect">
            <a:avLst/>
          </a:prstGeom>
          <a:solidFill>
            <a:srgbClr val="0066CC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lnSpc>
                <a:spcPct val="125000"/>
              </a:lnSpc>
              <a:buClr>
                <a:srgbClr val="FF9933"/>
              </a:buClr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Bases: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Deben incluir todos </a:t>
            </a: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aspectos anteriores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Etapas </a:t>
            </a: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proceso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Proposición </a:t>
            </a: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convenio de desempeño</a:t>
            </a:r>
          </a:p>
          <a:p>
            <a:pPr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Ponderación </a:t>
            </a: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factores y competencias específicas</a:t>
            </a:r>
          </a:p>
        </p:txBody>
      </p:sp>
      <p:sp>
        <p:nvSpPr>
          <p:cNvPr id="17" name="10 Marcador de texto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2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8 Rectángulo redondeado"/>
          <p:cNvSpPr>
            <a:spLocks noChangeArrowheads="1"/>
          </p:cNvSpPr>
          <p:nvPr/>
        </p:nvSpPr>
        <p:spPr bwMode="auto">
          <a:xfrm>
            <a:off x="207817" y="1136074"/>
            <a:ext cx="8886815" cy="4967428"/>
          </a:xfrm>
          <a:prstGeom prst="roundRect">
            <a:avLst>
              <a:gd name="adj" fmla="val 3412"/>
            </a:avLst>
          </a:prstGeom>
          <a:solidFill>
            <a:schemeClr val="bg1"/>
          </a:solidFill>
          <a:ln w="25400">
            <a:noFill/>
            <a:round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lnSpc>
                <a:spcPct val="150000"/>
              </a:lnSpc>
              <a:buClr>
                <a:srgbClr val="FF9933"/>
              </a:buClr>
            </a:pPr>
            <a:r>
              <a:rPr lang="es-CL" sz="1600" dirty="0" smtClean="0">
                <a:cs typeface="Arial" charset="0"/>
              </a:rPr>
              <a:t>INTEGRANTES (artículo 31 bis ley N°19.070)</a:t>
            </a:r>
          </a:p>
          <a:p>
            <a:pPr marL="342900" indent="-342900" eaLnBrk="0" hangingPunct="0">
              <a:lnSpc>
                <a:spcPct val="150000"/>
              </a:lnSpc>
              <a:buClr>
                <a:srgbClr val="FF9933"/>
              </a:buClr>
            </a:pPr>
            <a:r>
              <a:rPr lang="es-CL" sz="1600" dirty="0" smtClean="0">
                <a:cs typeface="Arial" charset="0"/>
              </a:rPr>
              <a:t>1. Jefe DAEM </a:t>
            </a:r>
          </a:p>
          <a:p>
            <a:pPr marL="342900" indent="-342900" eaLnBrk="0" hangingPunct="0">
              <a:lnSpc>
                <a:spcPct val="150000"/>
              </a:lnSpc>
              <a:buClr>
                <a:srgbClr val="FF9933"/>
              </a:buClr>
            </a:pPr>
            <a:r>
              <a:rPr lang="es-CL" sz="1600" dirty="0" smtClean="0">
                <a:cs typeface="Arial" charset="0"/>
              </a:rPr>
              <a:t>2. Miembro del Consejo de Alta Dirección Pública o un representante</a:t>
            </a: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r>
              <a:rPr lang="es-CL" sz="1600" dirty="0" smtClean="0">
                <a:cs typeface="Arial" charset="0"/>
              </a:rPr>
              <a:t>3. Un docente de otro establecimiento educacional con desempeño destacado elegido por sorteo(red maestros de maestros, excelencia académica)</a:t>
            </a: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r>
              <a:rPr lang="es-CL" sz="1600" dirty="0" smtClean="0">
                <a:cs typeface="Arial" charset="0"/>
              </a:rPr>
              <a:t>Si hay solo 1 establecimiento o ninguno cumple con requisitos anteriores, sorteo entre todos los docentes dotación.</a:t>
            </a: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r>
              <a:rPr lang="es-CL" sz="1600" dirty="0" smtClean="0">
                <a:cs typeface="Arial" charset="0"/>
              </a:rPr>
              <a:t>4.Secretario municipal: ministro de fe   </a:t>
            </a: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 dirty="0"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 dirty="0"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 dirty="0" smtClean="0"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 dirty="0" smtClean="0">
              <a:cs typeface="Arial" charset="0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07817" y="295003"/>
            <a:ext cx="7315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Comisión calificadora de concursos de director</a:t>
            </a:r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10 Marcador de texto"/>
          <p:cNvSpPr txBox="1">
            <a:spLocks/>
          </p:cNvSpPr>
          <p:nvPr/>
        </p:nvSpPr>
        <p:spPr>
          <a:xfrm>
            <a:off x="1774245" y="6305696"/>
            <a:ext cx="6472248" cy="646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DIVISIÓN DE MUNICIPALIDADES 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Subdivisión Jurídica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charset="0"/>
              <a:ea typeface="ＭＳ Ｐゴシック" charset="-128"/>
              <a:cs typeface="Arial" charset="0"/>
            </a:endParaRPr>
          </a:p>
        </p:txBody>
      </p:sp>
      <p:sp>
        <p:nvSpPr>
          <p:cNvPr id="5" name="15 Rectángulo redondeado"/>
          <p:cNvSpPr/>
          <p:nvPr/>
        </p:nvSpPr>
        <p:spPr>
          <a:xfrm>
            <a:off x="106016" y="4342736"/>
            <a:ext cx="8931965" cy="1836753"/>
          </a:xfrm>
          <a:prstGeom prst="roundRect">
            <a:avLst/>
          </a:prstGeom>
          <a:solidFill>
            <a:srgbClr val="0066CC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5113" indent="-173038"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 Inhabilitación para integrar: relación de parentesco hasta segundo grado de   consanguinidad o tercero de afinidad con algún postulante. </a:t>
            </a:r>
          </a:p>
          <a:p>
            <a:pPr marL="265113" indent="-263525"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son aplicables 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además </a:t>
            </a:r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las normas sobre probidad administrativa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del artículo </a:t>
            </a:r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62 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la ley 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N°18.575, especialmente su N°6: </a:t>
            </a:r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participar en decisiones en que no exista imparcialidad de los involucrados, deber de abstención (dictamen N°4.427/14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07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8 Rectángulo redondeado"/>
          <p:cNvSpPr>
            <a:spLocks noChangeArrowheads="1"/>
          </p:cNvSpPr>
          <p:nvPr/>
        </p:nvSpPr>
        <p:spPr bwMode="auto">
          <a:xfrm>
            <a:off x="166255" y="1310186"/>
            <a:ext cx="8977745" cy="4750979"/>
          </a:xfrm>
          <a:prstGeom prst="roundRect">
            <a:avLst>
              <a:gd name="adj" fmla="val 3412"/>
            </a:avLst>
          </a:prstGeom>
          <a:solidFill>
            <a:schemeClr val="bg1"/>
          </a:solidFill>
          <a:ln>
            <a:noFill/>
            <a:headEnd/>
            <a:tailEnd/>
          </a:ln>
          <a:effectLst>
            <a:outerShdw blurRad="40000" dist="20000" dir="5400000" rotWithShape="0">
              <a:schemeClr val="bg1"/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Tx/>
              <a:buChar char="•"/>
            </a:pPr>
            <a:endParaRPr lang="es-CL">
              <a:solidFill>
                <a:srgbClr val="FFFFFF"/>
              </a:solidFill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22690" y="295489"/>
            <a:ext cx="4868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Etapas del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concurso de director</a:t>
            </a:r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322690" y="1310186"/>
            <a:ext cx="3879423" cy="24998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Revisión requisitos formales</a:t>
            </a:r>
          </a:p>
          <a:p>
            <a:pPr algn="ctr"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Verificación </a:t>
            </a: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Municipalidad</a:t>
            </a: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Requisitos artículo 24 ley N° 19.070 (título docente, profesional o licenciatura 8 semestres)</a:t>
            </a: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(dictamen N° 8.073/13)</a:t>
            </a:r>
            <a:endParaRPr lang="es-CL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5070472" y="1310187"/>
            <a:ext cx="3810292" cy="24998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Preselección:</a:t>
            </a:r>
          </a:p>
          <a:p>
            <a:pPr algn="ctr"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Asesorías externas</a:t>
            </a:r>
          </a:p>
          <a:p>
            <a:pPr algn="ctr"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Análisis curricular</a:t>
            </a:r>
          </a:p>
          <a:p>
            <a:pPr algn="ctr"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Evaluación psicolaboral </a:t>
            </a:r>
            <a:endParaRPr lang="es-CL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según </a:t>
            </a: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matrícula establecimiento)</a:t>
            </a: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Informe resultados preseleccionados en 40 días.</a:t>
            </a:r>
            <a:endParaRPr lang="es-CL" sz="1600" dirty="0"/>
          </a:p>
        </p:txBody>
      </p:sp>
      <p:sp>
        <p:nvSpPr>
          <p:cNvPr id="14" name="13 Elipse"/>
          <p:cNvSpPr/>
          <p:nvPr/>
        </p:nvSpPr>
        <p:spPr>
          <a:xfrm>
            <a:off x="322690" y="3979816"/>
            <a:ext cx="3879423" cy="20813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defRPr/>
            </a:pP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Comisión </a:t>
            </a: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Calificadora</a:t>
            </a: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-Constitución 5 días</a:t>
            </a: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-Entrevista</a:t>
            </a: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-Informe en 15 días al sostenedor</a:t>
            </a: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-Elabora nómina entre 3 a 5 candidatos</a:t>
            </a:r>
          </a:p>
          <a:p>
            <a:pPr algn="ctr">
              <a:defRPr/>
            </a:pPr>
            <a:endParaRPr lang="es-CL" dirty="0"/>
          </a:p>
        </p:txBody>
      </p:sp>
      <p:sp>
        <p:nvSpPr>
          <p:cNvPr id="15" name="14 Elipse"/>
          <p:cNvSpPr/>
          <p:nvPr/>
        </p:nvSpPr>
        <p:spPr>
          <a:xfrm>
            <a:off x="4952999" y="4059380"/>
            <a:ext cx="3706092" cy="20017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Sostenedor</a:t>
            </a:r>
          </a:p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Resolución</a:t>
            </a: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289199" y="2608310"/>
            <a:ext cx="6669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3978275" y="3517081"/>
            <a:ext cx="1340300" cy="5858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4289199" y="4805600"/>
            <a:ext cx="663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10 Marcador de texto"/>
          <p:cNvSpPr txBox="1">
            <a:spLocks/>
          </p:cNvSpPr>
          <p:nvPr/>
        </p:nvSpPr>
        <p:spPr>
          <a:xfrm>
            <a:off x="1774245" y="6277986"/>
            <a:ext cx="6472248" cy="646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DIVISIÓN DE MUNICIPALIDADES 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Subdivisión Jurídica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3830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7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/>
          <a:lstStyle/>
          <a:p>
            <a:r>
              <a:rPr lang="es-ES" dirty="0" smtClean="0"/>
              <a:t>Funciones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481625" y="2201928"/>
            <a:ext cx="1889393" cy="4737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Docentes</a:t>
            </a:r>
            <a:endParaRPr lang="es-CL" dirty="0"/>
          </a:p>
        </p:txBody>
      </p:sp>
      <p:sp>
        <p:nvSpPr>
          <p:cNvPr id="6" name="Rectángulo 5"/>
          <p:cNvSpPr/>
          <p:nvPr/>
        </p:nvSpPr>
        <p:spPr>
          <a:xfrm>
            <a:off x="429658" y="3551297"/>
            <a:ext cx="3514381" cy="5090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Docentes técnicos-pedagógicos</a:t>
            </a:r>
            <a:endParaRPr lang="es-CL" dirty="0"/>
          </a:p>
        </p:txBody>
      </p:sp>
      <p:sp>
        <p:nvSpPr>
          <p:cNvPr id="9" name="Rectángulo 8"/>
          <p:cNvSpPr/>
          <p:nvPr/>
        </p:nvSpPr>
        <p:spPr>
          <a:xfrm>
            <a:off x="429657" y="4681487"/>
            <a:ext cx="3514381" cy="5090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Docentes directivos</a:t>
            </a:r>
            <a:endParaRPr lang="es-CL" dirty="0"/>
          </a:p>
        </p:txBody>
      </p:sp>
      <p:cxnSp>
        <p:nvCxnSpPr>
          <p:cNvPr id="16" name="Conector recto de flecha 15"/>
          <p:cNvCxnSpPr/>
          <p:nvPr/>
        </p:nvCxnSpPr>
        <p:spPr>
          <a:xfrm flipV="1">
            <a:off x="2633031" y="2117894"/>
            <a:ext cx="683046" cy="1905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2633031" y="2590416"/>
            <a:ext cx="683046" cy="2064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3316077" y="1923874"/>
            <a:ext cx="343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Docentes de aula</a:t>
            </a:r>
            <a:endParaRPr lang="es-CL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335805" y="2577984"/>
            <a:ext cx="456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Actividades curriculares no lectivas</a:t>
            </a:r>
            <a:endParaRPr lang="es-CL" dirty="0"/>
          </a:p>
        </p:txBody>
      </p:sp>
      <p:cxnSp>
        <p:nvCxnSpPr>
          <p:cNvPr id="23" name="Conector recto de flecha 22"/>
          <p:cNvCxnSpPr/>
          <p:nvPr/>
        </p:nvCxnSpPr>
        <p:spPr>
          <a:xfrm flipV="1">
            <a:off x="4172998" y="3502200"/>
            <a:ext cx="407624" cy="1983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4161982" y="3888639"/>
            <a:ext cx="402116" cy="2595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uadroTexto 27"/>
          <p:cNvSpPr txBox="1"/>
          <p:nvPr/>
        </p:nvSpPr>
        <p:spPr>
          <a:xfrm>
            <a:off x="4602024" y="3328080"/>
            <a:ext cx="329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</a:t>
            </a:r>
            <a:r>
              <a:rPr lang="es-CL" dirty="0" smtClean="0"/>
              <a:t>stablecimientos</a:t>
            </a:r>
            <a:endParaRPr lang="es-CL" dirty="0"/>
          </a:p>
        </p:txBody>
      </p:sp>
      <p:sp>
        <p:nvSpPr>
          <p:cNvPr id="32" name="CuadroTexto 31"/>
          <p:cNvSpPr txBox="1"/>
          <p:nvPr/>
        </p:nvSpPr>
        <p:spPr>
          <a:xfrm>
            <a:off x="4683725" y="3929419"/>
            <a:ext cx="1972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DAEM</a:t>
            </a:r>
            <a:endParaRPr lang="es-CL" dirty="0"/>
          </a:p>
        </p:txBody>
      </p:sp>
      <p:sp>
        <p:nvSpPr>
          <p:cNvPr id="33" name="Cerrar llave 32"/>
          <p:cNvSpPr/>
          <p:nvPr/>
        </p:nvSpPr>
        <p:spPr>
          <a:xfrm>
            <a:off x="6326709" y="3328080"/>
            <a:ext cx="264405" cy="102671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CuadroTexto 33"/>
          <p:cNvSpPr txBox="1"/>
          <p:nvPr/>
        </p:nvSpPr>
        <p:spPr>
          <a:xfrm>
            <a:off x="6688667" y="3375421"/>
            <a:ext cx="1498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Jefe UTP, orientador, coordinador</a:t>
            </a:r>
            <a:endParaRPr lang="es-CL" dirty="0"/>
          </a:p>
        </p:txBody>
      </p:sp>
      <p:cxnSp>
        <p:nvCxnSpPr>
          <p:cNvPr id="40" name="Conector recto de flecha 39"/>
          <p:cNvCxnSpPr/>
          <p:nvPr/>
        </p:nvCxnSpPr>
        <p:spPr>
          <a:xfrm>
            <a:off x="4263528" y="4703521"/>
            <a:ext cx="54125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>
            <a:off x="4263528" y="5163844"/>
            <a:ext cx="528810" cy="3745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4792338" y="4517369"/>
            <a:ext cx="196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Establecimientos</a:t>
            </a:r>
            <a:endParaRPr lang="es-CL" dirty="0"/>
          </a:p>
        </p:txBody>
      </p:sp>
      <p:sp>
        <p:nvSpPr>
          <p:cNvPr id="44" name="CuadroTexto 43"/>
          <p:cNvSpPr txBox="1"/>
          <p:nvPr/>
        </p:nvSpPr>
        <p:spPr>
          <a:xfrm>
            <a:off x="4847422" y="5411052"/>
            <a:ext cx="84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DAEM</a:t>
            </a:r>
            <a:endParaRPr lang="es-CL" dirty="0"/>
          </a:p>
        </p:txBody>
      </p:sp>
      <p:sp>
        <p:nvSpPr>
          <p:cNvPr id="45" name="CuadroTexto 44"/>
          <p:cNvSpPr txBox="1"/>
          <p:nvPr/>
        </p:nvSpPr>
        <p:spPr>
          <a:xfrm>
            <a:off x="6591114" y="4459735"/>
            <a:ext cx="2266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Director, subdirector, inspector general</a:t>
            </a:r>
            <a:endParaRPr lang="es-CL" dirty="0"/>
          </a:p>
        </p:txBody>
      </p:sp>
      <p:sp>
        <p:nvSpPr>
          <p:cNvPr id="46" name="CuadroTexto 45"/>
          <p:cNvSpPr txBox="1"/>
          <p:nvPr/>
        </p:nvSpPr>
        <p:spPr>
          <a:xfrm>
            <a:off x="6082739" y="5401793"/>
            <a:ext cx="121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Jefe DAEM</a:t>
            </a:r>
            <a:endParaRPr lang="es-CL" dirty="0"/>
          </a:p>
        </p:txBody>
      </p:sp>
      <p:sp>
        <p:nvSpPr>
          <p:cNvPr id="49" name="Cerrar llave 48"/>
          <p:cNvSpPr/>
          <p:nvPr/>
        </p:nvSpPr>
        <p:spPr>
          <a:xfrm>
            <a:off x="6480694" y="4592737"/>
            <a:ext cx="84980" cy="42550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51" name="Conector recto de flecha 50"/>
          <p:cNvCxnSpPr/>
          <p:nvPr/>
        </p:nvCxnSpPr>
        <p:spPr>
          <a:xfrm>
            <a:off x="5662670" y="5587366"/>
            <a:ext cx="354096" cy="83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3" name="Imagen 52" descr="íconos-2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8127" y="2167419"/>
            <a:ext cx="1024060" cy="99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60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8 Rectángulo redondeado"/>
          <p:cNvSpPr>
            <a:spLocks noChangeArrowheads="1"/>
          </p:cNvSpPr>
          <p:nvPr/>
        </p:nvSpPr>
        <p:spPr bwMode="auto">
          <a:xfrm>
            <a:off x="0" y="988135"/>
            <a:ext cx="9059112" cy="5173737"/>
          </a:xfrm>
          <a:prstGeom prst="roundRect">
            <a:avLst>
              <a:gd name="adj" fmla="val 3412"/>
            </a:avLst>
          </a:prstGeom>
          <a:solidFill>
            <a:schemeClr val="bg1"/>
          </a:solidFill>
          <a:ln w="25400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FontTx/>
              <a:buChar char="•"/>
            </a:pPr>
            <a:endParaRPr lang="es-CL">
              <a:solidFill>
                <a:srgbClr val="FFFFFF"/>
              </a:solidFill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54404" y="332500"/>
            <a:ext cx="56012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Resolución del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concurso de director </a:t>
            </a:r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254404" y="1106488"/>
            <a:ext cx="2771775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Plazo: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5 días</a:t>
            </a:r>
          </a:p>
        </p:txBody>
      </p:sp>
      <p:sp>
        <p:nvSpPr>
          <p:cNvPr id="23" name="22 Elipse"/>
          <p:cNvSpPr/>
          <p:nvPr/>
        </p:nvSpPr>
        <p:spPr>
          <a:xfrm>
            <a:off x="471055" y="3283068"/>
            <a:ext cx="3823853" cy="14893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2550" lvl="1">
              <a:defRPr/>
            </a:pP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Designa ganador: </a:t>
            </a:r>
            <a:endParaRPr lang="es-C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550" lvl="1"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Decreto Nombramiento</a:t>
            </a:r>
          </a:p>
          <a:p>
            <a:pPr marL="82550" lvl="1"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Notificación integrantes nómina 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3532473" y="1760558"/>
            <a:ext cx="25781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Nómina</a:t>
            </a: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elige a cualquiera de los candidatos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4959927" y="3283068"/>
            <a:ext cx="3879274" cy="14893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Declara desierto</a:t>
            </a: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(dictámenes N°s. 9.766/13 y 13.191/13) </a:t>
            </a:r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Resolución fundada</a:t>
            </a:r>
          </a:p>
          <a:p>
            <a:pPr algn="ctr"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Nuevo 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concurso</a:t>
            </a:r>
          </a:p>
        </p:txBody>
      </p:sp>
      <p:cxnSp>
        <p:nvCxnSpPr>
          <p:cNvPr id="27" name="26 Conector recto de flecha"/>
          <p:cNvCxnSpPr/>
          <p:nvPr/>
        </p:nvCxnSpPr>
        <p:spPr>
          <a:xfrm>
            <a:off x="5343717" y="2771198"/>
            <a:ext cx="766856" cy="5118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825500" y="4997450"/>
            <a:ext cx="7643812" cy="949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 el Director renuncia dentro de los 2 meses siguientes al nombramiento: </a:t>
            </a:r>
            <a:endParaRPr lang="es-CL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 </a:t>
            </a: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puede designar a otro integrante de la nómina sin nuevo concurso</a:t>
            </a:r>
          </a:p>
        </p:txBody>
      </p:sp>
      <p:sp>
        <p:nvSpPr>
          <p:cNvPr id="15" name="10 Marcador de texto"/>
          <p:cNvSpPr txBox="1">
            <a:spLocks/>
          </p:cNvSpPr>
          <p:nvPr/>
        </p:nvSpPr>
        <p:spPr>
          <a:xfrm>
            <a:off x="1774245" y="6291841"/>
            <a:ext cx="6472248" cy="646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DIVISIÓN DE MUNICIPALIDADES 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Subdivisión Jurídica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charset="0"/>
              <a:ea typeface="ＭＳ Ｐゴシック" charset="-128"/>
              <a:cs typeface="Arial" charset="0"/>
            </a:endParaRPr>
          </a:p>
        </p:txBody>
      </p:sp>
      <p:cxnSp>
        <p:nvCxnSpPr>
          <p:cNvPr id="22" name="21 Conector recto de flecha"/>
          <p:cNvCxnSpPr/>
          <p:nvPr/>
        </p:nvCxnSpPr>
        <p:spPr>
          <a:xfrm flipH="1">
            <a:off x="3454200" y="2771198"/>
            <a:ext cx="840708" cy="5118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6838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24" grpId="0" animBg="1"/>
      <p:bldP spid="25" grpId="0" animBg="1"/>
      <p:bldP spid="2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8 Rectángulo redondeado"/>
          <p:cNvSpPr>
            <a:spLocks noChangeArrowheads="1"/>
          </p:cNvSpPr>
          <p:nvPr/>
        </p:nvSpPr>
        <p:spPr bwMode="auto">
          <a:xfrm>
            <a:off x="1" y="1309190"/>
            <a:ext cx="8970962" cy="4800665"/>
          </a:xfrm>
          <a:prstGeom prst="roundRect">
            <a:avLst>
              <a:gd name="adj" fmla="val 3412"/>
            </a:avLst>
          </a:prstGeom>
          <a:solidFill>
            <a:schemeClr val="bg1"/>
          </a:solidFill>
          <a:ln w="25400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FontTx/>
              <a:buChar char="•"/>
            </a:pPr>
            <a:endParaRPr lang="es-CL">
              <a:solidFill>
                <a:srgbClr val="FFFFFF"/>
              </a:solidFill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40549" y="138530"/>
            <a:ext cx="6949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Convenio de desempeño de director</a:t>
            </a:r>
          </a:p>
          <a:p>
            <a:pPr algn="ctr"/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 (</a:t>
            </a:r>
            <a:r>
              <a:rPr lang="es-CL" sz="2400" b="1" kern="0" spc="-400" dirty="0" smtClean="0">
                <a:solidFill>
                  <a:schemeClr val="bg1"/>
                </a:solidFill>
                <a:cs typeface="Arial" charset="0"/>
              </a:rPr>
              <a:t>a r  t   .    3 3    l e y    N °1 9 . 0 7 0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)</a:t>
            </a:r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960438" y="1212205"/>
            <a:ext cx="3154362" cy="1368696"/>
          </a:xfrm>
          <a:prstGeom prst="ellipse">
            <a:avLst/>
          </a:prstGeom>
          <a:solidFill>
            <a:srgbClr val="00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</a:rPr>
              <a:t>Plazo: </a:t>
            </a:r>
            <a:r>
              <a:rPr lang="es-CL" dirty="0" smtClean="0">
                <a:solidFill>
                  <a:schemeClr val="bg1"/>
                </a:solidFill>
              </a:rPr>
              <a:t>30 días contados desde nombramiento definitivo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5762625" y="1212205"/>
            <a:ext cx="2578100" cy="1368696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</a:rPr>
              <a:t>Vigencia: </a:t>
            </a:r>
            <a:r>
              <a:rPr lang="es-CL" dirty="0" smtClean="0">
                <a:solidFill>
                  <a:schemeClr val="bg1"/>
                </a:solidFill>
              </a:rPr>
              <a:t> 5 años desde el nombramiento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485862" y="4610585"/>
            <a:ext cx="5434148" cy="1367866"/>
          </a:xfrm>
          <a:prstGeom prst="ellipse">
            <a:avLst/>
          </a:prstGeom>
          <a:solidFill>
            <a:srgbClr val="0066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Jefe de DAEM puede solicitar renuncia anticipada por grado de cumplimiento insuficiente de objetivos (dictamen N°60.335/14)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825500" y="2793075"/>
            <a:ext cx="7643812" cy="1665105"/>
          </a:xfrm>
          <a:prstGeom prst="rect">
            <a:avLst/>
          </a:prstGeom>
          <a:solidFill>
            <a:srgbClr val="0066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Contenido: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Metas anuales desempeño del cargo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Objetivos a alcanzar anualmente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Indicadores y medios de verificación de objetivos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Consecuencia de cumplimiento/incumplimiento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Informa grado de cumplimiento en diciembre de cada año</a:t>
            </a:r>
            <a:endParaRPr lang="es-C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6213499" y="4785948"/>
            <a:ext cx="2578100" cy="1114198"/>
          </a:xfrm>
          <a:prstGeom prst="ellipse">
            <a:avLst/>
          </a:prstGeom>
          <a:solidFill>
            <a:srgbClr val="00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Convocar a nuevo concurso</a:t>
            </a:r>
            <a:endParaRPr lang="es-C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5499464" y="5299963"/>
            <a:ext cx="88773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10 Marcador de texto"/>
          <p:cNvSpPr txBox="1">
            <a:spLocks/>
          </p:cNvSpPr>
          <p:nvPr/>
        </p:nvSpPr>
        <p:spPr>
          <a:xfrm>
            <a:off x="1774245" y="6291841"/>
            <a:ext cx="6472248" cy="646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DIVISIÓN DE MUNICIPALIDADES 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Subdivisión Jurídica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8955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  <p:bldP spid="25" grpId="0" animBg="1"/>
      <p:bldP spid="28" grpId="0" animBg="1"/>
      <p:bldP spid="1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39846" y="132126"/>
            <a:ext cx="63547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Concurso de j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efe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del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departamento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de </a:t>
            </a:r>
          </a:p>
          <a:p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a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dministración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de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educación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m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unicipal</a:t>
            </a:r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436" name="Text Box 10"/>
          <p:cNvSpPr txBox="1">
            <a:spLocks noChangeArrowheads="1"/>
          </p:cNvSpPr>
          <p:nvPr/>
        </p:nvSpPr>
        <p:spPr bwMode="auto">
          <a:xfrm>
            <a:off x="128018" y="1397579"/>
            <a:ext cx="8842945" cy="4894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>
              <a:solidFill>
                <a:srgbClr val="434343"/>
              </a:solidFill>
              <a:cs typeface="Arial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98700" y="1597819"/>
            <a:ext cx="4391025" cy="457200"/>
          </a:xfrm>
          <a:prstGeom prst="rect">
            <a:avLst/>
          </a:prstGeom>
          <a:solidFill>
            <a:srgbClr val="0066CC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</a:rPr>
              <a:t>ETAPAS PREVIAS</a:t>
            </a:r>
            <a:endParaRPr lang="es-ES" b="1" dirty="0">
              <a:solidFill>
                <a:schemeClr val="bg1"/>
              </a:solidFill>
            </a:endParaRP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4139732" y="3172691"/>
            <a:ext cx="842294" cy="0"/>
          </a:xfrm>
          <a:prstGeom prst="straightConnector1">
            <a:avLst/>
          </a:prstGeom>
          <a:ln w="63500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60363" y="2547328"/>
            <a:ext cx="3617912" cy="111564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Convocatoria</a:t>
            </a: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Consejo de alta dirección Pública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8 Flecha abajo"/>
          <p:cNvSpPr/>
          <p:nvPr/>
        </p:nvSpPr>
        <p:spPr>
          <a:xfrm>
            <a:off x="1863725" y="3735212"/>
            <a:ext cx="346075" cy="26352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0" name="19 Rectángulo"/>
          <p:cNvSpPr/>
          <p:nvPr/>
        </p:nvSpPr>
        <p:spPr>
          <a:xfrm>
            <a:off x="421481" y="4060990"/>
            <a:ext cx="3576637" cy="1862138"/>
          </a:xfrm>
          <a:prstGeom prst="rect">
            <a:avLst/>
          </a:prstGeom>
          <a:solidFill>
            <a:srgbClr val="0066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  <a:cs typeface="Arial" charset="0"/>
              </a:rPr>
              <a:t>Procedimiento</a:t>
            </a:r>
          </a:p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  <a:cs typeface="Arial" charset="0"/>
              </a:rPr>
              <a:t>Comuna mas de 1.200 alumnos</a:t>
            </a:r>
          </a:p>
          <a:p>
            <a:pPr algn="ctr">
              <a:defRPr/>
            </a:pPr>
            <a:r>
              <a:rPr lang="es-CL" dirty="0">
                <a:solidFill>
                  <a:schemeClr val="bg1"/>
                </a:solidFill>
                <a:cs typeface="Arial" charset="0"/>
              </a:rPr>
              <a:t>Nombramiento cargos de alta dirección pública 2º nivel jerárquico</a:t>
            </a:r>
          </a:p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  <a:cs typeface="Arial" charset="0"/>
              </a:rPr>
              <a:t>Comuna menos de 1.200 alumnos </a:t>
            </a:r>
          </a:p>
          <a:p>
            <a:pPr algn="ctr">
              <a:defRPr/>
            </a:pPr>
            <a:r>
              <a:rPr lang="es-CL" dirty="0">
                <a:solidFill>
                  <a:schemeClr val="bg1"/>
                </a:solidFill>
                <a:cs typeface="Arial" charset="0"/>
              </a:rPr>
              <a:t>Concurso Director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099050" y="2547328"/>
            <a:ext cx="3871913" cy="111564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Diarios de circulación nacional, página web institucional y Diario Oficial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23 Flecha abajo"/>
          <p:cNvSpPr/>
          <p:nvPr/>
        </p:nvSpPr>
        <p:spPr>
          <a:xfrm>
            <a:off x="6954838" y="3749670"/>
            <a:ext cx="263525" cy="26352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5" name="24 Rectángulo"/>
          <p:cNvSpPr/>
          <p:nvPr/>
        </p:nvSpPr>
        <p:spPr>
          <a:xfrm>
            <a:off x="5099050" y="4094328"/>
            <a:ext cx="3914775" cy="1828800"/>
          </a:xfrm>
          <a:prstGeom prst="rect">
            <a:avLst/>
          </a:prstGeom>
          <a:solidFill>
            <a:srgbClr val="0066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</a:rPr>
              <a:t>Avisos (contenido)</a:t>
            </a:r>
          </a:p>
          <a:p>
            <a:pPr marL="265113" indent="-173038"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schemeClr val="bg1"/>
                </a:solidFill>
              </a:rPr>
              <a:t>Competencias y aptitudes requeridas</a:t>
            </a:r>
          </a:p>
          <a:p>
            <a:pPr marL="265113" indent="-173038"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schemeClr val="bg1"/>
                </a:solidFill>
              </a:rPr>
              <a:t>Funciones del cargo</a:t>
            </a:r>
          </a:p>
          <a:p>
            <a:pPr marL="265113" indent="-173038"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schemeClr val="bg1"/>
                </a:solidFill>
              </a:rPr>
              <a:t>Perfil profesional</a:t>
            </a:r>
          </a:p>
          <a:p>
            <a:pPr marL="265113" indent="-173038"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schemeClr val="bg1"/>
                </a:solidFill>
              </a:rPr>
              <a:t>Nivel referencial de remuneraciones</a:t>
            </a:r>
          </a:p>
          <a:p>
            <a:pPr marL="265113" indent="-173038"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schemeClr val="bg1"/>
                </a:solidFill>
              </a:rPr>
              <a:t>Plazo para </a:t>
            </a:r>
            <a:r>
              <a:rPr lang="es-CL" sz="1600" dirty="0" smtClean="0">
                <a:solidFill>
                  <a:schemeClr val="bg1"/>
                </a:solidFill>
              </a:rPr>
              <a:t>postulación</a:t>
            </a:r>
          </a:p>
          <a:p>
            <a:pPr marL="265113" indent="-173038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bg1"/>
                </a:solidFill>
              </a:rPr>
              <a:t>Forma de acreditar los requisitos</a:t>
            </a:r>
            <a:endParaRPr lang="es-CL" sz="1600" dirty="0">
              <a:solidFill>
                <a:schemeClr val="bg1"/>
              </a:solidFill>
            </a:endParaRPr>
          </a:p>
          <a:p>
            <a:pPr>
              <a:defRPr/>
            </a:pP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10 Marcador de texto"/>
          <p:cNvSpPr txBox="1">
            <a:spLocks/>
          </p:cNvSpPr>
          <p:nvPr/>
        </p:nvSpPr>
        <p:spPr>
          <a:xfrm>
            <a:off x="1774245" y="6291841"/>
            <a:ext cx="6472248" cy="646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DIVISIÓN DE MUNICIPALIDADES 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Subdivisión Jurídica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3568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19" grpId="0" animBg="1"/>
      <p:bldP spid="20" grpId="0" animBg="1"/>
      <p:bldP spid="22" grpId="0" animBg="1"/>
      <p:bldP spid="24" grpId="0" animBg="1"/>
      <p:bldP spid="2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8 Rectángulo redondeado"/>
          <p:cNvSpPr>
            <a:spLocks noChangeArrowheads="1"/>
          </p:cNvSpPr>
          <p:nvPr/>
        </p:nvSpPr>
        <p:spPr bwMode="auto">
          <a:xfrm>
            <a:off x="960438" y="1954213"/>
            <a:ext cx="7342187" cy="3001962"/>
          </a:xfrm>
          <a:prstGeom prst="roundRect">
            <a:avLst>
              <a:gd name="adj" fmla="val 3412"/>
            </a:avLst>
          </a:prstGeom>
          <a:solidFill>
            <a:schemeClr val="bg1">
              <a:alpha val="67058"/>
            </a:schemeClr>
          </a:solidFill>
          <a:ln w="25400">
            <a:solidFill>
              <a:srgbClr val="D9D9D9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FontTx/>
              <a:buChar char="•"/>
            </a:pPr>
            <a:endParaRPr lang="es-CL">
              <a:solidFill>
                <a:srgbClr val="FFFFFF"/>
              </a:solidFill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39718" y="138820"/>
            <a:ext cx="81339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Comisión calificadora de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concursos de</a:t>
            </a:r>
          </a:p>
          <a:p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 jefe del DAEM </a:t>
            </a:r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87313" y="1608534"/>
            <a:ext cx="8959702" cy="4939814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50000"/>
              </a:lnSpc>
              <a:buClr>
                <a:srgbClr val="FF9933"/>
              </a:buClr>
              <a:defRPr/>
            </a:pPr>
            <a:r>
              <a:rPr lang="es-CL" dirty="0" smtClean="0">
                <a:solidFill>
                  <a:srgbClr val="434343"/>
                </a:solidFill>
                <a:cs typeface="Arial" charset="0"/>
              </a:rPr>
              <a:t>INTEGRANTES (artículo 34D de la ley N° 19.070)</a:t>
            </a:r>
          </a:p>
          <a:p>
            <a:pPr marL="342900" indent="-342900" eaLnBrk="0" hangingPunct="0">
              <a:lnSpc>
                <a:spcPct val="150000"/>
              </a:lnSpc>
              <a:buClr>
                <a:srgbClr val="FF9933"/>
              </a:buClr>
              <a:buFont typeface="+mj-lt"/>
              <a:buAutoNum type="arabicPeriod"/>
              <a:defRPr/>
            </a:pPr>
            <a:r>
              <a:rPr lang="es-CL" dirty="0" smtClean="0">
                <a:solidFill>
                  <a:srgbClr val="434343"/>
                </a:solidFill>
                <a:cs typeface="Arial" charset="0"/>
              </a:rPr>
              <a:t>Sostenedor </a:t>
            </a:r>
            <a:r>
              <a:rPr lang="es-CL" dirty="0">
                <a:solidFill>
                  <a:srgbClr val="434343"/>
                </a:solidFill>
                <a:cs typeface="Arial" charset="0"/>
              </a:rPr>
              <a:t>o su representante</a:t>
            </a:r>
          </a:p>
          <a:p>
            <a:pPr marL="342900" indent="-342900" eaLnBrk="0" hangingPunct="0">
              <a:lnSpc>
                <a:spcPct val="150000"/>
              </a:lnSpc>
              <a:buClr>
                <a:srgbClr val="FF9933"/>
              </a:buClr>
              <a:buFont typeface="+mj-lt"/>
              <a:buAutoNum type="arabicPeriod"/>
              <a:defRPr/>
            </a:pPr>
            <a:r>
              <a:rPr lang="es-CL" dirty="0">
                <a:solidFill>
                  <a:srgbClr val="434343"/>
                </a:solidFill>
                <a:cs typeface="Arial" charset="0"/>
              </a:rPr>
              <a:t>Miembro del Consejo de la Alta Dirección Pública o un representante</a:t>
            </a:r>
          </a:p>
          <a:p>
            <a:pPr marL="342900" indent="-342900" eaLnBrk="0" hangingPunct="0">
              <a:lnSpc>
                <a:spcPct val="150000"/>
              </a:lnSpc>
              <a:buClr>
                <a:srgbClr val="FF9933"/>
              </a:buClr>
              <a:buFont typeface="+mj-lt"/>
              <a:buAutoNum type="arabicPeriod"/>
              <a:defRPr/>
            </a:pPr>
            <a:r>
              <a:rPr lang="es-CL" dirty="0">
                <a:solidFill>
                  <a:srgbClr val="434343"/>
                </a:solidFill>
                <a:cs typeface="Arial" charset="0"/>
              </a:rPr>
              <a:t>Un director de establecimiento educacional de la respectiva </a:t>
            </a:r>
            <a:r>
              <a:rPr lang="es-CL" dirty="0" smtClean="0">
                <a:solidFill>
                  <a:srgbClr val="434343"/>
                </a:solidFill>
                <a:cs typeface="Arial" charset="0"/>
              </a:rPr>
              <a:t>comuna elegido por art.31 bis, se determinará por sorteo (sino entre todos los directores de la comuna)</a:t>
            </a:r>
            <a:endParaRPr lang="es-CL" dirty="0">
              <a:solidFill>
                <a:srgbClr val="434343"/>
              </a:solidFill>
              <a:cs typeface="Arial" charset="0"/>
            </a:endParaRPr>
          </a:p>
          <a:p>
            <a:pPr marL="342900" indent="-342900" eaLnBrk="0" hangingPunct="0">
              <a:lnSpc>
                <a:spcPct val="150000"/>
              </a:lnSpc>
              <a:buClr>
                <a:srgbClr val="FF9933"/>
              </a:buClr>
              <a:buFont typeface="+mj-lt"/>
              <a:buAutoNum type="arabicPeriod"/>
              <a:defRPr/>
            </a:pPr>
            <a:r>
              <a:rPr lang="es-CL" dirty="0">
                <a:solidFill>
                  <a:srgbClr val="434343"/>
                </a:solidFill>
                <a:cs typeface="Arial" charset="0"/>
              </a:rPr>
              <a:t>Ministro de fe: secretario municipal   </a:t>
            </a: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defRPr/>
            </a:pPr>
            <a:endParaRPr lang="es-CL" dirty="0" smtClean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defRPr/>
            </a:pPr>
            <a:endParaRPr lang="es-CL" dirty="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defRPr/>
            </a:pPr>
            <a:endParaRPr lang="es-CL" dirty="0">
              <a:solidFill>
                <a:srgbClr val="434343"/>
              </a:solidFill>
              <a:cs typeface="Arial" charset="0"/>
            </a:endParaRPr>
          </a:p>
          <a:p>
            <a:pPr marL="263525"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Ø"/>
              <a:defRPr/>
            </a:pPr>
            <a:endParaRPr lang="es-CL" sz="1600" dirty="0" smtClean="0">
              <a:solidFill>
                <a:srgbClr val="434343"/>
              </a:solidFill>
              <a:cs typeface="Arial" charset="0"/>
            </a:endParaRPr>
          </a:p>
          <a:p>
            <a:pPr marL="263525" eaLnBrk="0" hangingPunct="0">
              <a:lnSpc>
                <a:spcPct val="150000"/>
              </a:lnSpc>
              <a:buClr>
                <a:srgbClr val="FF9933"/>
              </a:buClr>
              <a:defRPr/>
            </a:pPr>
            <a:endParaRPr lang="es-CL" sz="1600" dirty="0" smtClean="0">
              <a:solidFill>
                <a:srgbClr val="434343"/>
              </a:solidFill>
              <a:cs typeface="Arial" charset="0"/>
            </a:endParaRPr>
          </a:p>
          <a:p>
            <a:pPr marL="263525"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Ø"/>
              <a:defRPr/>
            </a:pPr>
            <a:endParaRPr lang="es-CL" sz="1600" dirty="0" smtClean="0">
              <a:solidFill>
                <a:srgbClr val="434343"/>
              </a:solidFill>
              <a:cs typeface="Arial" charset="0"/>
            </a:endParaRPr>
          </a:p>
        </p:txBody>
      </p:sp>
      <p:sp>
        <p:nvSpPr>
          <p:cNvPr id="8" name="10 Marcador de texto"/>
          <p:cNvSpPr txBox="1">
            <a:spLocks/>
          </p:cNvSpPr>
          <p:nvPr/>
        </p:nvSpPr>
        <p:spPr>
          <a:xfrm>
            <a:off x="1774245" y="6291841"/>
            <a:ext cx="6472248" cy="646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DIVISIÓN DE MUNICIPALIDADES 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Subdivisión Jurídica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charset="0"/>
              <a:ea typeface="ＭＳ Ｐゴシック" charset="-128"/>
              <a:cs typeface="Arial" charset="0"/>
            </a:endParaRPr>
          </a:p>
        </p:txBody>
      </p:sp>
      <p:sp>
        <p:nvSpPr>
          <p:cNvPr id="6" name="15 Rectángulo redondeado"/>
          <p:cNvSpPr/>
          <p:nvPr/>
        </p:nvSpPr>
        <p:spPr>
          <a:xfrm>
            <a:off x="87313" y="4454796"/>
            <a:ext cx="8959702" cy="1176276"/>
          </a:xfrm>
          <a:prstGeom prst="roundRect">
            <a:avLst/>
          </a:prstGeom>
          <a:solidFill>
            <a:srgbClr val="0066CC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3525"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Ø"/>
              <a:defRPr/>
            </a:pPr>
            <a:r>
              <a:rPr lang="es-C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Nota: pueden postular profesionales que estén en posesión de un título profesional o licenciatura de a lo menos 8 semestres de duración (dictamen N° 43.751/13)  </a:t>
            </a:r>
          </a:p>
        </p:txBody>
      </p:sp>
    </p:spTree>
    <p:extLst>
      <p:ext uri="{BB962C8B-B14F-4D97-AF65-F5344CB8AC3E}">
        <p14:creationId xmlns:p14="http://schemas.microsoft.com/office/powerpoint/2010/main" val="16806693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33124" y="118478"/>
            <a:ext cx="6132511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Concurso de j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efe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del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departamento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de </a:t>
            </a:r>
          </a:p>
          <a:p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a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dministración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de 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educación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m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unicipal</a:t>
            </a:r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484" name="Text Box 10"/>
          <p:cNvSpPr txBox="1">
            <a:spLocks noChangeArrowheads="1"/>
          </p:cNvSpPr>
          <p:nvPr/>
        </p:nvSpPr>
        <p:spPr bwMode="auto">
          <a:xfrm>
            <a:off x="127000" y="1236663"/>
            <a:ext cx="8877299" cy="48936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  <a:buFont typeface="Wingdings" pitchFamily="2" charset="2"/>
              <a:buChar char="§"/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>
              <a:solidFill>
                <a:srgbClr val="434343"/>
              </a:solidFill>
              <a:cs typeface="Arial" charset="0"/>
            </a:endParaRPr>
          </a:p>
          <a:p>
            <a:pPr eaLnBrk="0" hangingPunct="0">
              <a:lnSpc>
                <a:spcPct val="150000"/>
              </a:lnSpc>
              <a:buClr>
                <a:srgbClr val="FF9933"/>
              </a:buClr>
            </a:pPr>
            <a:endParaRPr lang="es-CL" sz="1600">
              <a:solidFill>
                <a:srgbClr val="434343"/>
              </a:solidFill>
              <a:cs typeface="Arial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33124" y="2024078"/>
            <a:ext cx="4391025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Resolución Concurso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9 Conector recto de flecha"/>
          <p:cNvCxnSpPr>
            <a:endCxn id="16" idx="0"/>
          </p:cNvCxnSpPr>
          <p:nvPr/>
        </p:nvCxnSpPr>
        <p:spPr>
          <a:xfrm>
            <a:off x="2155464" y="2481278"/>
            <a:ext cx="0" cy="554897"/>
          </a:xfrm>
          <a:prstGeom prst="straightConnector1">
            <a:avLst/>
          </a:prstGeom>
          <a:ln w="50800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46508" y="3036175"/>
            <a:ext cx="3617912" cy="7080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rgbClr val="43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Nómina</a:t>
            </a:r>
            <a:r>
              <a:rPr lang="es-CL" dirty="0" smtClean="0">
                <a:solidFill>
                  <a:srgbClr val="43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Sostenedor cualquiera de los 3 candidatos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385665" y="2759075"/>
            <a:ext cx="3498850" cy="7080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rgbClr val="43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 Ganador</a:t>
            </a:r>
            <a:r>
              <a:rPr lang="es-CL" dirty="0">
                <a:solidFill>
                  <a:srgbClr val="43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s-CL" dirty="0">
                <a:solidFill>
                  <a:srgbClr val="43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Nombramiento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5413375" y="3709851"/>
            <a:ext cx="3440112" cy="117565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defRPr/>
            </a:pP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 Desierto</a:t>
            </a:r>
          </a:p>
          <a:p>
            <a:pPr algn="ctr">
              <a:defRPr/>
            </a:pP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(dictamen N°13.191/13)</a:t>
            </a:r>
          </a:p>
          <a:p>
            <a:pPr algn="ctr">
              <a:defRPr/>
            </a:pP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Resolución fundada</a:t>
            </a:r>
          </a:p>
          <a:p>
            <a:pPr algn="ctr"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 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concurso</a:t>
            </a:r>
          </a:p>
          <a:p>
            <a:pPr>
              <a:defRPr/>
            </a:pPr>
            <a:endParaRPr lang="es-E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4060371" y="3210073"/>
            <a:ext cx="1164772" cy="0"/>
          </a:xfrm>
          <a:prstGeom prst="straightConnector1">
            <a:avLst/>
          </a:prstGeom>
          <a:ln w="50800">
            <a:solidFill>
              <a:srgbClr val="FF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4060371" y="3575997"/>
            <a:ext cx="1164772" cy="814319"/>
          </a:xfrm>
          <a:prstGeom prst="straightConnector1">
            <a:avLst/>
          </a:prstGeom>
          <a:ln w="50800">
            <a:solidFill>
              <a:srgbClr val="FF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205690" y="5176329"/>
            <a:ext cx="8435022" cy="7826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el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Jefe del DAEM 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renuncia dentro de los 2 meses siguientes al nombramiento: se  puede designar a otro integrante de la terna sin nuevo concurso</a:t>
            </a:r>
          </a:p>
        </p:txBody>
      </p:sp>
      <p:sp>
        <p:nvSpPr>
          <p:cNvPr id="15" name="10 Marcador de texto"/>
          <p:cNvSpPr txBox="1">
            <a:spLocks/>
          </p:cNvSpPr>
          <p:nvPr/>
        </p:nvSpPr>
        <p:spPr>
          <a:xfrm>
            <a:off x="1774245" y="6291841"/>
            <a:ext cx="6472248" cy="646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DIVISIÓN DE MUNICIPALIDADES 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Subdivisión Jurídica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charset="0"/>
              <a:ea typeface="ＭＳ Ｐゴシック" charset="-128"/>
              <a:cs typeface="Arial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27000" y="1049628"/>
            <a:ext cx="4391025" cy="7804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y preselección por parte de la Comisión Calificadora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890655" y="1049628"/>
            <a:ext cx="3962832" cy="7804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Selecciona 3 candidatos máximo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367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22" grpId="0" animBg="1"/>
      <p:bldP spid="25" grpId="0" animBg="1"/>
      <p:bldP spid="30" grpId="0" animBg="1"/>
      <p:bldP spid="13" grpId="0" animBg="1"/>
      <p:bldP spid="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8 Rectángulo redondeado"/>
          <p:cNvSpPr>
            <a:spLocks noChangeArrowheads="1"/>
          </p:cNvSpPr>
          <p:nvPr/>
        </p:nvSpPr>
        <p:spPr bwMode="auto">
          <a:xfrm>
            <a:off x="180109" y="1218866"/>
            <a:ext cx="8790854" cy="4772955"/>
          </a:xfrm>
          <a:prstGeom prst="roundRect">
            <a:avLst>
              <a:gd name="adj" fmla="val 3412"/>
            </a:avLst>
          </a:prstGeom>
          <a:solidFill>
            <a:schemeClr val="bg1"/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FontTx/>
              <a:buChar char="•"/>
            </a:pPr>
            <a:endParaRPr lang="es-CL">
              <a:solidFill>
                <a:srgbClr val="FFFFFF"/>
              </a:solidFill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21674" y="115522"/>
            <a:ext cx="5961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Convenio de desempeño </a:t>
            </a:r>
            <a:r>
              <a:rPr lang="es-CL" sz="2400" b="1" dirty="0">
                <a:solidFill>
                  <a:schemeClr val="bg1"/>
                </a:solidFill>
                <a:cs typeface="Arial" charset="0"/>
              </a:rPr>
              <a:t>j</a:t>
            </a:r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efe de DAEM </a:t>
            </a:r>
          </a:p>
          <a:p>
            <a:r>
              <a:rPr lang="es-CL" sz="2400" b="1" dirty="0" smtClean="0">
                <a:solidFill>
                  <a:schemeClr val="bg1"/>
                </a:solidFill>
                <a:cs typeface="Arial" charset="0"/>
              </a:rPr>
              <a:t>(art. 34 F ley 19.070)</a:t>
            </a:r>
            <a:endParaRPr lang="es-CL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960438" y="1309190"/>
            <a:ext cx="3154362" cy="13686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Plazo: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 días contados desde nombramiento definitivo</a:t>
            </a:r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5762625" y="1309190"/>
            <a:ext cx="2578100" cy="13686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Vigencia: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5 años desde el nombramiento</a:t>
            </a:r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221673" y="4772092"/>
            <a:ext cx="5808065" cy="13310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Sostenedor puede solicitar renuncia anticipada por grado de cumplimiento insuficiente de objetivos (dictamen N° 7.476/14 renuncia anticipada-cargo exclusiva confianza)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825500" y="2834640"/>
            <a:ext cx="7643812" cy="166510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Contenido:</a:t>
            </a:r>
          </a:p>
          <a:p>
            <a:pPr algn="ctr">
              <a:defRPr/>
            </a:pPr>
            <a:r>
              <a:rPr lang="es-C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dictamen N° </a:t>
            </a:r>
            <a:r>
              <a:rPr lang="es-C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3.490/2014 sobre forma de verificar contenido)</a:t>
            </a:r>
            <a:endParaRPr lang="es-CL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Metas anuales desempeño del cargo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Objetivos a alcanzar anualmente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Indicadores y medios de verificación de objetivos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Consecuencia de cumplimiento/incumplimiento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Informa grado de cumplimiento anualmente (dictamen N° 34.365/14)</a:t>
            </a:r>
            <a:endParaRPr lang="es-CL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6268919" y="4869078"/>
            <a:ext cx="2578100" cy="111419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Convocar a nuevo concurso</a:t>
            </a:r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5596449" y="5383093"/>
            <a:ext cx="88773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10 Marcador de texto"/>
          <p:cNvSpPr txBox="1">
            <a:spLocks/>
          </p:cNvSpPr>
          <p:nvPr/>
        </p:nvSpPr>
        <p:spPr>
          <a:xfrm>
            <a:off x="1774245" y="6291841"/>
            <a:ext cx="6472248" cy="646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DIVISIÓN DE MUNICIPALIDADES 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Subdivisión Jurídica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libri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9769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  <p:bldP spid="25" grpId="0" animBg="1"/>
      <p:bldP spid="28" grpId="0" animBg="1"/>
      <p:bldP spid="1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152405" y="1524000"/>
            <a:ext cx="8815917" cy="4541984"/>
          </a:xfrm>
          <a:solidFill>
            <a:schemeClr val="bg1"/>
          </a:solidFill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19218"/>
            <a:ext cx="6677891" cy="614362"/>
          </a:xfrm>
        </p:spPr>
        <p:txBody>
          <a:bodyPr>
            <a:normAutofit fontScale="90000"/>
          </a:bodyPr>
          <a:lstStyle/>
          <a:p>
            <a:r>
              <a:rPr lang="es-ES" sz="2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Duración del cargo de director y jefe del DAEM</a:t>
            </a:r>
            <a:endParaRPr lang="es-CL" dirty="0"/>
          </a:p>
        </p:txBody>
      </p:sp>
      <p:sp>
        <p:nvSpPr>
          <p:cNvPr id="10" name="9 Elipse"/>
          <p:cNvSpPr/>
          <p:nvPr/>
        </p:nvSpPr>
        <p:spPr>
          <a:xfrm>
            <a:off x="69275" y="1066800"/>
            <a:ext cx="3879423" cy="1731818"/>
          </a:xfrm>
          <a:prstGeom prst="ellipse">
            <a:avLst/>
          </a:prstGeom>
          <a:gradFill>
            <a:gsLst>
              <a:gs pos="0">
                <a:srgbClr val="3366FF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5 años desde el nombramiento</a:t>
            </a:r>
          </a:p>
          <a:p>
            <a:pPr algn="ctr"/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Concurso con anticipación para que cargo no quede vacante</a:t>
            </a:r>
          </a:p>
        </p:txBody>
      </p:sp>
      <p:sp>
        <p:nvSpPr>
          <p:cNvPr id="11" name="10 Elipse"/>
          <p:cNvSpPr/>
          <p:nvPr/>
        </p:nvSpPr>
        <p:spPr>
          <a:xfrm>
            <a:off x="2037490" y="2737419"/>
            <a:ext cx="4017817" cy="1765301"/>
          </a:xfrm>
          <a:prstGeom prst="ellipse">
            <a:avLst/>
          </a:prstGeom>
          <a:gradFill>
            <a:gsLst>
              <a:gs pos="0">
                <a:srgbClr val="3366FF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sz="1600" b="1" dirty="0" smtClean="0"/>
              <a:t>VACANCIA O AUSENCIA TITULARES</a:t>
            </a:r>
          </a:p>
          <a:p>
            <a:pPr algn="ctr"/>
            <a:r>
              <a:rPr lang="es-ES" sz="1600" b="1" dirty="0" smtClean="0"/>
              <a:t> </a:t>
            </a:r>
            <a:r>
              <a:rPr lang="es-ES" sz="1600" dirty="0" smtClean="0"/>
              <a:t>(artículos 33 y 34F ley 19070)</a:t>
            </a:r>
          </a:p>
          <a:p>
            <a:pPr algn="ctr"/>
            <a:endParaRPr lang="es-ES" sz="1600" dirty="0" smtClean="0"/>
          </a:p>
          <a:p>
            <a:pPr algn="ctr"/>
            <a:r>
              <a:rPr lang="es-ES" sz="1600" dirty="0" smtClean="0"/>
              <a:t>Reemplazo titular no puede prolongarse más de 6 meses</a:t>
            </a:r>
          </a:p>
        </p:txBody>
      </p:sp>
      <p:sp>
        <p:nvSpPr>
          <p:cNvPr id="12" name="11 Elipse"/>
          <p:cNvSpPr/>
          <p:nvPr/>
        </p:nvSpPr>
        <p:spPr>
          <a:xfrm>
            <a:off x="5174749" y="4267198"/>
            <a:ext cx="3821283" cy="1745680"/>
          </a:xfrm>
          <a:prstGeom prst="ellipse">
            <a:avLst/>
          </a:prstGeom>
          <a:gradFill>
            <a:gsLst>
              <a:gs pos="0">
                <a:srgbClr val="3366FF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sz="1600" dirty="0" smtClean="0"/>
              <a:t>Obligación llamar a concurso</a:t>
            </a:r>
          </a:p>
          <a:p>
            <a:pPr algn="ctr"/>
            <a:r>
              <a:rPr lang="es-ES" sz="1600" dirty="0" smtClean="0"/>
              <a:t>(dictamen N°67.613/14 sobre cumplimiento de esta obligación y calidad de contrata de reemplazantes)</a:t>
            </a: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4073393" y="2030836"/>
            <a:ext cx="747993" cy="665018"/>
          </a:xfrm>
          <a:prstGeom prst="bentConnector3">
            <a:avLst>
              <a:gd name="adj1" fmla="val 100010"/>
            </a:avLst>
          </a:prstGeom>
          <a:ln w="47625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17 Conector recto de flecha"/>
          <p:cNvCxnSpPr/>
          <p:nvPr/>
        </p:nvCxnSpPr>
        <p:spPr>
          <a:xfrm>
            <a:off x="6138437" y="3532905"/>
            <a:ext cx="747993" cy="665018"/>
          </a:xfrm>
          <a:prstGeom prst="bentConnector3">
            <a:avLst>
              <a:gd name="adj1" fmla="val 100010"/>
            </a:avLst>
          </a:prstGeom>
          <a:ln w="47625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27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6 Marcador de texto"/>
          <p:cNvSpPr txBox="1">
            <a:spLocks/>
          </p:cNvSpPr>
          <p:nvPr/>
        </p:nvSpPr>
        <p:spPr bwMode="auto">
          <a:xfrm>
            <a:off x="55420" y="1251742"/>
            <a:ext cx="8936183" cy="47089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s-ES_tradnl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Helvetica"/>
              <a:ea typeface="ＭＳ Ｐゴシック" charset="-128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s-ES_tradnl" sz="1200" b="1" dirty="0" smtClean="0">
              <a:solidFill>
                <a:schemeClr val="bg1">
                  <a:lumMod val="65000"/>
                </a:schemeClr>
              </a:solidFill>
              <a:latin typeface="Helvetica"/>
              <a:cs typeface="Arial" charset="0"/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7817" y="27711"/>
            <a:ext cx="8343755" cy="1052944"/>
          </a:xfrm>
        </p:spPr>
        <p:txBody>
          <a:bodyPr/>
          <a:lstStyle/>
          <a:p>
            <a:pPr algn="l"/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Situaciones especiales de los artículos 1</a:t>
            </a:r>
            <a:r>
              <a:rPr lang="es-CL" sz="2400" b="1" kern="0" spc="-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 2°y  3°transitorios de la ley N°20.501</a:t>
            </a:r>
            <a:endParaRPr lang="es-CL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Marcador de texto"/>
          <p:cNvSpPr>
            <a:spLocks noGrp="1"/>
          </p:cNvSpPr>
          <p:nvPr>
            <p:ph type="body" sz="half" idx="14"/>
          </p:nvPr>
        </p:nvSpPr>
        <p:spPr>
          <a:xfrm>
            <a:off x="595745" y="1330027"/>
            <a:ext cx="7955827" cy="1427028"/>
          </a:xfrm>
          <a:prstGeom prst="round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800" b="1" dirty="0" smtClean="0">
                <a:solidFill>
                  <a:schemeClr val="bg1"/>
                </a:solidFill>
                <a:cs typeface="Arial" charset="0"/>
              </a:rPr>
              <a:t>Artículo 1° Transitorio:</a:t>
            </a:r>
            <a:r>
              <a:rPr lang="es-CL" sz="1800" dirty="0" smtClean="0">
                <a:solidFill>
                  <a:schemeClr val="bg1"/>
                </a:solidFill>
                <a:cs typeface="Arial" charset="0"/>
              </a:rPr>
              <a:t> facultad sostenedor para convocar a concursos de los artículos 31bis y 34 D, aún cuando directores y jefes DAEM no hubieren completado sus periodos de </a:t>
            </a:r>
            <a:r>
              <a:rPr lang="es-CL" sz="1800" dirty="0">
                <a:solidFill>
                  <a:schemeClr val="bg1"/>
                </a:solidFill>
                <a:cs typeface="Arial" charset="0"/>
              </a:rPr>
              <a:t>nombramiento (</a:t>
            </a:r>
            <a:r>
              <a:rPr lang="es-CL" sz="1800" dirty="0" smtClean="0">
                <a:solidFill>
                  <a:schemeClr val="bg1"/>
                </a:solidFill>
                <a:cs typeface="Arial" charset="0"/>
              </a:rPr>
              <a:t>dictamen N° 33.411/12, sobre facultad discrecional) </a:t>
            </a:r>
          </a:p>
        </p:txBody>
      </p:sp>
      <p:sp>
        <p:nvSpPr>
          <p:cNvPr id="17" name="10 Marcador de texto"/>
          <p:cNvSpPr>
            <a:spLocks noGrp="1"/>
          </p:cNvSpPr>
          <p:nvPr>
            <p:ph type="body" sz="quarter" idx="12"/>
          </p:nvPr>
        </p:nvSpPr>
        <p:spPr>
          <a:xfrm>
            <a:off x="1780107" y="6858000"/>
            <a:ext cx="6472248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</a:t>
            </a:r>
            <a:r>
              <a:rPr lang="es-ES_tradnl" sz="1200" b="1" dirty="0" err="1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MUNICIPALIDADESSubdivisión</a:t>
            </a:r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8" name="11 Marcador de texto"/>
          <p:cNvSpPr txBox="1">
            <a:spLocks/>
          </p:cNvSpPr>
          <p:nvPr/>
        </p:nvSpPr>
        <p:spPr bwMode="auto">
          <a:xfrm>
            <a:off x="1780107" y="3214260"/>
            <a:ext cx="5618219" cy="678873"/>
          </a:xfrm>
          <a:prstGeom prst="roundRect">
            <a:avLst/>
          </a:prstGeom>
          <a:solidFill>
            <a:srgbClr val="0070C0"/>
          </a:solidFill>
          <a:ln w="38100" cap="flat" cmpd="sng" algn="ctr">
            <a:solidFill>
              <a:schemeClr val="lt1"/>
            </a:solidFill>
            <a:prstDash val="solid"/>
            <a:miter lim="800000"/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Directores y Jefes del DAEM</a:t>
            </a:r>
          </a:p>
        </p:txBody>
      </p:sp>
      <p:sp>
        <p:nvSpPr>
          <p:cNvPr id="10" name="11 Marcador de texto"/>
          <p:cNvSpPr txBox="1">
            <a:spLocks noGrp="1"/>
          </p:cNvSpPr>
          <p:nvPr>
            <p:ph type="body" sz="half" idx="2"/>
          </p:nvPr>
        </p:nvSpPr>
        <p:spPr bwMode="auto">
          <a:xfrm>
            <a:off x="144317" y="4502725"/>
            <a:ext cx="3768440" cy="1357745"/>
          </a:xfrm>
          <a:prstGeom prst="roundRect">
            <a:avLst/>
          </a:prstGeom>
          <a:solidFill>
            <a:srgbClr val="0070C0"/>
          </a:solidFill>
          <a:ln w="38100" cap="flat" cmpd="sng" algn="ctr">
            <a:solidFill>
              <a:schemeClr val="lt1"/>
            </a:solidFill>
            <a:prstDash val="solid"/>
            <a:miter lim="800000"/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Permanecer en cargos hasta el nombramiento nuevo profesional</a:t>
            </a:r>
          </a:p>
        </p:txBody>
      </p:sp>
      <p:sp>
        <p:nvSpPr>
          <p:cNvPr id="11" name="11 Marcador de texto"/>
          <p:cNvSpPr txBox="1">
            <a:spLocks/>
          </p:cNvSpPr>
          <p:nvPr/>
        </p:nvSpPr>
        <p:spPr bwMode="auto">
          <a:xfrm>
            <a:off x="4269179" y="4432669"/>
            <a:ext cx="4765963" cy="1357745"/>
          </a:xfrm>
          <a:prstGeom prst="roundRect">
            <a:avLst/>
          </a:prstGeom>
          <a:solidFill>
            <a:srgbClr val="0070C0"/>
          </a:solidFill>
          <a:ln w="38100" cap="flat" cmpd="sng" algn="ctr">
            <a:solidFill>
              <a:schemeClr val="lt1"/>
            </a:solidFill>
            <a:prstDash val="solid"/>
            <a:miter lim="800000"/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s-C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Posterior a nombramientos permanecen dotación docente con iguales asignaciones en alguna de las funciones del artículo 5°, ley 19.070, hasta el término de sus designaciones (dictamen N° 77.440/12 asignación funciones </a:t>
            </a:r>
            <a:r>
              <a:rPr kumimoji="0" lang="es-CL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docentes )</a:t>
            </a:r>
            <a:endParaRPr kumimoji="0" lang="es-CL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3" name="6 Marcador de texto"/>
          <p:cNvSpPr>
            <a:spLocks noGrp="1"/>
          </p:cNvSpPr>
          <p:nvPr>
            <p:ph type="body" sz="quarter" idx="13"/>
          </p:nvPr>
        </p:nvSpPr>
        <p:spPr>
          <a:xfrm>
            <a:off x="1780107" y="6275195"/>
            <a:ext cx="6472248" cy="26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cxnSp>
        <p:nvCxnSpPr>
          <p:cNvPr id="14" name="16 Conector recto de flecha"/>
          <p:cNvCxnSpPr/>
          <p:nvPr/>
        </p:nvCxnSpPr>
        <p:spPr>
          <a:xfrm>
            <a:off x="3709557" y="5160263"/>
            <a:ext cx="640144" cy="0"/>
          </a:xfrm>
          <a:prstGeom prst="straightConnector1">
            <a:avLst/>
          </a:prstGeom>
          <a:ln w="889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27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10" grpId="0" animBg="1"/>
      <p:bldP spid="1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sz="half" idx="2"/>
          </p:nvPr>
        </p:nvSpPr>
        <p:spPr>
          <a:xfrm>
            <a:off x="0" y="1607126"/>
            <a:ext cx="9143999" cy="4488873"/>
          </a:xfrm>
          <a:solidFill>
            <a:schemeClr val="bg1"/>
          </a:solidFill>
        </p:spPr>
        <p:txBody>
          <a:bodyPr/>
          <a:lstStyle/>
          <a:p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7817" y="139750"/>
            <a:ext cx="7190509" cy="789709"/>
          </a:xfrm>
        </p:spPr>
        <p:txBody>
          <a:bodyPr>
            <a:normAutofit fontScale="90000"/>
          </a:bodyPr>
          <a:lstStyle/>
          <a:p>
            <a:pPr algn="l"/>
            <a: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Situaciones especiales de los artículos </a:t>
            </a:r>
            <a:b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s-CL" sz="2400" b="1" kern="0" spc="-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 2°y  3°transitorios de la ley N°20.501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701628" y="1246897"/>
            <a:ext cx="7841673" cy="1454739"/>
          </a:xfrm>
          <a:prstGeom prst="round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CL" b="1" dirty="0" smtClean="0">
                <a:solidFill>
                  <a:srgbClr val="434343"/>
                </a:solidFill>
                <a:latin typeface="Arial" pitchFamily="34" charset="0"/>
                <a:cs typeface="Arial" pitchFamily="34" charset="0"/>
              </a:rPr>
              <a:t>Artículo 2° Transitorio: </a:t>
            </a:r>
            <a:r>
              <a:rPr lang="es-CL" dirty="0" smtClean="0">
                <a:solidFill>
                  <a:srgbClr val="434343"/>
                </a:solidFill>
                <a:latin typeface="Arial" pitchFamily="34" charset="0"/>
                <a:cs typeface="Arial" pitchFamily="34" charset="0"/>
              </a:rPr>
              <a:t>regula situación de directores y jefe DAEM que finalizaron su periodo de nombramiento y que a la fecha de publicación de la ley N° 20.501, aún ejercían sus cargos y respecto de los cuales los sostenedores no hicieron uso de las facultad de artículo 1° transitorio</a:t>
            </a:r>
          </a:p>
          <a:p>
            <a:pPr algn="ctr">
              <a:defRPr/>
            </a:pPr>
            <a:endParaRPr lang="es-CL" sz="2000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0 Marcador de texto"/>
          <p:cNvSpPr>
            <a:spLocks noGrp="1"/>
          </p:cNvSpPr>
          <p:nvPr>
            <p:ph type="body" sz="quarter" idx="12"/>
          </p:nvPr>
        </p:nvSpPr>
        <p:spPr>
          <a:xfrm>
            <a:off x="1780107" y="6858000"/>
            <a:ext cx="6472248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</a:t>
            </a:r>
            <a:r>
              <a:rPr lang="es-ES_tradnl" sz="1200" b="1" dirty="0" err="1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MUNICIPALIDADESSubdivisión</a:t>
            </a:r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1607127" y="3019074"/>
            <a:ext cx="6248400" cy="915614"/>
          </a:xfrm>
          <a:prstGeom prst="round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solidFill>
                  <a:srgbClr val="434343"/>
                </a:solidFill>
                <a:latin typeface="Arial" pitchFamily="34" charset="0"/>
                <a:cs typeface="Arial" pitchFamily="34" charset="0"/>
              </a:rPr>
              <a:t>Sostenedores pueden optar:(dictamen N° 69.3547/13 sobre desvinculación y uso facultades alternativas sostenedor)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207817" y="4419595"/>
            <a:ext cx="4211783" cy="1536767"/>
          </a:xfrm>
          <a:prstGeom prst="round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 smtClean="0">
                <a:solidFill>
                  <a:srgbClr val="434343"/>
                </a:solidFill>
                <a:latin typeface="Arial" pitchFamily="34" charset="0"/>
                <a:cs typeface="Arial" pitchFamily="34" charset="0"/>
              </a:rPr>
              <a:t>Profesores continúen en alguna función del artículo 5° de la ley N° 19.070, si hay disponibilidad en dotación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4920001" y="4419595"/>
            <a:ext cx="4069290" cy="1523999"/>
          </a:xfrm>
          <a:prstGeom prst="round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 smtClean="0">
                <a:solidFill>
                  <a:srgbClr val="434343"/>
                </a:solidFill>
                <a:latin typeface="Arial" pitchFamily="34" charset="0"/>
                <a:cs typeface="Arial" pitchFamily="34" charset="0"/>
              </a:rPr>
              <a:t>Poner término a su relación laboral con indemnización artículo 73 ley N° 19.070</a:t>
            </a:r>
          </a:p>
          <a:p>
            <a:pPr algn="ctr">
              <a:defRPr/>
            </a:pPr>
            <a:r>
              <a:rPr lang="es-CL" sz="1600" dirty="0" smtClean="0">
                <a:solidFill>
                  <a:srgbClr val="434343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s-CL" sz="1600" dirty="0" smtClean="0">
                <a:solidFill>
                  <a:srgbClr val="434343"/>
                </a:solidFill>
                <a:latin typeface="Arial" pitchFamily="34" charset="0"/>
                <a:cs typeface="Arial" pitchFamily="34" charset="0"/>
              </a:rPr>
              <a:t>(dictamen N° 21.647/13, sobre cálculo y otorgamiento de indemnización)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6 Marcador de texto"/>
          <p:cNvSpPr>
            <a:spLocks noGrp="1"/>
          </p:cNvSpPr>
          <p:nvPr>
            <p:ph type="body" sz="quarter" idx="12"/>
          </p:nvPr>
        </p:nvSpPr>
        <p:spPr>
          <a:xfrm>
            <a:off x="1774245" y="6276920"/>
            <a:ext cx="6472248" cy="26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cxnSp>
        <p:nvCxnSpPr>
          <p:cNvPr id="12" name="16 Conector recto de flecha"/>
          <p:cNvCxnSpPr/>
          <p:nvPr/>
        </p:nvCxnSpPr>
        <p:spPr>
          <a:xfrm flipH="1">
            <a:off x="4264892" y="3901822"/>
            <a:ext cx="154708" cy="549662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16 Conector recto de flecha"/>
          <p:cNvCxnSpPr/>
          <p:nvPr/>
        </p:nvCxnSpPr>
        <p:spPr>
          <a:xfrm>
            <a:off x="4731327" y="3901822"/>
            <a:ext cx="279042" cy="549662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56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animBg="1"/>
      <p:bldP spid="13" grpId="0" animBg="1"/>
      <p:bldP spid="1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sz="half" idx="2"/>
          </p:nvPr>
        </p:nvSpPr>
        <p:spPr>
          <a:xfrm>
            <a:off x="0" y="1607126"/>
            <a:ext cx="9143999" cy="4488873"/>
          </a:xfrm>
          <a:solidFill>
            <a:schemeClr val="bg1"/>
          </a:solidFill>
        </p:spPr>
        <p:txBody>
          <a:bodyPr/>
          <a:lstStyle/>
          <a:p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7817" y="139750"/>
            <a:ext cx="7190509" cy="789709"/>
          </a:xfrm>
        </p:spPr>
        <p:txBody>
          <a:bodyPr>
            <a:normAutofit fontScale="90000"/>
          </a:bodyPr>
          <a:lstStyle/>
          <a:p>
            <a:pPr algn="l"/>
            <a: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Situaciones especiales de los artículos </a:t>
            </a:r>
            <a:b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s-CL" sz="2400" b="1" kern="0" spc="-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 2°y  3°transitorios de la ley N°20.501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290945" y="1288461"/>
            <a:ext cx="8520545" cy="1454739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Artículo 3° Transitorio: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regula la situación de inspectores generales, jefes técnicos y subdirectores en ejercicio a la fecha de publicación de la ley N° 20.501, en relación a la facultad del director de establecimiento de mantenerlos o cambiarlos de sus cargos. </a:t>
            </a:r>
            <a:endParaRPr lang="es-C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0 Marcador de texto"/>
          <p:cNvSpPr>
            <a:spLocks noGrp="1"/>
          </p:cNvSpPr>
          <p:nvPr>
            <p:ph type="body" sz="quarter" idx="12"/>
          </p:nvPr>
        </p:nvSpPr>
        <p:spPr>
          <a:xfrm>
            <a:off x="1780107" y="6858000"/>
            <a:ext cx="6472248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</a:t>
            </a:r>
            <a:r>
              <a:rPr lang="es-ES_tradnl" sz="1200" b="1" dirty="0" err="1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MUNICIPALIDADESSubdivisión</a:t>
            </a:r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1779" y="3297382"/>
            <a:ext cx="8312726" cy="249382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 el director opta por cambiarlos:</a:t>
            </a:r>
          </a:p>
          <a:p>
            <a:pPr algn="ctr">
              <a:defRPr/>
            </a:pPr>
            <a:r>
              <a:rPr lang="es-C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Docentes permanecen en la dotación con las mismas asignaciones en alguna de las funciones establecidas en el artículo 5° de la ley N° 19.070 (dictamen N°59.186/12, director puede cambiarlos sin que sea requisito la disponibilidad en dotación), (dictamen N° 45.285/13, facultad director cambiar funciones a inspector, pero permanece en cargo hasta que opera causal de término)</a:t>
            </a:r>
            <a:endParaRPr lang="es-C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6 Marcador de texto"/>
          <p:cNvSpPr>
            <a:spLocks noGrp="1"/>
          </p:cNvSpPr>
          <p:nvPr>
            <p:ph type="body" sz="quarter" idx="12"/>
          </p:nvPr>
        </p:nvSpPr>
        <p:spPr>
          <a:xfrm>
            <a:off x="1774245" y="6276920"/>
            <a:ext cx="6472248" cy="26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7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39" descr="ppt-3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481" y="221712"/>
            <a:ext cx="745951" cy="243388"/>
          </a:xfrm>
          <a:prstGeom prst="rect">
            <a:avLst/>
          </a:prstGeom>
        </p:spPr>
      </p:pic>
      <p:pic>
        <p:nvPicPr>
          <p:cNvPr id="4" name="Imagen 3" descr="íconos-0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" y="756082"/>
            <a:ext cx="9143391" cy="534583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58626" y="1165921"/>
            <a:ext cx="80037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dirty="0" smtClean="0"/>
              <a:t>Número total de profesionales de la educación que sirven funciones de docencia, docencia directiva y técnico- pedagógica, que requiere el funcionamiento de los establecimientos educacionales del sector municipal de una comuna, expresada en horas cronológicas de trabajo semanales, incluyendo a quienes desempeñen funciones directivas y técnico-pedagógicas en los organismos de administración educacional de dicho sector</a:t>
            </a:r>
            <a:endParaRPr lang="es-CL" sz="2000" dirty="0"/>
          </a:p>
        </p:txBody>
      </p:sp>
      <p:sp>
        <p:nvSpPr>
          <p:cNvPr id="6" name="Rectángulo 5"/>
          <p:cNvSpPr/>
          <p:nvPr/>
        </p:nvSpPr>
        <p:spPr>
          <a:xfrm>
            <a:off x="547204" y="4480053"/>
            <a:ext cx="4521541" cy="11347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 smtClean="0"/>
              <a:t>   Dos tipos </a:t>
            </a:r>
            <a:endParaRPr lang="es-CL" dirty="0"/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1769367" y="4773612"/>
            <a:ext cx="653901" cy="1475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1769367" y="5156486"/>
            <a:ext cx="653901" cy="2405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2465469" y="4618946"/>
            <a:ext cx="1719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C</a:t>
            </a:r>
            <a:r>
              <a:rPr lang="es-CL" dirty="0" smtClean="0">
                <a:solidFill>
                  <a:schemeClr val="bg1"/>
                </a:solidFill>
              </a:rPr>
              <a:t>omunal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465469" y="5209005"/>
            <a:ext cx="2359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Por establecimiento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1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11545" cy="61436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Dotación docente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96910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152406" y="1316177"/>
            <a:ext cx="8815916" cy="4793678"/>
          </a:xfrm>
          <a:solidFill>
            <a:schemeClr val="bg1"/>
          </a:solidFill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42455" y="221630"/>
            <a:ext cx="7148945" cy="614362"/>
          </a:xfrm>
        </p:spPr>
        <p:txBody>
          <a:bodyPr>
            <a:noAutofit/>
          </a:bodyPr>
          <a:lstStyle/>
          <a:p>
            <a:pPr indent="28575" algn="l">
              <a:defRPr/>
            </a:pPr>
            <a: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Situaciones especiales de los artículos </a:t>
            </a:r>
            <a:b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s-CL" sz="2400" b="1" kern="0" spc="-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es-C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 2°y  3°transitorios de la ley N°20.501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2405" y="1316177"/>
            <a:ext cx="881591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 smtClean="0"/>
          </a:p>
          <a:p>
            <a:endParaRPr lang="es-CL" dirty="0" smtClean="0"/>
          </a:p>
        </p:txBody>
      </p:sp>
      <p:sp>
        <p:nvSpPr>
          <p:cNvPr id="10" name="9 Rectángulo redondeado"/>
          <p:cNvSpPr/>
          <p:nvPr/>
        </p:nvSpPr>
        <p:spPr>
          <a:xfrm>
            <a:off x="242455" y="1316177"/>
            <a:ext cx="8520545" cy="175493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Artículo 3° Transitorio</a:t>
            </a:r>
          </a:p>
          <a:p>
            <a:pPr algn="ctr">
              <a:defRPr/>
            </a:pPr>
            <a:r>
              <a:rPr lang="es-C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término de sus nombramientos: </a:t>
            </a:r>
          </a:p>
          <a:p>
            <a:pPr algn="ctr">
              <a:defRPr/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sostenedor tiene la facultad para mantenerlos en las funciones del artículo 5° de la ley N° 19.070, si hay disponibilidad en dotación, o cese labores con indemnización artículo 73 del Estatuto Docente</a:t>
            </a:r>
            <a:endParaRPr lang="es-C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42455" y="3629879"/>
            <a:ext cx="8520545" cy="1454739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Artículo 3° Transitorio</a:t>
            </a:r>
          </a:p>
          <a:p>
            <a:pPr algn="ctr">
              <a:defRPr/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Caso de jefe técnico que no está nombrado a plazo fijo se entiende que a su cargo le faltan 3 años para finalizarlo desde publicación ley </a:t>
            </a:r>
          </a:p>
          <a:p>
            <a:pPr algn="ctr">
              <a:defRPr/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(dictamen N° 65.608/12</a:t>
            </a:r>
            <a:r>
              <a:rPr lang="es-E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se pronuncia sobre este punto)</a:t>
            </a:r>
            <a:endParaRPr lang="es-C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CL" sz="2000" b="1" dirty="0" smtClean="0">
              <a:solidFill>
                <a:srgbClr val="43434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14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/>
          <p:cNvSpPr txBox="1"/>
          <p:nvPr/>
        </p:nvSpPr>
        <p:spPr>
          <a:xfrm>
            <a:off x="0" y="1606550"/>
            <a:ext cx="8977746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7818" y="249379"/>
            <a:ext cx="8229600" cy="581891"/>
          </a:xfrm>
        </p:spPr>
        <p:txBody>
          <a:bodyPr>
            <a:normAutofit fontScale="90000"/>
          </a:bodyPr>
          <a:lstStyle/>
          <a:p>
            <a:pPr algn="l"/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Bonificación por retiro voluntario</a:t>
            </a:r>
            <a:b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(art. 9°transitorio de la ley N° 20.501)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473880" y="1413164"/>
            <a:ext cx="4503865" cy="10772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Pertenecer a la dotación  docente durante el año escolar </a:t>
            </a:r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2011 (dictamen N° 61.879/11 sobre docente que cesó el 28/02/2011 por lo que no integra dotación docente) </a:t>
            </a:r>
            <a:endParaRPr lang="es-CL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473879" y="2644757"/>
            <a:ext cx="4503865" cy="8898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CL" dirty="0">
                <a:solidFill>
                  <a:schemeClr val="tx1"/>
                </a:solidFill>
                <a:latin typeface="+mj-lt"/>
                <a:cs typeface="Arial" pitchFamily="34" charset="0"/>
              </a:rPr>
              <a:t>Tener 60 o 65 años de edad al 31 de diciembre de 2012 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4458780" y="3742480"/>
            <a:ext cx="4518963" cy="238838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Renunciar a la dotación docente respecto del total de horas que sirven  ante el sostenedor hasta el </a:t>
            </a:r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01/12/2012 (dictamen N°49.601/11 sobre renuncia irrevocable como forma de  término  relación laboral para acceder a bono)</a:t>
            </a:r>
          </a:p>
          <a:p>
            <a:pPr algn="ctr">
              <a:defRPr/>
            </a:pPr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(dictamen N° 78.205/11 sobre entero del bono siempre que docente no cese con anterioridad a la fecha de pago por otra causal distinta a la renuncia)</a:t>
            </a:r>
            <a:endParaRPr lang="es-CL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554182" y="2464642"/>
            <a:ext cx="2454926" cy="14987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2400" dirty="0">
                <a:solidFill>
                  <a:schemeClr val="tx1"/>
                </a:solidFill>
                <a:cs typeface="Arial" charset="0"/>
              </a:rPr>
              <a:t>Requisitos</a:t>
            </a:r>
            <a:r>
              <a:rPr lang="es-CL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 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 flipV="1">
            <a:off x="3009108" y="2072132"/>
            <a:ext cx="1450551" cy="10304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3023329" y="3102541"/>
            <a:ext cx="1450551" cy="161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3023330" y="3118643"/>
            <a:ext cx="1450551" cy="9212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568403" y="4421202"/>
            <a:ext cx="3158469" cy="150265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Término relación laboral por renuncia se hace efectiva cuando empleador ponga a disposición la totalidad de la </a:t>
            </a:r>
            <a:r>
              <a:rPr lang="es-CL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bonificación (inc. 10° art. 9° transitorio ley 19.070)</a:t>
            </a:r>
            <a:endParaRPr lang="es-CL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/>
          <p:cNvSpPr txBox="1"/>
          <p:nvPr/>
        </p:nvSpPr>
        <p:spPr>
          <a:xfrm>
            <a:off x="0" y="1606550"/>
            <a:ext cx="8977746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7818" y="249379"/>
            <a:ext cx="8229600" cy="581891"/>
          </a:xfrm>
        </p:spPr>
        <p:txBody>
          <a:bodyPr>
            <a:normAutofit fontScale="90000"/>
          </a:bodyPr>
          <a:lstStyle/>
          <a:p>
            <a:pPr algn="l"/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Bonificación por retiro voluntario</a:t>
            </a:r>
            <a:b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C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(art. 9°transitorio de la ley N° 20.501)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DIVISIÓN DE MUNICIPALIDADES </a:t>
            </a:r>
          </a:p>
          <a:p>
            <a:r>
              <a:rPr lang="es-ES_tradnl" sz="1200" b="1" dirty="0" smtClean="0">
                <a:solidFill>
                  <a:schemeClr val="bg1">
                    <a:lumMod val="65000"/>
                  </a:schemeClr>
                </a:solidFill>
                <a:cs typeface="Arial" charset="0"/>
              </a:rPr>
              <a:t>Subdivisión Jurídica</a:t>
            </a:r>
          </a:p>
          <a:p>
            <a:endParaRPr lang="es-ES_tradnl" sz="1200" b="1" dirty="0">
              <a:solidFill>
                <a:schemeClr val="bg1">
                  <a:lumMod val="65000"/>
                </a:schemeClr>
              </a:solidFill>
              <a:cs typeface="Arial" charset="0"/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2758931" y="996724"/>
            <a:ext cx="3244850" cy="49027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JURISPRUDENCIA RELEVANTE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490330" y="1571814"/>
            <a:ext cx="8097079" cy="46653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CL" dirty="0" smtClean="0">
                <a:solidFill>
                  <a:schemeClr val="tx1"/>
                </a:solidFill>
              </a:rPr>
              <a:t>-Dictamen </a:t>
            </a:r>
            <a:r>
              <a:rPr lang="es-CL" dirty="0">
                <a:solidFill>
                  <a:schemeClr val="tx1"/>
                </a:solidFill>
              </a:rPr>
              <a:t>N° 5.438, de 2012 (forma de calcular la bonificación, calidad, años trabajados, etc.)</a:t>
            </a:r>
          </a:p>
          <a:p>
            <a:pPr>
              <a:defRPr/>
            </a:pPr>
            <a:r>
              <a:rPr lang="es-CL" dirty="0">
                <a:solidFill>
                  <a:schemeClr val="tx1"/>
                </a:solidFill>
              </a:rPr>
              <a:t>-Dictamen N° 62.135, de 2012 </a:t>
            </a:r>
            <a:r>
              <a:rPr lang="es-CL" dirty="0" smtClean="0">
                <a:solidFill>
                  <a:schemeClr val="tx1"/>
                </a:solidFill>
              </a:rPr>
              <a:t>(pago </a:t>
            </a:r>
            <a:r>
              <a:rPr lang="es-CL" dirty="0">
                <a:solidFill>
                  <a:schemeClr val="tx1"/>
                </a:solidFill>
              </a:rPr>
              <a:t>a herederos, derecho se devenga al cumplimiento requisitos)</a:t>
            </a:r>
          </a:p>
          <a:p>
            <a:pPr>
              <a:defRPr/>
            </a:pPr>
            <a:r>
              <a:rPr lang="es-CL" dirty="0">
                <a:solidFill>
                  <a:schemeClr val="tx1"/>
                </a:solidFill>
              </a:rPr>
              <a:t>-Dictamen N° 76.251, de 2012 (improcedencia de desistirse de renuncia: irrevocable)</a:t>
            </a:r>
          </a:p>
          <a:p>
            <a:pPr>
              <a:defRPr/>
            </a:pPr>
            <a:r>
              <a:rPr lang="es-CL" dirty="0">
                <a:solidFill>
                  <a:schemeClr val="tx1"/>
                </a:solidFill>
              </a:rPr>
              <a:t>-</a:t>
            </a:r>
            <a:r>
              <a:rPr lang="es-CL" dirty="0" smtClean="0">
                <a:solidFill>
                  <a:schemeClr val="tx1"/>
                </a:solidFill>
              </a:rPr>
              <a:t>Dictámenes </a:t>
            </a:r>
            <a:r>
              <a:rPr lang="es-CL" dirty="0" err="1" smtClean="0">
                <a:solidFill>
                  <a:schemeClr val="tx1"/>
                </a:solidFill>
              </a:rPr>
              <a:t>N°s</a:t>
            </a:r>
            <a:r>
              <a:rPr lang="es-CL" dirty="0" smtClean="0">
                <a:solidFill>
                  <a:schemeClr val="tx1"/>
                </a:solidFill>
              </a:rPr>
              <a:t>. </a:t>
            </a:r>
            <a:r>
              <a:rPr lang="es-CL" dirty="0">
                <a:solidFill>
                  <a:schemeClr val="tx1"/>
                </a:solidFill>
              </a:rPr>
              <a:t>83.409, de </a:t>
            </a:r>
            <a:r>
              <a:rPr lang="es-CL" dirty="0" smtClean="0">
                <a:solidFill>
                  <a:schemeClr val="tx1"/>
                </a:solidFill>
              </a:rPr>
              <a:t>2013 y </a:t>
            </a:r>
            <a:r>
              <a:rPr lang="es-CL" dirty="0">
                <a:solidFill>
                  <a:schemeClr val="tx1"/>
                </a:solidFill>
              </a:rPr>
              <a:t>60.531, de 2014 (derecho a obtener bono de ley N° 20.305, dentro de 90 días siguientes a desvinculación definitiva)</a:t>
            </a:r>
          </a:p>
          <a:p>
            <a:pPr>
              <a:defRPr/>
            </a:pPr>
            <a:r>
              <a:rPr lang="es-CL" dirty="0">
                <a:solidFill>
                  <a:schemeClr val="tx1"/>
                </a:solidFill>
              </a:rPr>
              <a:t>-Dictamen N° 81.104, de 2013 (incompatibilidad de bonificación con indemnización por años de servicios) </a:t>
            </a:r>
          </a:p>
          <a:p>
            <a:pPr>
              <a:defRPr/>
            </a:pPr>
            <a:r>
              <a:rPr lang="es-CL" dirty="0">
                <a:solidFill>
                  <a:schemeClr val="tx1"/>
                </a:solidFill>
              </a:rPr>
              <a:t>-Dictamen N° 37.253, de 2014 </a:t>
            </a:r>
            <a:r>
              <a:rPr lang="es-CL" dirty="0" smtClean="0">
                <a:solidFill>
                  <a:schemeClr val="tx1"/>
                </a:solidFill>
              </a:rPr>
              <a:t>(procede </a:t>
            </a:r>
            <a:r>
              <a:rPr lang="es-CL" dirty="0">
                <a:solidFill>
                  <a:schemeClr val="tx1"/>
                </a:solidFill>
              </a:rPr>
              <a:t>pago de remuneraciones a docente hasta  que se pone a disposición bonificación)</a:t>
            </a:r>
          </a:p>
          <a:p>
            <a:pPr>
              <a:defRPr/>
            </a:pPr>
            <a:r>
              <a:rPr lang="es-CL" dirty="0">
                <a:solidFill>
                  <a:schemeClr val="tx1"/>
                </a:solidFill>
              </a:rPr>
              <a:t>-Dictamen N° 60.829, de 2014 (no consta renuncia formal docente lo que hace improcedente entrega </a:t>
            </a:r>
            <a:r>
              <a:rPr lang="es-CL" dirty="0" smtClean="0">
                <a:solidFill>
                  <a:schemeClr val="tx1"/>
                </a:solidFill>
              </a:rPr>
              <a:t>bono)</a:t>
            </a:r>
          </a:p>
          <a:p>
            <a:pPr>
              <a:defRPr/>
            </a:pPr>
            <a:r>
              <a:rPr lang="es-CL" dirty="0" smtClean="0">
                <a:solidFill>
                  <a:schemeClr val="tx1"/>
                </a:solidFill>
              </a:rPr>
              <a:t>-Dictámenes </a:t>
            </a:r>
            <a:r>
              <a:rPr lang="es-CL" dirty="0" err="1" smtClean="0">
                <a:solidFill>
                  <a:schemeClr val="tx1"/>
                </a:solidFill>
              </a:rPr>
              <a:t>N°s</a:t>
            </a:r>
            <a:r>
              <a:rPr lang="es-CL" dirty="0" smtClean="0">
                <a:solidFill>
                  <a:schemeClr val="tx1"/>
                </a:solidFill>
              </a:rPr>
              <a:t>. 10.765, de 2013 y 61.528, de 2014(sobre retraso en el otorgamiento de la bonificación) </a:t>
            </a:r>
          </a:p>
          <a:p>
            <a:pPr>
              <a:defRPr/>
            </a:pPr>
            <a:r>
              <a:rPr lang="es-CL" dirty="0" smtClean="0">
                <a:solidFill>
                  <a:schemeClr val="tx1"/>
                </a:solidFill>
              </a:rPr>
              <a:t>-Dictamen N° 67.611/14(sobre improcedencia prórroga artículo 41 bis ley 19070 a docente titular que se acogió a bonificación)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40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5978" y="1388125"/>
            <a:ext cx="8468772" cy="3525398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CÓDIGO DEL TRABAJO</a:t>
            </a:r>
            <a:br>
              <a:rPr lang="es-ES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  </a:t>
            </a:r>
            <a:r>
              <a:rPr lang="es-ES" sz="2400" dirty="0" smtClean="0"/>
              <a:t>RÉGIMEN JURÍDICO APLICABLE A LOS </a:t>
            </a:r>
            <a:br>
              <a:rPr lang="es-ES" sz="2400" dirty="0" smtClean="0"/>
            </a:br>
            <a:r>
              <a:rPr lang="es-ES" sz="2400" dirty="0" smtClean="0"/>
              <a:t>FUNCIONARIOS MUNICIPALES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es-ES" sz="24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1291182" y="5585552"/>
            <a:ext cx="6180387" cy="231354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1"/>
          </p:nvPr>
        </p:nvSpPr>
        <p:spPr>
          <a:xfrm>
            <a:off x="1294160" y="5730001"/>
            <a:ext cx="6180387" cy="307241"/>
          </a:xfrm>
        </p:spPr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6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  <a:p>
            <a:endParaRPr lang="es-CL" sz="2400" dirty="0" smtClean="0"/>
          </a:p>
          <a:p>
            <a:pPr algn="ctr"/>
            <a:r>
              <a:rPr lang="es-CL" sz="2400" b="1" dirty="0" smtClean="0"/>
              <a:t>PERSONAL QUE SE DESEMPEÑA EN MUNICIPIOS REVISTE LA CALIDAD DE FUNCIONARIOS PÚBLICOS, AUNQUE EL ESTATUTO JURÍDICO QUE LOS RIJA SEA EL CÓDIGO DEL TRABAJO.</a:t>
            </a:r>
            <a:endParaRPr lang="es-CL" sz="2400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5559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8 Rectángulo redondeado"/>
          <p:cNvSpPr/>
          <p:nvPr/>
        </p:nvSpPr>
        <p:spPr>
          <a:xfrm>
            <a:off x="1255923" y="2577948"/>
            <a:ext cx="6990570" cy="276523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buFont typeface="Arial" pitchFamily="34" charset="0"/>
              <a:buChar char="•"/>
            </a:pPr>
            <a:endParaRPr lang="es-CL" dirty="0" smtClean="0">
              <a:solidFill>
                <a:schemeClr val="bg1"/>
              </a:solidFill>
            </a:endParaRPr>
          </a:p>
          <a:p>
            <a:pPr algn="ctr"/>
            <a:r>
              <a:rPr lang="es-CL" sz="2800" dirty="0" smtClean="0">
                <a:solidFill>
                  <a:schemeClr val="bg1"/>
                </a:solidFill>
              </a:rPr>
              <a:t>1.-</a:t>
            </a:r>
            <a:r>
              <a:rPr lang="es-CL" sz="2800" b="1" dirty="0" smtClean="0">
                <a:solidFill>
                  <a:schemeClr val="bg1"/>
                </a:solidFill>
              </a:rPr>
              <a:t>Actividades ejecutadas en forma transitoria, en municipios con balnearios, sectores turísticos o de recreación.  </a:t>
            </a:r>
          </a:p>
          <a:p>
            <a:pPr algn="ctr"/>
            <a:endParaRPr lang="es-CL" sz="2800" b="1" dirty="0" smtClean="0">
              <a:solidFill>
                <a:schemeClr val="bg1"/>
              </a:solidFill>
            </a:endParaRPr>
          </a:p>
          <a:p>
            <a:pPr algn="ctr"/>
            <a:endParaRPr lang="es-CL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US" dirty="0" smtClean="0"/>
              <a:t>  </a:t>
            </a:r>
            <a:r>
              <a:rPr lang="es-US" dirty="0"/>
              <a:t>	</a:t>
            </a:r>
            <a:r>
              <a:rPr lang="es-US" dirty="0" smtClean="0"/>
              <a:t>	</a:t>
            </a:r>
            <a:endParaRPr lang="es-US" dirty="0"/>
          </a:p>
        </p:txBody>
      </p:sp>
      <p:sp>
        <p:nvSpPr>
          <p:cNvPr id="28" name="Título 2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dirty="0" smtClean="0"/>
              <a:t>¿Quienes se rigen por el Código del Trabajo?</a:t>
            </a:r>
            <a:endParaRPr lang="es-CL" dirty="0"/>
          </a:p>
        </p:txBody>
      </p:sp>
      <p:sp>
        <p:nvSpPr>
          <p:cNvPr id="26" name="Marcador de texto 2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smtClean="0"/>
              <a:t>División de Municipalidades</a:t>
            </a:r>
          </a:p>
          <a:p>
            <a:endParaRPr lang="es-CL" dirty="0"/>
          </a:p>
        </p:txBody>
      </p:sp>
      <p:sp>
        <p:nvSpPr>
          <p:cNvPr id="27" name="Marcador de texto 2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smtClean="0"/>
              <a:t>Subdivisión Jurídica</a:t>
            </a:r>
          </a:p>
          <a:p>
            <a:endParaRPr lang="es-CL" dirty="0"/>
          </a:p>
        </p:txBody>
      </p:sp>
      <p:sp>
        <p:nvSpPr>
          <p:cNvPr id="10" name="CuadroTexto 9"/>
          <p:cNvSpPr txBox="1"/>
          <p:nvPr/>
        </p:nvSpPr>
        <p:spPr>
          <a:xfrm>
            <a:off x="1645459" y="889000"/>
            <a:ext cx="6477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000" b="1" dirty="0" smtClean="0"/>
              <a:t>ARTÍCULO 3° DE LA LEY N° 18.883, ESTATUTO ADMINISTRATIVO PARA FUNCIONARIOS MUNICIPALES</a:t>
            </a:r>
            <a:endParaRPr lang="es-US" sz="2000" b="1" dirty="0"/>
          </a:p>
        </p:txBody>
      </p:sp>
    </p:spTree>
    <p:extLst>
      <p:ext uri="{BB962C8B-B14F-4D97-AF65-F5344CB8AC3E}">
        <p14:creationId xmlns:p14="http://schemas.microsoft.com/office/powerpoint/2010/main" val="305229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dirty="0"/>
              <a:t>¿Quienes se rigen por el Código del Trabajo?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 smtClean="0"/>
              <a:t>División de Municipalidades</a:t>
            </a:r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US" dirty="0" smtClean="0"/>
              <a:t>Subdivisión Jurídica</a:t>
            </a:r>
            <a:endParaRPr lang="es-US" dirty="0"/>
          </a:p>
        </p:txBody>
      </p:sp>
      <p:sp>
        <p:nvSpPr>
          <p:cNvPr id="6" name="9 Rectángulo redondeado"/>
          <p:cNvSpPr>
            <a:spLocks noGrp="1"/>
          </p:cNvSpPr>
          <p:nvPr>
            <p:ph type="body" sz="half" idx="2"/>
          </p:nvPr>
        </p:nvSpPr>
        <p:spPr>
          <a:xfrm>
            <a:off x="552641" y="1770892"/>
            <a:ext cx="8312227" cy="1328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endParaRPr lang="es-CL" sz="24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2400" b="1" dirty="0" smtClean="0">
                <a:solidFill>
                  <a:schemeClr val="bg1"/>
                </a:solidFill>
              </a:rPr>
              <a:t>2.- Personal que se desempeñe en servicios traspasados, administrados directamente por el municipio.</a:t>
            </a:r>
          </a:p>
          <a:p>
            <a:pPr algn="ctr"/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7" name="13 Rectángulo redondeado"/>
          <p:cNvSpPr/>
          <p:nvPr/>
        </p:nvSpPr>
        <p:spPr>
          <a:xfrm>
            <a:off x="552641" y="3539269"/>
            <a:ext cx="3020292" cy="91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bg1"/>
                </a:solidFill>
              </a:rPr>
              <a:t>Personal DAEM (que no cumpla funciones de  la ley N° 19.070)</a:t>
            </a:r>
            <a:endParaRPr lang="es-ES" sz="2000" dirty="0">
              <a:solidFill>
                <a:schemeClr val="bg1"/>
              </a:solidFill>
            </a:endParaRPr>
          </a:p>
        </p:txBody>
      </p:sp>
      <p:sp>
        <p:nvSpPr>
          <p:cNvPr id="8" name="14 Rectángulo redondeado"/>
          <p:cNvSpPr/>
          <p:nvPr/>
        </p:nvSpPr>
        <p:spPr>
          <a:xfrm>
            <a:off x="5001658" y="3517105"/>
            <a:ext cx="3680360" cy="9782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bg1"/>
                </a:solidFill>
              </a:rPr>
              <a:t>Asistentes de la educación, de establecimientos educacionales </a:t>
            </a:r>
          </a:p>
          <a:p>
            <a:pPr algn="ctr"/>
            <a:r>
              <a:rPr lang="es-CL" sz="2000" dirty="0" smtClean="0">
                <a:solidFill>
                  <a:schemeClr val="bg1"/>
                </a:solidFill>
              </a:rPr>
              <a:t>Art. 4°, Ley N° 19.464</a:t>
            </a:r>
            <a:endParaRPr lang="es-ES" sz="2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519451" y="4729168"/>
            <a:ext cx="3249975" cy="10355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Funciones de los Asistentes de la Educación</a:t>
            </a:r>
          </a:p>
          <a:p>
            <a:pPr algn="ctr"/>
            <a:r>
              <a:rPr lang="es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Art/2° Ley N° 19.464</a:t>
            </a:r>
            <a:endParaRPr lang="es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572934" y="4605052"/>
            <a:ext cx="1571944" cy="4076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Profesional</a:t>
            </a:r>
            <a:endParaRPr lang="es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572935" y="5131565"/>
            <a:ext cx="1571942" cy="3932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US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Paradocencia</a:t>
            </a:r>
            <a:endParaRPr lang="es-US" sz="2000" dirty="0"/>
          </a:p>
        </p:txBody>
      </p:sp>
      <p:sp>
        <p:nvSpPr>
          <p:cNvPr id="12" name="Rectángulo 11"/>
          <p:cNvSpPr/>
          <p:nvPr/>
        </p:nvSpPr>
        <p:spPr>
          <a:xfrm>
            <a:off x="3523092" y="5643731"/>
            <a:ext cx="1621785" cy="3415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Auxiliares</a:t>
            </a:r>
            <a:endParaRPr lang="es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9" name="Conector recto de flecha 18"/>
          <p:cNvCxnSpPr/>
          <p:nvPr/>
        </p:nvCxnSpPr>
        <p:spPr>
          <a:xfrm flipH="1">
            <a:off x="3701668" y="3198492"/>
            <a:ext cx="638978" cy="4512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4362679" y="3175056"/>
            <a:ext cx="572877" cy="4512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9" idx="1"/>
          </p:cNvCxnSpPr>
          <p:nvPr/>
        </p:nvCxnSpPr>
        <p:spPr>
          <a:xfrm flipH="1" flipV="1">
            <a:off x="5266063" y="4913523"/>
            <a:ext cx="253388" cy="3334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9" idx="1"/>
          </p:cNvCxnSpPr>
          <p:nvPr/>
        </p:nvCxnSpPr>
        <p:spPr>
          <a:xfrm flipH="1">
            <a:off x="5266063" y="5246961"/>
            <a:ext cx="2533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9" idx="1"/>
          </p:cNvCxnSpPr>
          <p:nvPr/>
        </p:nvCxnSpPr>
        <p:spPr>
          <a:xfrm flipH="1">
            <a:off x="5266063" y="5246961"/>
            <a:ext cx="253388" cy="5177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122810"/>
            <a:ext cx="8358717" cy="4772107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r>
              <a:rPr lang="es-CL" sz="2000" dirty="0" smtClean="0"/>
              <a:t>LOS FUNCIONARIOS REGIDOS POR EL CÓDIGO DEL TRABAJO PUEDEN INTEGRARSE A LA ADMINISTRACIÓN MUNICIPAL:</a:t>
            </a:r>
          </a:p>
          <a:p>
            <a:endParaRPr lang="es-CL" dirty="0" smtClean="0"/>
          </a:p>
          <a:p>
            <a:endParaRPr lang="es-CL" dirty="0"/>
          </a:p>
          <a:p>
            <a:pPr marL="285750" indent="-285750">
              <a:buFontTx/>
              <a:buChar char="-"/>
            </a:pPr>
            <a:r>
              <a:rPr lang="es-CL" sz="1800" dirty="0" smtClean="0"/>
              <a:t>EN FORMA PERMANENTE       				 Contrato de trabajo indefinido</a:t>
            </a:r>
          </a:p>
          <a:p>
            <a:pPr marL="285750" indent="-285750">
              <a:buFontTx/>
              <a:buChar char="-"/>
            </a:pPr>
            <a:endParaRPr lang="es-CL" sz="1800" dirty="0"/>
          </a:p>
          <a:p>
            <a:pPr marL="285750" indent="-285750">
              <a:buFontTx/>
              <a:buChar char="-"/>
            </a:pPr>
            <a:endParaRPr lang="es-CL" sz="1800" dirty="0" smtClean="0"/>
          </a:p>
          <a:p>
            <a:pPr marL="285750" indent="-285750">
              <a:buFontTx/>
              <a:buChar char="-"/>
            </a:pPr>
            <a:r>
              <a:rPr lang="es-CL" sz="1800" dirty="0" smtClean="0"/>
              <a:t>EN FORMA TRANSITORIA      				  Contrato de trabajo</a:t>
            </a:r>
          </a:p>
          <a:p>
            <a:r>
              <a:rPr lang="es-CL" sz="1800" dirty="0"/>
              <a:t>	</a:t>
            </a:r>
            <a:r>
              <a:rPr lang="es-CL" sz="1800" dirty="0" smtClean="0"/>
              <a:t>										   a plazo fijo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pPr marL="285750" indent="-285750">
              <a:buFontTx/>
              <a:buChar char="-"/>
            </a:pPr>
            <a:endParaRPr lang="es-CL" dirty="0" smtClean="0"/>
          </a:p>
          <a:p>
            <a:endParaRPr lang="es-C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Ingreso a la Administración Municipal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3521122" y="309804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3838982" y="3772642"/>
            <a:ext cx="17127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>
            <a:off x="3660743" y="4782475"/>
            <a:ext cx="1951630" cy="136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05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707593"/>
            <a:ext cx="8358717" cy="4044083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buAutoNum type="arabicPeriod"/>
              <a:defRPr/>
            </a:pPr>
            <a:endParaRPr lang="es-CL" sz="6400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>
              <a:defRPr/>
            </a:pPr>
            <a:endParaRPr lang="es-CL" sz="64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marL="342900" indent="-342900" algn="ctr">
              <a:buFont typeface="Arial"/>
              <a:buAutoNum type="arabicPeriod"/>
              <a:defRPr/>
            </a:pPr>
            <a:r>
              <a:rPr lang="es-CL" sz="9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No </a:t>
            </a:r>
            <a:r>
              <a:rPr lang="es-CL" sz="96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existen requisitos de ingreso, salvo gozar de salud compatible con </a:t>
            </a:r>
            <a:r>
              <a:rPr lang="es-CL" sz="9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el desempeño </a:t>
            </a:r>
            <a:r>
              <a:rPr lang="es-CL" sz="96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del cargo y tratándose de los asistentes de la educación </a:t>
            </a:r>
            <a:endParaRPr lang="es-CL" sz="9600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>
              <a:defRPr/>
            </a:pPr>
            <a:r>
              <a:rPr lang="es-CL" sz="96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</a:t>
            </a:r>
            <a:r>
              <a:rPr lang="es-CL" sz="9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     se </a:t>
            </a:r>
            <a:r>
              <a:rPr lang="es-CL" sz="96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requiere </a:t>
            </a:r>
            <a:r>
              <a:rPr lang="es-CL" sz="9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idoneidad </a:t>
            </a:r>
            <a:r>
              <a:rPr lang="es-CL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psicológica</a:t>
            </a:r>
            <a:r>
              <a:rPr lang="es-CL" sz="9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.</a:t>
            </a:r>
          </a:p>
          <a:p>
            <a:pPr algn="ctr">
              <a:defRPr/>
            </a:pPr>
            <a:r>
              <a:rPr lang="es-CL" sz="9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(art/3° ley N° 19.464)</a:t>
            </a:r>
          </a:p>
          <a:p>
            <a:pPr algn="ctr">
              <a:defRPr/>
            </a:pPr>
            <a:r>
              <a:rPr lang="es-CL" sz="9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DICTAMEN </a:t>
            </a:r>
            <a:r>
              <a:rPr lang="es-CL" sz="96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N° 7.538/2014</a:t>
            </a:r>
          </a:p>
          <a:p>
            <a:pPr marL="342900" indent="-342900">
              <a:buAutoNum type="arabicPeriod"/>
              <a:defRPr/>
            </a:pPr>
            <a:endParaRPr lang="es-CL" sz="9600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>
              <a:defRPr/>
            </a:pPr>
            <a:r>
              <a:rPr lang="es-CL" sz="8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	</a:t>
            </a:r>
            <a:r>
              <a:rPr lang="es-CL" sz="8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Además, en caso de asistentes de la educación que cumplan    	funciones auxiliares: Certificado de enseñanza de media (art/2°,   	letra c), ley N° 19.464</a:t>
            </a:r>
          </a:p>
          <a:p>
            <a:pPr>
              <a:defRPr/>
            </a:pPr>
            <a:endParaRPr lang="es-CL" sz="8000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>
              <a:defRPr/>
            </a:pPr>
            <a:endParaRPr lang="es-CL" sz="80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>
              <a:defRPr/>
            </a:pPr>
            <a:endParaRPr lang="es-CL" sz="80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>
              <a:defRPr/>
            </a:pPr>
            <a:endParaRPr lang="es-CL" sz="8000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>
              <a:defRPr/>
            </a:pPr>
            <a:r>
              <a:rPr lang="es-CL" sz="8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	</a:t>
            </a:r>
          </a:p>
          <a:p>
            <a:pPr>
              <a:defRPr/>
            </a:pPr>
            <a:endParaRPr lang="es-CL" sz="64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>
              <a:defRPr/>
            </a:pPr>
            <a:endParaRPr lang="es-CL" sz="64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just"/>
            <a:r>
              <a:rPr lang="es-CL" sz="6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	</a:t>
            </a:r>
            <a:endParaRPr lang="es-CL" sz="6400" dirty="0" smtClean="0">
              <a:ln w="0"/>
              <a:solidFill>
                <a:schemeClr val="tx1"/>
              </a:solidFill>
            </a:endParaRPr>
          </a:p>
          <a:p>
            <a:r>
              <a:rPr lang="es-CL" sz="4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endParaRPr lang="es-CL" sz="45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r>
              <a:rPr lang="es-CL" sz="45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				</a:t>
            </a:r>
          </a:p>
          <a:p>
            <a:r>
              <a:rPr lang="es-CL" sz="4500" dirty="0"/>
              <a:t>			</a:t>
            </a:r>
            <a:endParaRPr lang="es-CL" sz="4500" dirty="0" smtClean="0"/>
          </a:p>
          <a:p>
            <a:endParaRPr lang="es-CL" sz="4500" dirty="0"/>
          </a:p>
          <a:p>
            <a:pPr marL="342900" indent="-342900">
              <a:buAutoNum type="arabicPeriod"/>
              <a:defRPr/>
            </a:pPr>
            <a:endParaRPr lang="es-CL" sz="4500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marL="342900" indent="-342900">
              <a:buAutoNum type="arabicPeriod"/>
              <a:defRPr/>
            </a:pPr>
            <a:endParaRPr lang="es-CL" sz="4500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>
              <a:defRPr/>
            </a:pP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endParaRPr lang="es-C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Particularidades en relación con los funcionarios afectos al Código del Trabajo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640832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228300"/>
            <a:ext cx="8358717" cy="4666618"/>
          </a:xfrm>
        </p:spPr>
        <p:txBody>
          <a:bodyPr/>
          <a:lstStyle/>
          <a:p>
            <a:pPr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	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REINGRESO EN CASO DE QUE CESE DE FUNCIONES SE PRODUZCA POR INCUMPLIMIENTO DE OBLIGACIONES</a:t>
            </a:r>
          </a:p>
          <a:p>
            <a:pPr>
              <a:defRPr/>
            </a:pP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			¿Decreto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de Rehabilitación 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Administrativa?</a:t>
            </a:r>
            <a:endParaRPr lang="es-CL" sz="20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s-CL" sz="20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CL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Dictamen </a:t>
            </a:r>
            <a:r>
              <a:rPr lang="es-CL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 33.086/2014: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</a:t>
            </a:r>
          </a:p>
          <a:p>
            <a:pPr algn="just"/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Código del Trabajo: No exige decreto de rehabilitación ni 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tampoco el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lapso de 5 años contado desde el cese por separación o destitución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.</a:t>
            </a:r>
          </a:p>
          <a:p>
            <a:pPr algn="ctr"/>
            <a:endParaRPr lang="es-CL" sz="2000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No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establece ningún impedimento temporal. </a:t>
            </a:r>
          </a:p>
          <a:p>
            <a:pPr algn="ctr"/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algn="ctr"/>
            <a:endParaRPr lang="es-C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L" dirty="0" smtClean="0"/>
              <a:t>Particularidades en relación con los funcionarios afectos al Código del Trabajo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  <p:sp>
        <p:nvSpPr>
          <p:cNvPr id="6" name="Rectángulo redondeado 5"/>
          <p:cNvSpPr/>
          <p:nvPr/>
        </p:nvSpPr>
        <p:spPr>
          <a:xfrm>
            <a:off x="709684" y="3910987"/>
            <a:ext cx="7400332" cy="176269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PROCEDE REINCORPORACIÓN SIN NECESIDAD DE DECRETO DE REHABILITACIÓN Y SIN SUJECIÓN A PLAZO DE 5 AÑOS, SIN PERJUICIO DE REUNIR LOS DEMÁS REQUISITOS QUE FIJEN LA CONSTITUCIÓN Y LAS LEYES PARA SER CONTRATADO CON SUJECIÓN AL CÓDIGO LABORAL.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18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7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Fijación y determinación de la dotación docente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457199" y="2338054"/>
            <a:ext cx="3189383" cy="12449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Fijación a través del PADEM 15 de noviembre de cada año</a:t>
            </a:r>
            <a:endParaRPr lang="es-CL" dirty="0"/>
          </a:p>
        </p:txBody>
      </p:sp>
      <p:sp>
        <p:nvSpPr>
          <p:cNvPr id="6" name="Rectángulo 5"/>
          <p:cNvSpPr/>
          <p:nvPr/>
        </p:nvSpPr>
        <p:spPr>
          <a:xfrm>
            <a:off x="481625" y="4248589"/>
            <a:ext cx="3194009" cy="12449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Determinación </a:t>
            </a:r>
          </a:p>
          <a:p>
            <a:pPr algn="ctr"/>
            <a:r>
              <a:rPr lang="es-CL" dirty="0" smtClean="0"/>
              <a:t>- El sostenedor por resolución fundada</a:t>
            </a:r>
          </a:p>
          <a:p>
            <a:pPr algn="ctr"/>
            <a:r>
              <a:rPr lang="es-CL" dirty="0" smtClean="0"/>
              <a:t>- Debe publicarse</a:t>
            </a:r>
            <a:endParaRPr lang="es-CL" dirty="0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3756751" y="3077699"/>
            <a:ext cx="947452" cy="2343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V="1">
            <a:off x="3869276" y="4458898"/>
            <a:ext cx="918400" cy="2770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5010369" y="2662499"/>
            <a:ext cx="3604821" cy="23826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Base:</a:t>
            </a:r>
          </a:p>
          <a:p>
            <a:pPr marL="285750" indent="-285750" algn="ctr">
              <a:buFontTx/>
              <a:buChar char="-"/>
            </a:pPr>
            <a:r>
              <a:rPr lang="es-CL" dirty="0" smtClean="0"/>
              <a:t>Número de alumnos por niveles y cursos</a:t>
            </a:r>
          </a:p>
          <a:p>
            <a:pPr marL="285750" indent="-285750" algn="ctr">
              <a:buFontTx/>
              <a:buChar char="-"/>
            </a:pPr>
            <a:r>
              <a:rPr lang="es-CL" dirty="0" smtClean="0"/>
              <a:t>Tipo de educación y modalidad curricular (naturaleza especial)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6377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s-CL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marL="228600" indent="-228600">
              <a:defRPr/>
            </a:pP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2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. No existe sistema 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de evaluación del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desempeño.</a:t>
            </a:r>
          </a:p>
          <a:p>
            <a:pPr marL="228600" indent="-228600">
              <a:defRPr/>
            </a:pPr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marL="228600" indent="-228600"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3. Los asistentes de la educación que 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trabajan en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establecimientos educacionales tienen derecho a que sus contratos se prorroguen por los meses de enero y febrero, siempre que tengan:</a:t>
            </a:r>
          </a:p>
          <a:p>
            <a:pPr marL="228600" indent="-228600"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    - Contrato vigente al mes de diciembre.</a:t>
            </a:r>
          </a:p>
          <a:p>
            <a:pPr marL="228600" indent="-228600"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    - Más de 6 meses continuos de servicios en el mismo establecimiento.</a:t>
            </a:r>
          </a:p>
          <a:p>
            <a:pPr marL="228600" indent="-228600" algn="ctr"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       A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rtículo 13 de ley N° 19.464</a:t>
            </a:r>
          </a:p>
          <a:p>
            <a:pPr marL="228600" indent="-228600" algn="ctr">
              <a:defRPr/>
            </a:pP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       en relación con </a:t>
            </a:r>
          </a:p>
          <a:p>
            <a:pPr marL="228600" indent="-228600" algn="ctr">
              <a:defRPr/>
            </a:pP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       artículo 75 del Código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del 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Trabajo</a:t>
            </a:r>
            <a:endParaRPr lang="es-CL" sz="20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endParaRPr lang="es-C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L" dirty="0"/>
              <a:t>Particularidades en relación con los funcionarios afectos al Código del Trabajo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268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852677"/>
            <a:ext cx="8358717" cy="4030329"/>
          </a:xfrm>
        </p:spPr>
        <p:txBody>
          <a:bodyPr>
            <a:noAutofit/>
          </a:bodyPr>
          <a:lstStyle/>
          <a:p>
            <a:r>
              <a:rPr lang="es-US" sz="2400" dirty="0" smtClean="0"/>
              <a:t>EL CÓDIGO DEL TRABAJO ES EL ESTATUTO DE LOS FUNCIONARIOS QUE SE RIGEN POR ESE TEXTO LEGAL, POR LO QUE NO TIENEN MÁS DERECHOS QUE LOS CONTEMPLADOS EN SUS NORMAS.</a:t>
            </a:r>
          </a:p>
          <a:p>
            <a:r>
              <a:rPr lang="es-US" sz="2400" dirty="0" smtClean="0"/>
              <a:t>RESPECTO AL ÁMBITO REMUNERATORIO, TENDRÁN DERECHO A LAS REMUNERACIONES QUE SE PACTEN EN EL CONTRATO DE TRABAJO.</a:t>
            </a:r>
          </a:p>
          <a:p>
            <a:r>
              <a:rPr lang="es-US" sz="2400" dirty="0" smtClean="0"/>
              <a:t>LÍMITE: NO SE PUEDEN CONCEDER BENEFICIOS SUPERIORES O INFERIORES A LOS ESTABLECIDOS EN EL CÓDIGO DEL TRABAJO.</a:t>
            </a:r>
            <a:endParaRPr lang="es-US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DERECHOS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 smtClean="0"/>
              <a:t>División de Municipalidades</a:t>
            </a:r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US" dirty="0" smtClean="0"/>
              <a:t>Subdivisión Jurídica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1844410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122810"/>
            <a:ext cx="8358717" cy="4772107"/>
          </a:xfrm>
        </p:spPr>
        <p:txBody>
          <a:bodyPr>
            <a:normAutofit/>
          </a:bodyPr>
          <a:lstStyle/>
          <a:p>
            <a:pPr algn="ctr"/>
            <a:endParaRPr lang="es-ES" sz="1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E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E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</a:p>
          <a:p>
            <a:pPr algn="just"/>
            <a:endParaRPr lang="es-E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s-ES" sz="1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s-ES" sz="1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es-ES" sz="1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ES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>
            <a:noAutofit/>
          </a:bodyPr>
          <a:lstStyle/>
          <a:p>
            <a:pPr algn="ctr"/>
            <a:r>
              <a:rPr lang="es-CL" sz="2800" dirty="0" smtClean="0"/>
              <a:t>Derechos de los funcionarios afectos al Código del Trabajo</a:t>
            </a:r>
            <a:endParaRPr lang="es-CL" sz="28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CL" dirty="0"/>
          </a:p>
        </p:txBody>
      </p:sp>
      <p:sp>
        <p:nvSpPr>
          <p:cNvPr id="7" name="Rectángulo redondeado 6"/>
          <p:cNvSpPr/>
          <p:nvPr/>
        </p:nvSpPr>
        <p:spPr>
          <a:xfrm>
            <a:off x="1957650" y="1923203"/>
            <a:ext cx="4884090" cy="1122365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bg1"/>
                </a:solidFill>
              </a:rPr>
              <a:t>   </a:t>
            </a:r>
          </a:p>
          <a:p>
            <a:pPr algn="ctr"/>
            <a:r>
              <a:rPr lang="es-ES" sz="3200" dirty="0" smtClean="0">
                <a:solidFill>
                  <a:schemeClr val="bg1"/>
                </a:solidFill>
              </a:rPr>
              <a:t>   DICTAMEN N° 29.701/12</a:t>
            </a:r>
            <a:r>
              <a:rPr lang="es-ES" sz="3600" dirty="0">
                <a:solidFill>
                  <a:schemeClr val="bg1"/>
                </a:solidFill>
              </a:rPr>
              <a:t>	</a:t>
            </a:r>
            <a:r>
              <a:rPr lang="es-E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			</a:t>
            </a:r>
          </a:p>
        </p:txBody>
      </p:sp>
      <p:sp>
        <p:nvSpPr>
          <p:cNvPr id="9" name="Flecha abajo 8"/>
          <p:cNvSpPr/>
          <p:nvPr/>
        </p:nvSpPr>
        <p:spPr>
          <a:xfrm>
            <a:off x="4423310" y="3298105"/>
            <a:ext cx="473725" cy="78219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0" name="Rectángulo redondeado 9"/>
          <p:cNvSpPr/>
          <p:nvPr/>
        </p:nvSpPr>
        <p:spPr>
          <a:xfrm>
            <a:off x="1310678" y="4357358"/>
            <a:ext cx="6367750" cy="1531326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chemeClr val="bg1"/>
                </a:solidFill>
              </a:rPr>
              <a:t>SÓLO PUEDEN HACERSE VALER LAS ESTIPULACIONES QUE EL EMPLEADOR HA PACTADO EN TÉRMINOS FORMALES Y EXPLÍCITOS CON EL TRABAJADOR</a:t>
            </a:r>
            <a:endParaRPr lang="es-E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7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  <p:sp>
        <p:nvSpPr>
          <p:cNvPr id="6" name="Elipse 5"/>
          <p:cNvSpPr/>
          <p:nvPr/>
        </p:nvSpPr>
        <p:spPr>
          <a:xfrm>
            <a:off x="2497540" y="2333767"/>
            <a:ext cx="4191127" cy="33300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IRRENUNCIABILIDAD DE DERECHOS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37683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L" sz="3200" dirty="0" smtClean="0"/>
              <a:t>Algunos derechos:</a:t>
            </a:r>
          </a:p>
          <a:p>
            <a:endParaRPr lang="es-CL" sz="3200" dirty="0" smtClean="0"/>
          </a:p>
          <a:p>
            <a:r>
              <a:rPr lang="es-CL" sz="2000" dirty="0" smtClean="0"/>
              <a:t>-   </a:t>
            </a:r>
            <a:r>
              <a:rPr lang="es-CL" sz="2800" dirty="0" smtClean="0"/>
              <a:t>Remuneraciones (pactadas)</a:t>
            </a:r>
          </a:p>
          <a:p>
            <a:pPr marL="342900" indent="-342900">
              <a:buFontTx/>
              <a:buChar char="-"/>
            </a:pPr>
            <a:r>
              <a:rPr lang="es-CL" sz="2800" dirty="0" smtClean="0"/>
              <a:t>Feriado</a:t>
            </a:r>
          </a:p>
          <a:p>
            <a:pPr marL="342900" indent="-342900">
              <a:buFontTx/>
              <a:buChar char="-"/>
            </a:pPr>
            <a:r>
              <a:rPr lang="es-CL" sz="2800" dirty="0" smtClean="0"/>
              <a:t>Permisos</a:t>
            </a:r>
          </a:p>
          <a:p>
            <a:pPr marL="342900" indent="-342900">
              <a:buFontTx/>
              <a:buChar char="-"/>
            </a:pPr>
            <a:r>
              <a:rPr lang="es-CL" sz="2800" dirty="0" smtClean="0"/>
              <a:t>Licencias médicas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Derechos de los funcionarios afectos al Código del Trabajo.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12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377108"/>
            <a:ext cx="8358717" cy="4517809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Remuneraciones: Las contempladas en el Código del Trabajo. Pactadas en los respectivos contratos de trabajo. Sólo tienen derecho a esos estipendios.</a:t>
            </a:r>
          </a:p>
          <a:p>
            <a:pPr algn="just"/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obstante: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</a:t>
            </a: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pueden conceder análogos beneficios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económicos, de carácter remuneratorio, que </a:t>
            </a: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que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otorgan los </a:t>
            </a: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Estatutos Administrativos a los funcionarios regidos por sus normas. </a:t>
            </a: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- Requisitos: </a:t>
            </a: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1.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 los contratados </a:t>
            </a: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desempeñen labores similares que los demás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funcionarios regidos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 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estatutos. </a:t>
            </a: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2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Cumplimiento 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las exigencias contenidas en el determinado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beneficio.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</a:t>
            </a: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   - Límites: - No pueden percibir un monto mayor que el que les corresponde a </a:t>
            </a: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demás funcionarios. </a:t>
            </a: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Beneficios deben 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 acordes con el concepto de 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remuneración 				     contenido en el artículo 41 del Código del Trabajo.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 algn="just"/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Derechos </a:t>
            </a:r>
            <a:r>
              <a:rPr lang="es-CL" dirty="0" smtClean="0"/>
              <a:t>de </a:t>
            </a:r>
            <a:r>
              <a:rPr lang="es-CL" dirty="0"/>
              <a:t>los funcionarios afectos al Código del Trabajo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 smtClean="0"/>
              <a:t>División de Municipalidades</a:t>
            </a:r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US" dirty="0" smtClean="0"/>
              <a:t>Subdivisión Jurídica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33341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s-US" dirty="0"/>
          </a:p>
          <a:p>
            <a:pPr algn="ctr"/>
            <a:r>
              <a:rPr lang="es-US" sz="2800" dirty="0" smtClean="0"/>
              <a:t>DICTAMEN N° 54.790/2012</a:t>
            </a:r>
          </a:p>
          <a:p>
            <a:pPr algn="ctr"/>
            <a:endParaRPr lang="es-US" sz="2800" dirty="0"/>
          </a:p>
          <a:p>
            <a:pPr algn="just"/>
            <a:r>
              <a:rPr lang="es-US" sz="2800" dirty="0" smtClean="0"/>
              <a:t>Resulta improcedente el pago de asignación denominada “Secretaria de Director” por </a:t>
            </a:r>
            <a:r>
              <a:rPr lang="es-US" sz="2800" err="1" smtClean="0"/>
              <a:t>cuanto</a:t>
            </a:r>
            <a:r>
              <a:rPr lang="es-US" sz="2800" smtClean="0"/>
              <a:t>, si </a:t>
            </a:r>
            <a:r>
              <a:rPr lang="es-US" sz="2800" dirty="0" smtClean="0"/>
              <a:t>bien tiene un carácter remuneratorio, no posee la condición de ser análoga a algún otro beneficio económico que los estatutos que regulan al resto de los funcionarios les conceden a quienes desempeñan similares labores de secretaria.</a:t>
            </a:r>
            <a:endParaRPr lang="es-US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Derechos de los funcionarios afectos al Código del Trabajo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 smtClean="0"/>
              <a:t>División de Municipalidades </a:t>
            </a:r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US" dirty="0" smtClean="0"/>
              <a:t>Subdivisión Jurídica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74224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Derecho a FERIADO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8 Rectángulo redondeado"/>
          <p:cNvSpPr>
            <a:spLocks noChangeArrowheads="1"/>
          </p:cNvSpPr>
          <p:nvPr/>
        </p:nvSpPr>
        <p:spPr bwMode="auto">
          <a:xfrm>
            <a:off x="596106" y="1284651"/>
            <a:ext cx="7648575" cy="4735833"/>
          </a:xfrm>
          <a:prstGeom prst="roundRect">
            <a:avLst>
              <a:gd name="adj" fmla="val 3412"/>
            </a:avLst>
          </a:prstGeom>
          <a:solidFill>
            <a:schemeClr val="bg1">
              <a:alpha val="67058"/>
            </a:schemeClr>
          </a:solidFill>
          <a:ln w="25400">
            <a:solidFill>
              <a:srgbClr val="D9D9D9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FontTx/>
              <a:buChar char="•"/>
            </a:pPr>
            <a:r>
              <a:rPr lang="es-CL" dirty="0" smtClean="0">
                <a:solidFill>
                  <a:srgbClr val="FFFFFF"/>
                </a:solidFill>
              </a:rPr>
              <a:t>c</a:t>
            </a:r>
            <a:endParaRPr lang="es-CL" dirty="0">
              <a:solidFill>
                <a:srgbClr val="FFFFFF"/>
              </a:solidFill>
            </a:endParaRPr>
          </a:p>
        </p:txBody>
      </p:sp>
      <p:sp>
        <p:nvSpPr>
          <p:cNvPr id="7" name="7 Rectángulo redondeado"/>
          <p:cNvSpPr/>
          <p:nvPr/>
        </p:nvSpPr>
        <p:spPr>
          <a:xfrm>
            <a:off x="1608138" y="2158791"/>
            <a:ext cx="5624512" cy="914400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2000" b="1" dirty="0">
                <a:solidFill>
                  <a:schemeClr val="bg1"/>
                </a:solidFill>
                <a:cs typeface="Arial" charset="0"/>
              </a:rPr>
              <a:t>15 días hábiles hasta los 10 años</a:t>
            </a:r>
          </a:p>
        </p:txBody>
      </p:sp>
      <p:sp>
        <p:nvSpPr>
          <p:cNvPr id="8" name="8 Rectángulo redondeado"/>
          <p:cNvSpPr/>
          <p:nvPr/>
        </p:nvSpPr>
        <p:spPr>
          <a:xfrm>
            <a:off x="1608138" y="3377699"/>
            <a:ext cx="5624512" cy="914400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2000" b="1" dirty="0">
                <a:solidFill>
                  <a:schemeClr val="bg1"/>
                </a:solidFill>
                <a:cs typeface="Arial" charset="0"/>
              </a:rPr>
              <a:t>1 día adicional por cada 3 años trabajados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1608138" y="4483100"/>
            <a:ext cx="5624512" cy="914400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2000" b="1" dirty="0">
                <a:solidFill>
                  <a:schemeClr val="bg1"/>
                </a:solidFill>
                <a:cs typeface="Arial" charset="0"/>
              </a:rPr>
              <a:t>Trabajadores de Regiones de Magallanes </a:t>
            </a:r>
            <a:r>
              <a:rPr lang="es-CL" sz="2000" b="1" dirty="0" smtClean="0">
                <a:solidFill>
                  <a:schemeClr val="bg1"/>
                </a:solidFill>
                <a:cs typeface="Arial" charset="0"/>
              </a:rPr>
              <a:t>y Antártica Chilena; de </a:t>
            </a:r>
            <a:r>
              <a:rPr lang="es-CL" sz="2000" b="1" dirty="0">
                <a:solidFill>
                  <a:schemeClr val="bg1"/>
                </a:solidFill>
                <a:cs typeface="Arial" charset="0"/>
              </a:rPr>
              <a:t>Aysén y </a:t>
            </a:r>
            <a:r>
              <a:rPr lang="es-CL" sz="2000" b="1" dirty="0" smtClean="0">
                <a:solidFill>
                  <a:schemeClr val="bg1"/>
                </a:solidFill>
                <a:cs typeface="Arial" charset="0"/>
              </a:rPr>
              <a:t>en Provincia </a:t>
            </a:r>
            <a:r>
              <a:rPr lang="es-CL" sz="2000" b="1" dirty="0">
                <a:solidFill>
                  <a:schemeClr val="bg1"/>
                </a:solidFill>
                <a:cs typeface="Arial" charset="0"/>
              </a:rPr>
              <a:t>de </a:t>
            </a:r>
            <a:r>
              <a:rPr lang="es-CL" sz="2000" b="1" dirty="0" err="1">
                <a:solidFill>
                  <a:schemeClr val="bg1"/>
                </a:solidFill>
                <a:cs typeface="Arial" charset="0"/>
              </a:rPr>
              <a:t>Palena</a:t>
            </a:r>
            <a:r>
              <a:rPr lang="es-CL" sz="2000" b="1" dirty="0">
                <a:solidFill>
                  <a:schemeClr val="bg1"/>
                </a:solidFill>
                <a:cs typeface="Arial" charset="0"/>
              </a:rPr>
              <a:t>: 20 días hábiles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060812" y="1504813"/>
            <a:ext cx="4517409" cy="580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 smtClean="0"/>
              <a:t>CÓDIGO DEL TRABAJO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8271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10 Rectángulo redondeado"/>
          <p:cNvSpPr>
            <a:spLocks noGrp="1"/>
          </p:cNvSpPr>
          <p:nvPr>
            <p:ph type="body" sz="half" idx="2"/>
          </p:nvPr>
        </p:nvSpPr>
        <p:spPr>
          <a:xfrm>
            <a:off x="545335" y="1023703"/>
            <a:ext cx="8358717" cy="4994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endParaRPr lang="es-CL" sz="18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2600" b="1" dirty="0" smtClean="0">
                <a:solidFill>
                  <a:schemeClr val="bg1"/>
                </a:solidFill>
              </a:rPr>
              <a:t>ASISTENTES DE LA EDUCACIÓN</a:t>
            </a:r>
            <a:endParaRPr lang="es-CL" sz="2600" b="1" dirty="0">
              <a:solidFill>
                <a:schemeClr val="bg1"/>
              </a:solidFill>
            </a:endParaRPr>
          </a:p>
          <a:p>
            <a:pPr algn="ctr"/>
            <a:endParaRPr lang="es-CL" sz="1800" b="1" dirty="0" smtClean="0">
              <a:solidFill>
                <a:schemeClr val="bg1"/>
              </a:solidFill>
            </a:endParaRPr>
          </a:p>
          <a:p>
            <a:pPr algn="ctr"/>
            <a:endParaRPr lang="es-CL" sz="1800" b="1" dirty="0">
              <a:solidFill>
                <a:schemeClr val="bg1"/>
              </a:solidFill>
            </a:endParaRPr>
          </a:p>
          <a:p>
            <a:pPr algn="ctr"/>
            <a:r>
              <a:rPr lang="es-CL" sz="1800" b="1" dirty="0" smtClean="0">
                <a:solidFill>
                  <a:schemeClr val="bg1"/>
                </a:solidFill>
              </a:rPr>
              <a:t>Época</a:t>
            </a:r>
            <a:r>
              <a:rPr lang="es-CL" sz="1800" dirty="0" smtClean="0">
                <a:solidFill>
                  <a:schemeClr val="bg1"/>
                </a:solidFill>
              </a:rPr>
              <a:t>: Jurisprudencia de CGR ha señalado que: Deben hacer uso de su feriado en la época en que se interrumpen las actividades escolares en los establecimientos  educacionales (Dictámenes </a:t>
            </a:r>
            <a:r>
              <a:rPr lang="es-CL" sz="1800" dirty="0" err="1" smtClean="0">
                <a:solidFill>
                  <a:schemeClr val="bg1"/>
                </a:solidFill>
              </a:rPr>
              <a:t>N°s</a:t>
            </a:r>
            <a:r>
              <a:rPr lang="es-CL" sz="1800" dirty="0" smtClean="0">
                <a:solidFill>
                  <a:schemeClr val="bg1"/>
                </a:solidFill>
              </a:rPr>
              <a:t> 45.244, de 2009 y 82.343, de 2014, entre otros) </a:t>
            </a:r>
          </a:p>
          <a:p>
            <a:pPr algn="ctr"/>
            <a:endParaRPr lang="es-CL" sz="1800" dirty="0">
              <a:solidFill>
                <a:schemeClr val="bg1"/>
              </a:solidFill>
            </a:endParaRPr>
          </a:p>
          <a:p>
            <a:pPr algn="ctr"/>
            <a:r>
              <a:rPr lang="es-CL" sz="1800" b="1" dirty="0">
                <a:solidFill>
                  <a:schemeClr val="bg1"/>
                </a:solidFill>
              </a:rPr>
              <a:t>Duración del feriado</a:t>
            </a:r>
            <a:r>
              <a:rPr lang="es-CL" sz="1800" dirty="0">
                <a:solidFill>
                  <a:schemeClr val="bg1"/>
                </a:solidFill>
              </a:rPr>
              <a:t>: 15 días (o días adicionales). No todo el tiempo que dure la interrupción de actividades. </a:t>
            </a:r>
          </a:p>
          <a:p>
            <a:pPr algn="ctr"/>
            <a:endParaRPr lang="es-CL" sz="1800" dirty="0" smtClean="0">
              <a:solidFill>
                <a:schemeClr val="bg1"/>
              </a:solidFill>
            </a:endParaRPr>
          </a:p>
          <a:p>
            <a:pPr algn="ctr"/>
            <a:endParaRPr lang="es-CL" sz="1800" dirty="0" smtClean="0">
              <a:solidFill>
                <a:schemeClr val="bg1"/>
              </a:solidFill>
            </a:endParaRPr>
          </a:p>
          <a:p>
            <a:pPr algn="ctr"/>
            <a:r>
              <a:rPr lang="es-CL" sz="1800" dirty="0" smtClean="0">
                <a:solidFill>
                  <a:schemeClr val="bg1"/>
                </a:solidFill>
              </a:rPr>
              <a:t>Excepción</a:t>
            </a:r>
            <a:r>
              <a:rPr lang="es-CL" sz="1800" dirty="0">
                <a:solidFill>
                  <a:schemeClr val="bg1"/>
                </a:solidFill>
              </a:rPr>
              <a:t>: Descanso obligatorio (art. 74 C.T).</a:t>
            </a:r>
          </a:p>
          <a:p>
            <a:pPr algn="ctr"/>
            <a:r>
              <a:rPr lang="es-CL" sz="1800" dirty="0">
                <a:solidFill>
                  <a:schemeClr val="bg1"/>
                </a:solidFill>
              </a:rPr>
              <a:t>Pueden solicitarlo cuando acrediten que existe una paralización total de actividades en el establecimiento, por un período determinado</a:t>
            </a:r>
          </a:p>
          <a:p>
            <a:pPr algn="ctr"/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lecha abajo 6"/>
          <p:cNvSpPr/>
          <p:nvPr/>
        </p:nvSpPr>
        <p:spPr>
          <a:xfrm>
            <a:off x="4676574" y="4091697"/>
            <a:ext cx="308472" cy="275422"/>
          </a:xfrm>
          <a:prstGeom prst="down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Derecho a FERIADO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270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PERMISOS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7 Rectángulo redondeado"/>
          <p:cNvSpPr>
            <a:spLocks noGrp="1"/>
          </p:cNvSpPr>
          <p:nvPr>
            <p:ph type="body" sz="half" idx="2"/>
          </p:nvPr>
        </p:nvSpPr>
        <p:spPr>
          <a:prstGeom prst="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just">
              <a:defRPr/>
            </a:pPr>
            <a:r>
              <a:rPr lang="es-CL" sz="2400" dirty="0">
                <a:cs typeface="Arial" charset="0"/>
              </a:rPr>
              <a:t>Funcionarios Código del Trabajo: no tienen derecho a permisos con y sin goce de remuneraciones, salvo que los pacten en su </a:t>
            </a:r>
            <a:r>
              <a:rPr lang="es-CL" sz="2400" dirty="0" smtClean="0">
                <a:cs typeface="Arial" charset="0"/>
              </a:rPr>
              <a:t>contrato.</a:t>
            </a:r>
          </a:p>
          <a:p>
            <a:pPr algn="just">
              <a:defRPr/>
            </a:pPr>
            <a:r>
              <a:rPr lang="es-CL" sz="2400" dirty="0" smtClean="0">
                <a:cs typeface="Arial" charset="0"/>
              </a:rPr>
              <a:t>EN CASO DE ASISTENTES DE LA EDUCACIÓN: </a:t>
            </a:r>
          </a:p>
          <a:p>
            <a:pPr algn="just">
              <a:defRPr/>
            </a:pPr>
            <a:r>
              <a:rPr lang="es-CL" sz="2400" dirty="0" smtClean="0">
                <a:cs typeface="Arial" charset="0"/>
              </a:rPr>
              <a:t>SE RIGEN POR LEY N° 18.883 (Art/4° ley N° 19.464)</a:t>
            </a:r>
            <a:endParaRPr lang="es-CL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9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7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</p:spPr>
        <p:txBody>
          <a:bodyPr/>
          <a:lstStyle/>
          <a:p>
            <a:r>
              <a:rPr lang="es-ES" dirty="0" smtClean="0"/>
              <a:t>Causales de adecuación de la dotación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963251" y="2222972"/>
            <a:ext cx="74064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1.- Variación en el número de alumnos</a:t>
            </a:r>
          </a:p>
          <a:p>
            <a:r>
              <a:rPr lang="es-CL" sz="2000" dirty="0" smtClean="0"/>
              <a:t>2.- Modificaciones curriculares</a:t>
            </a:r>
          </a:p>
          <a:p>
            <a:r>
              <a:rPr lang="es-CL" sz="2000" dirty="0" smtClean="0"/>
              <a:t>3.- Cambios en el tipo de educación que se imparte</a:t>
            </a:r>
          </a:p>
          <a:p>
            <a:r>
              <a:rPr lang="es-CL" sz="2000" dirty="0" smtClean="0"/>
              <a:t>4.- Fusión de establecimientos educacionales</a:t>
            </a:r>
          </a:p>
          <a:p>
            <a:r>
              <a:rPr lang="es-CL" sz="2000" dirty="0" smtClean="0"/>
              <a:t>5.- Reorganización de la entidad de administración educacional</a:t>
            </a:r>
            <a:endParaRPr lang="es-CL" sz="2000" dirty="0"/>
          </a:p>
        </p:txBody>
      </p:sp>
      <p:sp>
        <p:nvSpPr>
          <p:cNvPr id="6" name="Rectángulo 5"/>
          <p:cNvSpPr/>
          <p:nvPr/>
        </p:nvSpPr>
        <p:spPr>
          <a:xfrm>
            <a:off x="1848550" y="4357204"/>
            <a:ext cx="5635853" cy="11347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Rigen a contar del inicio del año escolar siguiente</a:t>
            </a:r>
            <a:endParaRPr lang="es-CL" dirty="0"/>
          </a:p>
        </p:txBody>
      </p:sp>
      <p:pic>
        <p:nvPicPr>
          <p:cNvPr id="20" name="Imagen 19" descr="íconos-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635" y="1898095"/>
            <a:ext cx="1415707" cy="138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5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/>
              <a:t>PERMISOS ART/66 CÓDIGO DEL TRABAJO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7 Rectángulo redondeado"/>
          <p:cNvSpPr>
            <a:spLocks noGrp="1"/>
          </p:cNvSpPr>
          <p:nvPr>
            <p:ph type="body" sz="half" idx="2"/>
          </p:nvPr>
        </p:nvSpPr>
        <p:spPr>
          <a:xfrm>
            <a:off x="380082" y="2084917"/>
            <a:ext cx="8358717" cy="1594717"/>
          </a:xfrm>
          <a:prstGeom prst="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just">
              <a:defRPr/>
            </a:pPr>
            <a:r>
              <a:rPr lang="es-CL" sz="2400" b="1" dirty="0">
                <a:cs typeface="Arial" charset="0"/>
              </a:rPr>
              <a:t>Por muerte de un hijo o cónyuge: 7 días corridos de permiso pagado.</a:t>
            </a:r>
          </a:p>
        </p:txBody>
      </p:sp>
      <p:sp>
        <p:nvSpPr>
          <p:cNvPr id="7" name="8 Rectángulo redondeado"/>
          <p:cNvSpPr/>
          <p:nvPr/>
        </p:nvSpPr>
        <p:spPr>
          <a:xfrm>
            <a:off x="1343025" y="4224338"/>
            <a:ext cx="6070600" cy="1316037"/>
          </a:xfrm>
          <a:prstGeom prst="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s-CL" sz="2400" dirty="0">
                <a:cs typeface="Arial" charset="0"/>
              </a:rPr>
              <a:t>Por muerte de hijo en período de gestación o del padre o madre: 3 días hábiles.</a:t>
            </a:r>
          </a:p>
        </p:txBody>
      </p:sp>
    </p:spTree>
    <p:extLst>
      <p:ext uri="{BB962C8B-B14F-4D97-AF65-F5344CB8AC3E}">
        <p14:creationId xmlns:p14="http://schemas.microsoft.com/office/powerpoint/2010/main" val="53180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PERMISOS PARENTALES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7 Rectángulo redondeado"/>
          <p:cNvSpPr>
            <a:spLocks noGrp="1"/>
          </p:cNvSpPr>
          <p:nvPr>
            <p:ph type="body" sz="half" idx="2"/>
          </p:nvPr>
        </p:nvSpPr>
        <p:spPr>
          <a:xfrm>
            <a:off x="457201" y="2084917"/>
            <a:ext cx="3508872" cy="1682852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  <a:cs typeface="Arial" charset="0"/>
              </a:rPr>
              <a:t>PERMISO PARENTAL  POR NACIMIENTO DE UN </a:t>
            </a:r>
            <a:r>
              <a:rPr lang="es-CL" b="1" dirty="0" smtClean="0">
                <a:solidFill>
                  <a:schemeClr val="bg1"/>
                </a:solidFill>
                <a:cs typeface="Arial" charset="0"/>
              </a:rPr>
              <a:t>HIJO</a:t>
            </a:r>
          </a:p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  <a:cs typeface="Arial" charset="0"/>
              </a:rPr>
              <a:t>5 días</a:t>
            </a:r>
            <a:endParaRPr lang="es-CL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s-CL" sz="1400" b="1" dirty="0">
                <a:solidFill>
                  <a:schemeClr val="bg1"/>
                </a:solidFill>
                <a:cs typeface="Arial" charset="0"/>
              </a:rPr>
              <a:t>(Art. 195 Código del Trabajo)</a:t>
            </a:r>
            <a:endParaRPr lang="es-ES" sz="1400" b="1" dirty="0">
              <a:solidFill>
                <a:schemeClr val="bg1"/>
              </a:solidFill>
            </a:endParaRPr>
          </a:p>
        </p:txBody>
      </p:sp>
      <p:sp>
        <p:nvSpPr>
          <p:cNvPr id="7" name="9 Rectángulo redondeado"/>
          <p:cNvSpPr/>
          <p:nvPr/>
        </p:nvSpPr>
        <p:spPr>
          <a:xfrm>
            <a:off x="5010369" y="2084917"/>
            <a:ext cx="3439568" cy="1682852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  <a:cs typeface="Arial" charset="0"/>
              </a:rPr>
              <a:t>PERMISO PARENTAL POR </a:t>
            </a:r>
            <a:r>
              <a:rPr lang="es-CL" b="1" dirty="0" smtClean="0">
                <a:solidFill>
                  <a:schemeClr val="bg1"/>
                </a:solidFill>
                <a:cs typeface="Arial" charset="0"/>
              </a:rPr>
              <a:t>ADOPCIÓN</a:t>
            </a:r>
          </a:p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  <a:cs typeface="Arial" charset="0"/>
              </a:rPr>
              <a:t>5 días </a:t>
            </a:r>
          </a:p>
          <a:p>
            <a:pPr algn="ctr">
              <a:defRPr/>
            </a:pPr>
            <a:r>
              <a:rPr lang="es-CL" sz="1400" b="1" dirty="0" smtClean="0">
                <a:solidFill>
                  <a:schemeClr val="bg1"/>
                </a:solidFill>
                <a:cs typeface="Arial" charset="0"/>
              </a:rPr>
              <a:t>(</a:t>
            </a:r>
            <a:r>
              <a:rPr lang="es-CL" sz="1400" b="1" dirty="0">
                <a:solidFill>
                  <a:schemeClr val="bg1"/>
                </a:solidFill>
                <a:cs typeface="Arial" charset="0"/>
              </a:rPr>
              <a:t>Art. 195 Código del Trabajo)</a:t>
            </a:r>
            <a:endParaRPr lang="es-ES" sz="1400" b="1" dirty="0">
              <a:solidFill>
                <a:schemeClr val="bg1"/>
              </a:solidFill>
            </a:endParaRPr>
          </a:p>
        </p:txBody>
      </p:sp>
      <p:sp>
        <p:nvSpPr>
          <p:cNvPr id="8" name="8 Rectángulo redondeado"/>
          <p:cNvSpPr/>
          <p:nvPr/>
        </p:nvSpPr>
        <p:spPr>
          <a:xfrm>
            <a:off x="3073706" y="4001579"/>
            <a:ext cx="2919470" cy="1947529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chemeClr val="bg1"/>
                </a:solidFill>
                <a:cs typeface="Arial" charset="0"/>
              </a:rPr>
              <a:t>PERMISO POST </a:t>
            </a:r>
            <a:r>
              <a:rPr lang="es-CL" b="1" dirty="0" smtClean="0">
                <a:solidFill>
                  <a:schemeClr val="bg1"/>
                </a:solidFill>
                <a:cs typeface="Arial" charset="0"/>
              </a:rPr>
              <a:t>NATAL PARENTAL</a:t>
            </a:r>
          </a:p>
          <a:p>
            <a:pPr algn="ctr">
              <a:defRPr/>
            </a:pPr>
            <a:r>
              <a:rPr lang="es-CL" b="1" dirty="0" smtClean="0">
                <a:solidFill>
                  <a:schemeClr val="bg1"/>
                </a:solidFill>
                <a:cs typeface="Arial" charset="0"/>
              </a:rPr>
              <a:t>12 o 18 semanas a continuación del postnatal</a:t>
            </a:r>
            <a:endParaRPr lang="es-CL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s-CL" sz="1400" b="1" dirty="0">
                <a:solidFill>
                  <a:schemeClr val="bg1"/>
                </a:solidFill>
                <a:cs typeface="Arial" charset="0"/>
              </a:rPr>
              <a:t>(Art. 197 bis Código del Trabajo)</a:t>
            </a:r>
            <a:endParaRPr lang="es-E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9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872867"/>
            <a:ext cx="8358717" cy="4022050"/>
          </a:xfrm>
        </p:spPr>
        <p:txBody>
          <a:bodyPr>
            <a:normAutofit/>
          </a:bodyPr>
          <a:lstStyle/>
          <a:p>
            <a:pPr algn="just"/>
            <a:endParaRPr lang="es-US" sz="20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PERMISO POR MATRIMONIO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/>
              <a:t>Subdivisión Jurídica</a:t>
            </a:r>
            <a:endParaRPr lang="es-CL" dirty="0"/>
          </a:p>
        </p:txBody>
      </p:sp>
      <p:sp>
        <p:nvSpPr>
          <p:cNvPr id="6" name="Elipse 5"/>
          <p:cNvSpPr/>
          <p:nvPr/>
        </p:nvSpPr>
        <p:spPr>
          <a:xfrm>
            <a:off x="2142477" y="2401677"/>
            <a:ext cx="4988162" cy="3294044"/>
          </a:xfrm>
          <a:prstGeom prst="ellipse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Art/ 207 bis </a:t>
            </a:r>
          </a:p>
          <a:p>
            <a:pPr algn="ctr"/>
            <a:r>
              <a:rPr lang="es-US" sz="2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Cód. Trabajo</a:t>
            </a:r>
          </a:p>
          <a:p>
            <a:pPr algn="ctr"/>
            <a:r>
              <a:rPr lang="es-US" sz="2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DÍAS CONTINUOS HÁBILES DE PERMISO PAGADO</a:t>
            </a:r>
            <a:endParaRPr lang="es-U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334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endParaRPr lang="es-CL" sz="2800" dirty="0" smtClean="0"/>
          </a:p>
          <a:p>
            <a:pPr marL="457200" indent="-457200" algn="just">
              <a:buFontTx/>
              <a:buChar char="-"/>
            </a:pPr>
            <a:r>
              <a:rPr lang="es-CL" sz="2800" dirty="0" smtClean="0"/>
              <a:t>Normativa: Ley N° 19.117; Decreto N° 3, de 1984, del Ministerio de Salud (Reglamento de licencias médicas) y DFL N° 44, de 1978, del Ministerio del Trabajo y Previsión Social.</a:t>
            </a:r>
          </a:p>
          <a:p>
            <a:pPr marL="457200" indent="-457200" algn="just">
              <a:buFontTx/>
              <a:buChar char="-"/>
            </a:pPr>
            <a:endParaRPr lang="es-CL" sz="2800" dirty="0"/>
          </a:p>
          <a:p>
            <a:pPr marL="457200" indent="-457200" algn="just">
              <a:buFontTx/>
              <a:buChar char="-"/>
            </a:pPr>
            <a:r>
              <a:rPr lang="es-CL" sz="2800" dirty="0" smtClean="0"/>
              <a:t>Personal </a:t>
            </a:r>
            <a:r>
              <a:rPr lang="es-CL" sz="2800" dirty="0"/>
              <a:t>asistente de la educación se rige por ley N° 18.883.</a:t>
            </a:r>
          </a:p>
          <a:p>
            <a:pPr marL="457200" indent="-457200" algn="just">
              <a:buFontTx/>
              <a:buChar char="-"/>
            </a:pPr>
            <a:endParaRPr lang="es-CL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 LICENCIAS MÉDICAS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5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LICENCIAS MÉDICAS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8 Rectángulo redondeado"/>
          <p:cNvSpPr>
            <a:spLocks noChangeArrowheads="1"/>
          </p:cNvSpPr>
          <p:nvPr/>
        </p:nvSpPr>
        <p:spPr bwMode="auto">
          <a:xfrm>
            <a:off x="192795" y="1445183"/>
            <a:ext cx="8467725" cy="4938713"/>
          </a:xfrm>
          <a:prstGeom prst="roundRect">
            <a:avLst>
              <a:gd name="adj" fmla="val 3412"/>
            </a:avLst>
          </a:prstGeom>
          <a:solidFill>
            <a:schemeClr val="bg1">
              <a:alpha val="67058"/>
            </a:schemeClr>
          </a:solidFill>
          <a:ln w="25400">
            <a:solidFill>
              <a:srgbClr val="D9D9D9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FontTx/>
              <a:buChar char="•"/>
            </a:pPr>
            <a:endParaRPr lang="es-CL">
              <a:solidFill>
                <a:srgbClr val="FFFFFF"/>
              </a:solidFill>
            </a:endParaRPr>
          </a:p>
        </p:txBody>
      </p:sp>
      <p:sp>
        <p:nvSpPr>
          <p:cNvPr id="7" name="7 Elipse"/>
          <p:cNvSpPr/>
          <p:nvPr/>
        </p:nvSpPr>
        <p:spPr>
          <a:xfrm>
            <a:off x="746852" y="1931193"/>
            <a:ext cx="1811338" cy="106997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OBJETO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9 Elipse"/>
          <p:cNvSpPr/>
          <p:nvPr/>
        </p:nvSpPr>
        <p:spPr>
          <a:xfrm>
            <a:off x="647700" y="3256046"/>
            <a:ext cx="1811338" cy="106997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PLAZO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10 Elipse"/>
          <p:cNvSpPr/>
          <p:nvPr/>
        </p:nvSpPr>
        <p:spPr>
          <a:xfrm>
            <a:off x="746852" y="4627955"/>
            <a:ext cx="1811338" cy="106997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EFECTOS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13 Rectángulo redondeado"/>
          <p:cNvSpPr/>
          <p:nvPr/>
        </p:nvSpPr>
        <p:spPr>
          <a:xfrm>
            <a:off x="4130675" y="2006600"/>
            <a:ext cx="4344988" cy="9191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Beneficio de seguridad social, justifican el incumplimiento de la jornada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14 Rectángulo redondeado"/>
          <p:cNvSpPr/>
          <p:nvPr/>
        </p:nvSpPr>
        <p:spPr>
          <a:xfrm>
            <a:off x="4130675" y="3348038"/>
            <a:ext cx="4344988" cy="9191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Dentro del plazo de 3 días hábiles contados desde la fecha de inicio de la licencia.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15 Rectángulo redondeado"/>
          <p:cNvSpPr/>
          <p:nvPr/>
        </p:nvSpPr>
        <p:spPr>
          <a:xfrm>
            <a:off x="4130675" y="4778767"/>
            <a:ext cx="4344988" cy="9191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Justifica la ausencia del trabajador a sus labores o la reducción de la jornada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Flecha derecha 12"/>
          <p:cNvSpPr/>
          <p:nvPr/>
        </p:nvSpPr>
        <p:spPr>
          <a:xfrm>
            <a:off x="2710962" y="2234826"/>
            <a:ext cx="1266940" cy="462708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4" name="Flecha derecha 13"/>
          <p:cNvSpPr/>
          <p:nvPr/>
        </p:nvSpPr>
        <p:spPr>
          <a:xfrm>
            <a:off x="2710962" y="3466600"/>
            <a:ext cx="1266940" cy="533733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5" name="Flecha derecha 14"/>
          <p:cNvSpPr/>
          <p:nvPr/>
        </p:nvSpPr>
        <p:spPr>
          <a:xfrm>
            <a:off x="2831335" y="4990641"/>
            <a:ext cx="1146567" cy="442214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993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US" dirty="0" smtClean="0"/>
          </a:p>
          <a:p>
            <a:r>
              <a:rPr lang="es-US" dirty="0" smtClean="0"/>
              <a:t>                                                                 </a:t>
            </a:r>
          </a:p>
          <a:p>
            <a:r>
              <a:rPr lang="es-US" dirty="0" smtClean="0"/>
              <a:t>                                    </a:t>
            </a:r>
            <a:endParaRPr lang="es-US" dirty="0"/>
          </a:p>
          <a:p>
            <a:endParaRPr lang="es-US" dirty="0" smtClean="0"/>
          </a:p>
          <a:p>
            <a:endParaRPr lang="es-US" dirty="0"/>
          </a:p>
          <a:p>
            <a:endParaRPr lang="es-US" dirty="0" smtClean="0"/>
          </a:p>
          <a:p>
            <a:endParaRPr lang="es-US" dirty="0"/>
          </a:p>
          <a:p>
            <a:endParaRPr lang="es-US" dirty="0" smtClean="0"/>
          </a:p>
          <a:p>
            <a:endParaRPr lang="es-US" dirty="0"/>
          </a:p>
          <a:p>
            <a:r>
              <a:rPr lang="es-US" dirty="0" smtClean="0"/>
              <a:t>                </a:t>
            </a:r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   LICENCIAS MÉDICAS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14" name="Elipse 13"/>
          <p:cNvSpPr/>
          <p:nvPr/>
        </p:nvSpPr>
        <p:spPr>
          <a:xfrm>
            <a:off x="1178805" y="2084917"/>
            <a:ext cx="2511846" cy="1804037"/>
          </a:xfrm>
          <a:prstGeom prst="ellipse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OBLIGACIÓN DE TRAMITARLAS</a:t>
            </a:r>
            <a:endParaRPr lang="es-US" dirty="0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1250414" y="4083423"/>
            <a:ext cx="2368627" cy="1617024"/>
          </a:xfrm>
          <a:prstGeom prst="ellipse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PAGO</a:t>
            </a:r>
            <a:endParaRPr lang="es-US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4274545" y="2908453"/>
            <a:ext cx="1432192" cy="36851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7" name="Rectángulo redondeado 16"/>
          <p:cNvSpPr/>
          <p:nvPr/>
        </p:nvSpPr>
        <p:spPr>
          <a:xfrm>
            <a:off x="5993176" y="2379643"/>
            <a:ext cx="2710149" cy="1509311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MIENTRAS EL TRABAJADOR SE MANTENGA VINCULADO AL SERVICIO</a:t>
            </a:r>
            <a:endParaRPr lang="es-US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Flecha derecha 17"/>
          <p:cNvSpPr/>
          <p:nvPr/>
        </p:nvSpPr>
        <p:spPr>
          <a:xfrm>
            <a:off x="4313103" y="4749347"/>
            <a:ext cx="1393633" cy="38451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9" name="Rectángulo redondeado 18"/>
          <p:cNvSpPr/>
          <p:nvPr/>
        </p:nvSpPr>
        <p:spPr>
          <a:xfrm>
            <a:off x="5783856" y="4183680"/>
            <a:ext cx="2919470" cy="1644689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PERSONAL TIENE DERECHO AL PAGO TOTAL DE SUS REMUNERACIONES DURANTE EL GOCE, SU PAGO CORRESPONDE AL MUNICIPIO</a:t>
            </a:r>
            <a:endParaRPr lang="es-US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080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US" dirty="0" smtClean="0"/>
          </a:p>
          <a:p>
            <a:endParaRPr lang="es-US" dirty="0"/>
          </a:p>
          <a:p>
            <a:endParaRPr lang="es-US" dirty="0" smtClean="0"/>
          </a:p>
          <a:p>
            <a:endParaRPr lang="es-US" dirty="0"/>
          </a:p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LICENCIAS MÉDICAS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10" name="Elipse 9"/>
          <p:cNvSpPr/>
          <p:nvPr/>
        </p:nvSpPr>
        <p:spPr>
          <a:xfrm>
            <a:off x="616946" y="2689927"/>
            <a:ext cx="3128790" cy="19610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PAGO</a:t>
            </a:r>
          </a:p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Funcionarios </a:t>
            </a:r>
          </a:p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Código del Trabajo</a:t>
            </a:r>
            <a:endParaRPr lang="es-US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lecha derecha 10"/>
          <p:cNvSpPr/>
          <p:nvPr/>
        </p:nvSpPr>
        <p:spPr>
          <a:xfrm>
            <a:off x="3905482" y="3615344"/>
            <a:ext cx="974990" cy="37457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2" name="Rectángulo redondeado 11"/>
          <p:cNvSpPr/>
          <p:nvPr/>
        </p:nvSpPr>
        <p:spPr>
          <a:xfrm>
            <a:off x="5010369" y="2084917"/>
            <a:ext cx="3641073" cy="35437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Paga la institución de salud correspondiente o el empleador si se hubiere celebrado un convenio con éste. Art/19. DFL N° 44, de 1979</a:t>
            </a:r>
          </a:p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Tienen derecho a que su empleador les pague las remuneraciones no imponibles que les correspondieren. Art/18, del DL N° 3.528, de 1980 y art/69 de la ley N° 18.382</a:t>
            </a:r>
            <a:endParaRPr lang="es-US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105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/>
              <a:t>TÉRMINO DE CONTRATO DE TRABAJO, CAUSALES DE CESE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7 Rectángulo redondeado"/>
          <p:cNvSpPr>
            <a:spLocks noGrp="1"/>
          </p:cNvSpPr>
          <p:nvPr>
            <p:ph type="body" sz="half" idx="2"/>
          </p:nvPr>
        </p:nvSpPr>
        <p:spPr>
          <a:xfrm>
            <a:off x="448607" y="1972019"/>
            <a:ext cx="3814922" cy="1832422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s-CL" sz="2800" dirty="0" smtClean="0">
                <a:solidFill>
                  <a:schemeClr val="bg1"/>
                </a:solidFill>
              </a:rPr>
              <a:t>Artículo 159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387414" y="4410610"/>
            <a:ext cx="1937308" cy="746975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500" dirty="0" smtClean="0">
                <a:solidFill>
                  <a:schemeClr val="bg1"/>
                </a:solidFill>
              </a:rPr>
              <a:t>Artículo 161</a:t>
            </a:r>
            <a:endParaRPr lang="es-ES" sz="2500" dirty="0">
              <a:solidFill>
                <a:schemeClr val="bg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5221375" y="1853158"/>
            <a:ext cx="3541690" cy="2125015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 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Mutuo acuerdo de las partes.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Renuncia del trabajador.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Muerte del trabajador.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Vencimiento del plazo.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Conclusión del trabajo.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Caso fortuito o fuerza mayor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ctr"/>
            <a:endParaRPr lang="es-ES" dirty="0"/>
          </a:p>
        </p:txBody>
      </p:sp>
      <p:sp>
        <p:nvSpPr>
          <p:cNvPr id="12" name="12 Rectángulo redondeado"/>
          <p:cNvSpPr/>
          <p:nvPr/>
        </p:nvSpPr>
        <p:spPr>
          <a:xfrm>
            <a:off x="5221374" y="4385135"/>
            <a:ext cx="3541691" cy="859316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Necesidades de funcionamiento de la empresa o servicio.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Flecha derecha 12"/>
          <p:cNvSpPr/>
          <p:nvPr/>
        </p:nvSpPr>
        <p:spPr>
          <a:xfrm>
            <a:off x="4362680" y="2732183"/>
            <a:ext cx="760163" cy="4186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4" name="Flecha derecha 13"/>
          <p:cNvSpPr/>
          <p:nvPr/>
        </p:nvSpPr>
        <p:spPr>
          <a:xfrm>
            <a:off x="3420739" y="4610366"/>
            <a:ext cx="1685580" cy="4603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954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/>
              <a:t>CESE (Artículo 160), sin derecho a indemnización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9 Rectángulo redondeado"/>
          <p:cNvSpPr>
            <a:spLocks noGrp="1"/>
          </p:cNvSpPr>
          <p:nvPr>
            <p:ph type="body" sz="half" idx="2"/>
          </p:nvPr>
        </p:nvSpPr>
        <p:spPr>
          <a:xfrm>
            <a:off x="347031" y="1217364"/>
            <a:ext cx="3101248" cy="2787267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Conductas graves:</a:t>
            </a:r>
            <a:endParaRPr lang="es-CL" sz="1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Falta de probidad</a:t>
            </a: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 Acoso sexual</a:t>
            </a: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 Vías de hecho en contra de empleador u otros trabajadores</a:t>
            </a: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Injurias al empleador</a:t>
            </a: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Conducta inmoral</a:t>
            </a: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Acoso laboral.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7" name="10 Rectángulo redondeado"/>
          <p:cNvSpPr/>
          <p:nvPr/>
        </p:nvSpPr>
        <p:spPr>
          <a:xfrm>
            <a:off x="3572933" y="1657255"/>
            <a:ext cx="2625793" cy="1854558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No concurrencia del trabajador a sus labores sin causa justificada.</a:t>
            </a:r>
            <a:endParaRPr lang="es-CL" sz="1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2 días seguidos.</a:t>
            </a: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2 lunes en el mes</a:t>
            </a:r>
            <a:r>
              <a:rPr lang="es-ES" sz="1600" dirty="0" smtClean="0">
                <a:solidFill>
                  <a:schemeClr val="bg1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 3 días en el mes</a:t>
            </a:r>
            <a:r>
              <a:rPr lang="es-CL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12 Rectángulo redondeado"/>
          <p:cNvSpPr/>
          <p:nvPr/>
        </p:nvSpPr>
        <p:spPr>
          <a:xfrm>
            <a:off x="6341162" y="1421942"/>
            <a:ext cx="2588653" cy="1854559"/>
          </a:xfrm>
          <a:prstGeom prst="roundRect">
            <a:avLst/>
          </a:prstGeom>
          <a:gradFill>
            <a:gsLst>
              <a:gs pos="99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Abandono del trabajo:</a:t>
            </a:r>
          </a:p>
          <a:p>
            <a:pPr algn="ctr"/>
            <a:endParaRPr lang="es-CL" sz="14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Salida intempestiva e injustificada durante la jornada.</a:t>
            </a:r>
          </a:p>
          <a:p>
            <a:pPr>
              <a:buFontTx/>
              <a:buChar char="-"/>
            </a:pPr>
            <a:r>
              <a:rPr lang="es-CL" sz="1600" dirty="0" smtClean="0">
                <a:solidFill>
                  <a:schemeClr val="bg1"/>
                </a:solidFill>
              </a:rPr>
              <a:t> Negativa a trabajar sin causa justificada</a:t>
            </a:r>
            <a:r>
              <a:rPr lang="es-CL" dirty="0" smtClean="0">
                <a:solidFill>
                  <a:schemeClr val="bg1"/>
                </a:solidFill>
              </a:rPr>
              <a:t>.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18 Rectángulo redondeado"/>
          <p:cNvSpPr/>
          <p:nvPr/>
        </p:nvSpPr>
        <p:spPr>
          <a:xfrm>
            <a:off x="622647" y="4109651"/>
            <a:ext cx="2550016" cy="927279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bg1"/>
                </a:solidFill>
              </a:rPr>
              <a:t>Ejecución de negociaciones prohibidas por escrito en el contrato  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0" name="19 Rectángulo redondeado"/>
          <p:cNvSpPr/>
          <p:nvPr/>
        </p:nvSpPr>
        <p:spPr>
          <a:xfrm>
            <a:off x="622647" y="5131750"/>
            <a:ext cx="2550016" cy="877982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bg1"/>
                </a:solidFill>
              </a:rPr>
              <a:t>Incumplimiento grave de las funciones establecidas en el contrato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1" name="14 Rectángulo redondeado"/>
          <p:cNvSpPr/>
          <p:nvPr/>
        </p:nvSpPr>
        <p:spPr>
          <a:xfrm>
            <a:off x="3581824" y="3974414"/>
            <a:ext cx="2625793" cy="1640883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bg1"/>
                </a:solidFill>
              </a:rPr>
              <a:t>Ausencia injustificada, sin aviso previo de trabajador que tiene a cargo actividad cuya paralización implica perturbación grave</a:t>
            </a:r>
            <a:r>
              <a:rPr lang="es-CL" dirty="0" smtClean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3" name="15 Rectángulo redondeado"/>
          <p:cNvSpPr/>
          <p:nvPr/>
        </p:nvSpPr>
        <p:spPr>
          <a:xfrm>
            <a:off x="6323380" y="3511813"/>
            <a:ext cx="2588653" cy="1059946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bg1"/>
                </a:solidFill>
              </a:rPr>
              <a:t>Perjuicio material causado intencionalmente (instalaciones, herramientas, etc..)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4" name="21 Rectángulo redondeado"/>
          <p:cNvSpPr/>
          <p:nvPr/>
        </p:nvSpPr>
        <p:spPr>
          <a:xfrm>
            <a:off x="6323379" y="4707622"/>
            <a:ext cx="2588653" cy="1289360"/>
          </a:xfrm>
          <a:prstGeom prst="round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bg1"/>
                </a:solidFill>
              </a:rPr>
              <a:t>Actos, omisiones o imprudencias temerarias , contra la seguridad o funcionamiento de la empresa o trabajadores 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03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CESE SIN DERECHO A INDEMNIZACIÓN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 smtClean="0"/>
              <a:t>División de Municipalidades</a:t>
            </a:r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US" dirty="0" smtClean="0"/>
              <a:t>Subdivisión Jurídica</a:t>
            </a:r>
            <a:endParaRPr lang="es-US" dirty="0"/>
          </a:p>
        </p:txBody>
      </p:sp>
      <p:sp>
        <p:nvSpPr>
          <p:cNvPr id="6" name="Rectángulo redondeado 5"/>
          <p:cNvSpPr/>
          <p:nvPr/>
        </p:nvSpPr>
        <p:spPr>
          <a:xfrm>
            <a:off x="1432193" y="2368627"/>
            <a:ext cx="6632154" cy="13991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000" dirty="0" smtClean="0"/>
              <a:t>SALUD INCOMPATIBLE CON EL DESEMPEÑO DEL CARGO</a:t>
            </a:r>
          </a:p>
          <a:p>
            <a:pPr algn="ctr"/>
            <a:endParaRPr lang="es-US" sz="2000" dirty="0"/>
          </a:p>
          <a:p>
            <a:pPr algn="ctr"/>
            <a:r>
              <a:rPr lang="es-US" sz="2000" dirty="0" smtClean="0"/>
              <a:t>Artículo 15 de la ley N° 18.020</a:t>
            </a:r>
          </a:p>
          <a:p>
            <a:pPr algn="ctr"/>
            <a:endParaRPr lang="es-US" dirty="0"/>
          </a:p>
        </p:txBody>
      </p:sp>
      <p:sp>
        <p:nvSpPr>
          <p:cNvPr id="7" name="Rectángulo 6"/>
          <p:cNvSpPr/>
          <p:nvPr/>
        </p:nvSpPr>
        <p:spPr>
          <a:xfrm>
            <a:off x="1823291" y="4152459"/>
            <a:ext cx="5849957" cy="1288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DICTAMEN N</a:t>
            </a:r>
            <a:r>
              <a:rPr lang="es-US" smtClean="0"/>
              <a:t>° 12.883/1989</a:t>
            </a:r>
            <a:endParaRPr lang="es-US" dirty="0" smtClean="0"/>
          </a:p>
          <a:p>
            <a:pPr algn="ctr"/>
            <a:endParaRPr lang="es-US" dirty="0"/>
          </a:p>
          <a:p>
            <a:pPr algn="ctr"/>
            <a:r>
              <a:rPr lang="es-US" dirty="0" smtClean="0"/>
              <a:t>DICTAMEN N° 60.614/2008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0583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Ingreso a la dotación docente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263544" y="2033837"/>
            <a:ext cx="1322906" cy="8108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Titulares </a:t>
            </a:r>
            <a:endParaRPr lang="es-CL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932510" y="1936279"/>
            <a:ext cx="2368646" cy="17602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Concurso </a:t>
            </a:r>
          </a:p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Excepciones: subdirector, inspector general, y jefe técnico  (exclusiva confianza del director)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4782874" y="1940342"/>
            <a:ext cx="2279650" cy="120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General</a:t>
            </a:r>
          </a:p>
          <a:p>
            <a:pPr algn="ctr">
              <a:defRPr/>
            </a:pPr>
            <a:r>
              <a:rPr lang="es-CL" dirty="0" smtClean="0"/>
              <a:t>Docente de aula y técnico-pedagógicos salvo jefe técnico</a:t>
            </a:r>
            <a:endParaRPr lang="es-CL" dirty="0"/>
          </a:p>
        </p:txBody>
      </p:sp>
      <p:sp>
        <p:nvSpPr>
          <p:cNvPr id="25" name="Rectángulo 24"/>
          <p:cNvSpPr/>
          <p:nvPr/>
        </p:nvSpPr>
        <p:spPr>
          <a:xfrm>
            <a:off x="1932510" y="4309615"/>
            <a:ext cx="2368646" cy="12985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Contratación directa</a:t>
            </a:r>
            <a:endParaRPr lang="es-CL" dirty="0"/>
          </a:p>
        </p:txBody>
      </p:sp>
      <p:sp>
        <p:nvSpPr>
          <p:cNvPr id="26" name="Rectángulo 25"/>
          <p:cNvSpPr/>
          <p:nvPr/>
        </p:nvSpPr>
        <p:spPr>
          <a:xfrm>
            <a:off x="264587" y="4553488"/>
            <a:ext cx="1321864" cy="8108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solidFill>
                  <a:schemeClr val="bg1"/>
                </a:solidFill>
              </a:rPr>
              <a:t>Contratados</a:t>
            </a:r>
            <a:endParaRPr lang="es-CL" dirty="0">
              <a:solidFill>
                <a:schemeClr val="bg1"/>
              </a:solidFill>
            </a:endParaRPr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1642005" y="2481853"/>
            <a:ext cx="23495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1648403" y="4958903"/>
            <a:ext cx="25168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>
            <a:off x="4404057" y="4857267"/>
            <a:ext cx="24315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errar llave 1"/>
          <p:cNvSpPr/>
          <p:nvPr/>
        </p:nvSpPr>
        <p:spPr>
          <a:xfrm>
            <a:off x="4438500" y="1964544"/>
            <a:ext cx="179870" cy="176024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4782874" y="3254770"/>
            <a:ext cx="2279650" cy="4803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Especial</a:t>
            </a:r>
            <a:endParaRPr lang="es-CL" dirty="0"/>
          </a:p>
        </p:txBody>
      </p:sp>
      <p:cxnSp>
        <p:nvCxnSpPr>
          <p:cNvPr id="8" name="Conector recto de flecha 7"/>
          <p:cNvCxnSpPr/>
          <p:nvPr/>
        </p:nvCxnSpPr>
        <p:spPr>
          <a:xfrm flipV="1">
            <a:off x="7145805" y="3351615"/>
            <a:ext cx="300798" cy="739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7392480" y="3047253"/>
            <a:ext cx="1764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Director de establecimiento</a:t>
            </a:r>
            <a:endParaRPr lang="es-C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446603" y="3725102"/>
            <a:ext cx="1333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Jefe DAEM</a:t>
            </a:r>
            <a:endParaRPr lang="es-CL" dirty="0"/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7145805" y="3733567"/>
            <a:ext cx="300798" cy="1993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ángulo 38"/>
          <p:cNvSpPr/>
          <p:nvPr/>
        </p:nvSpPr>
        <p:spPr>
          <a:xfrm>
            <a:off x="4782875" y="4240883"/>
            <a:ext cx="2279650" cy="15650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es-CL" dirty="0" smtClean="0"/>
              <a:t>Transitoria</a:t>
            </a:r>
          </a:p>
          <a:p>
            <a:pPr marL="285750" indent="-285750" algn="ctr">
              <a:buFontTx/>
              <a:buChar char="-"/>
            </a:pPr>
            <a:r>
              <a:rPr lang="es-CL" dirty="0" smtClean="0"/>
              <a:t>Experimentales</a:t>
            </a:r>
          </a:p>
          <a:p>
            <a:pPr marL="285750" indent="-285750" algn="ctr">
              <a:buFontTx/>
              <a:buChar char="-"/>
            </a:pPr>
            <a:r>
              <a:rPr lang="es-CL" dirty="0" smtClean="0"/>
              <a:t>Optativas</a:t>
            </a:r>
          </a:p>
          <a:p>
            <a:pPr marL="285750" indent="-285750" algn="ctr">
              <a:buFontTx/>
              <a:buChar char="-"/>
            </a:pPr>
            <a:r>
              <a:rPr lang="es-CL" dirty="0" smtClean="0"/>
              <a:t>Especiales</a:t>
            </a:r>
          </a:p>
          <a:p>
            <a:pPr marL="285750" indent="-285750" algn="ctr">
              <a:buFontTx/>
              <a:buChar char="-"/>
            </a:pPr>
            <a:r>
              <a:rPr lang="es-CL" dirty="0" smtClean="0"/>
              <a:t>Reemplazo </a:t>
            </a:r>
          </a:p>
        </p:txBody>
      </p:sp>
    </p:spTree>
    <p:extLst>
      <p:ext uri="{BB962C8B-B14F-4D97-AF65-F5344CB8AC3E}">
        <p14:creationId xmlns:p14="http://schemas.microsoft.com/office/powerpoint/2010/main" val="62360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s-CL" dirty="0" smtClean="0"/>
              <a:t>		</a:t>
            </a:r>
            <a:r>
              <a:rPr lang="es-CL" sz="2400" b="1" dirty="0" smtClean="0"/>
              <a:t>PARA CONFIGURAR CAUSAL DE </a:t>
            </a:r>
          </a:p>
          <a:p>
            <a:pPr algn="ctr"/>
            <a:r>
              <a:rPr lang="es-CL" sz="2400" b="1" dirty="0" smtClean="0"/>
              <a:t>TÉRMINO DE CONTRATO POR INCUMPLIMIENTO DE OBLIGACIONES</a:t>
            </a:r>
          </a:p>
          <a:p>
            <a:endParaRPr lang="es-CL" dirty="0"/>
          </a:p>
          <a:p>
            <a:pPr algn="ctr"/>
            <a:endParaRPr lang="es-CL" sz="2000" dirty="0" smtClean="0"/>
          </a:p>
          <a:p>
            <a:pPr algn="ctr"/>
            <a:endParaRPr lang="es-CL" sz="2000" dirty="0" smtClean="0"/>
          </a:p>
          <a:p>
            <a:pPr algn="ctr"/>
            <a:r>
              <a:rPr lang="es-CL" sz="2000" b="1" dirty="0" smtClean="0"/>
              <a:t>   BREVE INVESTIGACIÓN</a:t>
            </a:r>
          </a:p>
          <a:p>
            <a:pPr algn="ctr"/>
            <a:endParaRPr lang="es-CL" sz="2000" dirty="0"/>
          </a:p>
          <a:p>
            <a:pPr algn="ctr"/>
            <a:r>
              <a:rPr lang="es-CL" sz="2000" dirty="0" smtClean="0"/>
              <a:t>   DICTAMEN N° 28.116/2013</a:t>
            </a:r>
            <a:endParaRPr lang="es-CL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RESPONSABILIDAD ADMINISTRATIVA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  <p:sp>
        <p:nvSpPr>
          <p:cNvPr id="7" name="Flecha abajo 6"/>
          <p:cNvSpPr/>
          <p:nvPr/>
        </p:nvSpPr>
        <p:spPr>
          <a:xfrm>
            <a:off x="4367284" y="3348472"/>
            <a:ext cx="900752" cy="64144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63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2084916"/>
            <a:ext cx="8358717" cy="3958193"/>
          </a:xfrm>
        </p:spPr>
        <p:txBody>
          <a:bodyPr/>
          <a:lstStyle/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RESPONSABILIDAD DISCIPLINARIA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Elipse 5"/>
          <p:cNvSpPr/>
          <p:nvPr/>
        </p:nvSpPr>
        <p:spPr>
          <a:xfrm>
            <a:off x="749147" y="2258458"/>
            <a:ext cx="3349128" cy="18838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PROCEDIMIENTO</a:t>
            </a:r>
            <a:endParaRPr lang="es-US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089793" y="2379643"/>
            <a:ext cx="3162562" cy="16194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sz="2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BREVE </a:t>
            </a:r>
          </a:p>
          <a:p>
            <a:pPr algn="ctr"/>
            <a:r>
              <a:rPr lang="es-US" sz="2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INVESTIGACIÓN </a:t>
            </a:r>
            <a:endParaRPr lang="es-US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57200" y="4315883"/>
            <a:ext cx="2710149" cy="14321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MEDIDA DISCIPLINARIA</a:t>
            </a:r>
            <a:endParaRPr lang="es-US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563956" y="4142342"/>
            <a:ext cx="5147300" cy="19007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 hay Reglamento Interno de Orden, Higiene y Seguridad: Amonestación Verbal o Escrita</a:t>
            </a:r>
          </a:p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Multa de hasta 25% de remuneración diaria</a:t>
            </a:r>
          </a:p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(Art. 154 N° 10)</a:t>
            </a:r>
          </a:p>
          <a:p>
            <a:pPr algn="ctr"/>
            <a:r>
              <a:rPr lang="es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 no hay Reglamento Interno de Orden, Higiene y Seguridad: No se pueden aplicar esas sanciones.</a:t>
            </a:r>
          </a:p>
          <a:p>
            <a:pPr algn="ctr"/>
            <a:endParaRPr lang="es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lecha derecha 10"/>
          <p:cNvSpPr/>
          <p:nvPr/>
        </p:nvSpPr>
        <p:spPr>
          <a:xfrm>
            <a:off x="4295035" y="2961854"/>
            <a:ext cx="683046" cy="45505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9" name="Flecha derecha 8"/>
          <p:cNvSpPr/>
          <p:nvPr/>
        </p:nvSpPr>
        <p:spPr>
          <a:xfrm>
            <a:off x="3167349" y="4913194"/>
            <a:ext cx="396607" cy="1187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28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/>
              <a:t>Plazo de recurso de reclamación</a:t>
            </a:r>
          </a:p>
          <a:p>
            <a:pPr algn="ctr"/>
            <a:endParaRPr lang="es-CL" sz="3200" b="1" dirty="0"/>
          </a:p>
          <a:p>
            <a:pPr algn="ctr"/>
            <a:r>
              <a:rPr lang="es-CL" sz="3200" b="1" dirty="0" smtClean="0"/>
              <a:t>60 días hábiles contados desde notificación de término del contrato de trabajo</a:t>
            </a:r>
          </a:p>
          <a:p>
            <a:pPr algn="ctr"/>
            <a:r>
              <a:rPr lang="es-CL" sz="3200" b="1" dirty="0" smtClean="0"/>
              <a:t>(Dictamen N° 28.116/2013)</a:t>
            </a:r>
            <a:endParaRPr lang="es-CL" sz="3200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División de Municipalidades</a:t>
            </a: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 smtClean="0"/>
              <a:t>Subdivisión Jurídica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10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ctr"/>
            <a:endParaRPr lang="es-US" sz="4000" dirty="0" smtClean="0">
              <a:solidFill>
                <a:srgbClr val="0070C0"/>
              </a:solidFill>
            </a:endParaRPr>
          </a:p>
          <a:p>
            <a:pPr algn="ctr"/>
            <a:r>
              <a:rPr lang="es-US" sz="4000" dirty="0" smtClean="0">
                <a:solidFill>
                  <a:srgbClr val="0070C0"/>
                </a:solidFill>
              </a:rPr>
              <a:t>FORMAS DE CONTRATACIÓN CONFORME A LA LEY N° 20.248, SOBRE SUBVENCIÓN EDUCACIONAL</a:t>
            </a:r>
          </a:p>
          <a:p>
            <a:pPr algn="ctr"/>
            <a:r>
              <a:rPr lang="es-US" sz="4000" dirty="0" smtClean="0">
                <a:solidFill>
                  <a:srgbClr val="0070C0"/>
                </a:solidFill>
              </a:rPr>
              <a:t> PREFERENCIAL</a:t>
            </a:r>
          </a:p>
          <a:p>
            <a:pPr algn="ctr"/>
            <a:endParaRPr lang="es-US" sz="4000" dirty="0">
              <a:solidFill>
                <a:srgbClr val="0070C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Ley SEP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/>
              <a:t>Subdivisión Jurídica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5622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2084917"/>
            <a:ext cx="8358717" cy="3958192"/>
          </a:xfrm>
        </p:spPr>
        <p:txBody>
          <a:bodyPr/>
          <a:lstStyle/>
          <a:p>
            <a:pPr algn="ctr"/>
            <a:r>
              <a:rPr lang="es-US" sz="2000" b="1" dirty="0" smtClean="0"/>
              <a:t>SUBVENCIÓN ESCOLAR PREFERENCIAL</a:t>
            </a:r>
          </a:p>
          <a:p>
            <a:pPr algn="ctr"/>
            <a:r>
              <a:rPr lang="es-US" sz="2000" b="1" dirty="0" smtClean="0"/>
              <a:t>LEY N° 20.248</a:t>
            </a:r>
            <a:endParaRPr lang="es-US" b="1" dirty="0"/>
          </a:p>
          <a:p>
            <a:pPr algn="just"/>
            <a:endParaRPr lang="es-US" dirty="0" smtClean="0"/>
          </a:p>
          <a:p>
            <a:r>
              <a:rPr lang="es-US" dirty="0" smtClean="0"/>
              <a:t>  </a:t>
            </a:r>
            <a:endParaRPr lang="es-US" dirty="0"/>
          </a:p>
          <a:p>
            <a:endParaRPr lang="es-US" dirty="0" smtClean="0"/>
          </a:p>
          <a:p>
            <a:endParaRPr lang="es-US" dirty="0"/>
          </a:p>
          <a:p>
            <a:endParaRPr lang="es-US" dirty="0" smtClean="0"/>
          </a:p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LEY SEP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15" name="Rectángulo 14"/>
          <p:cNvSpPr/>
          <p:nvPr/>
        </p:nvSpPr>
        <p:spPr>
          <a:xfrm>
            <a:off x="457200" y="2863323"/>
            <a:ext cx="3040656" cy="6499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OBJETIVO</a:t>
            </a:r>
            <a:endParaRPr lang="es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4494882" y="2941504"/>
            <a:ext cx="4076241" cy="69406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Mejoramiento de la calidad de la educación subvencionada del país</a:t>
            </a:r>
            <a:endParaRPr lang="es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815248" y="4010140"/>
            <a:ext cx="45719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8" name="Rectángulo 17"/>
          <p:cNvSpPr/>
          <p:nvPr/>
        </p:nvSpPr>
        <p:spPr>
          <a:xfrm>
            <a:off x="464223" y="3978777"/>
            <a:ext cx="3040656" cy="68443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 </a:t>
            </a:r>
            <a:r>
              <a:rPr lang="es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QUIENES TIENEN DERECHO A PERCIBIRLA</a:t>
            </a:r>
            <a:endParaRPr lang="es-US" dirty="0"/>
          </a:p>
        </p:txBody>
      </p:sp>
      <p:sp>
        <p:nvSpPr>
          <p:cNvPr id="19" name="Rectángulo 18"/>
          <p:cNvSpPr/>
          <p:nvPr/>
        </p:nvSpPr>
        <p:spPr>
          <a:xfrm>
            <a:off x="4494882" y="3876546"/>
            <a:ext cx="4076241" cy="89236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 </a:t>
            </a:r>
            <a:r>
              <a:rPr lang="es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Establecimientos educacionales subvencionados (DFL N° 2, de 1998)</a:t>
            </a:r>
            <a:endParaRPr lang="es-US" dirty="0"/>
          </a:p>
        </p:txBody>
      </p:sp>
      <p:sp>
        <p:nvSpPr>
          <p:cNvPr id="21" name="Rectángulo 20"/>
          <p:cNvSpPr/>
          <p:nvPr/>
        </p:nvSpPr>
        <p:spPr>
          <a:xfrm>
            <a:off x="464223" y="4995848"/>
            <a:ext cx="3127139" cy="870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REQUISITOS PARA PERCIBIRLA</a:t>
            </a:r>
            <a:endParaRPr lang="es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4494882" y="5024584"/>
            <a:ext cx="4197426" cy="10185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 </a:t>
            </a:r>
            <a:r>
              <a:rPr lang="es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-Suscribir Convenio de Igualdad de Oportunidades y Excelencia Educativa</a:t>
            </a:r>
          </a:p>
          <a:p>
            <a:pPr algn="ctr"/>
            <a:r>
              <a:rPr lang="es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-Presentar y cumplir Plan de Mejoramiento Educativo (por establecimiento)</a:t>
            </a:r>
            <a:endParaRPr lang="es-US" dirty="0"/>
          </a:p>
        </p:txBody>
      </p:sp>
      <p:sp>
        <p:nvSpPr>
          <p:cNvPr id="24" name="Flecha derecha 23"/>
          <p:cNvSpPr/>
          <p:nvPr/>
        </p:nvSpPr>
        <p:spPr>
          <a:xfrm>
            <a:off x="3867263" y="3123282"/>
            <a:ext cx="475377" cy="3305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5" name="Flecha derecha 24"/>
          <p:cNvSpPr/>
          <p:nvPr/>
        </p:nvSpPr>
        <p:spPr>
          <a:xfrm>
            <a:off x="3790146" y="4169297"/>
            <a:ext cx="551669" cy="3940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6" name="Flecha derecha 25"/>
          <p:cNvSpPr/>
          <p:nvPr/>
        </p:nvSpPr>
        <p:spPr>
          <a:xfrm>
            <a:off x="3846664" y="5302439"/>
            <a:ext cx="547399" cy="3305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312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dirty="0" smtClean="0"/>
              <a:t>Utilización de los fondos SEP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US" dirty="0"/>
          </a:p>
        </p:txBody>
      </p:sp>
      <p:sp>
        <p:nvSpPr>
          <p:cNvPr id="16" name="9 Elipse"/>
          <p:cNvSpPr/>
          <p:nvPr/>
        </p:nvSpPr>
        <p:spPr>
          <a:xfrm>
            <a:off x="3135234" y="2084917"/>
            <a:ext cx="2948482" cy="1319135"/>
          </a:xfrm>
          <a:prstGeom prst="ellipse">
            <a:avLst/>
          </a:prstGeom>
          <a:gradFill>
            <a:gsLst>
              <a:gs pos="98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bg1"/>
                </a:solidFill>
              </a:rPr>
              <a:t>Contrataciones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20 Rectángulo"/>
          <p:cNvSpPr/>
          <p:nvPr/>
        </p:nvSpPr>
        <p:spPr>
          <a:xfrm>
            <a:off x="5044190" y="3404052"/>
            <a:ext cx="3492708" cy="2490865"/>
          </a:xfrm>
          <a:prstGeom prst="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Limitaciones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 No pueden superar el 50% de los recursos de la subvención.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 Excepción: que el Plan de Mejoramiento fundamente un porcentaje mayor.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solidFill>
                  <a:schemeClr val="bg1"/>
                </a:solidFill>
              </a:rPr>
              <a:t> Limitación impuesta por establecimiento educacional. </a:t>
            </a:r>
          </a:p>
          <a:p>
            <a:pPr>
              <a:buFontTx/>
              <a:buChar char="-"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21 Rectángulo"/>
          <p:cNvSpPr/>
          <p:nvPr/>
        </p:nvSpPr>
        <p:spPr>
          <a:xfrm>
            <a:off x="457200" y="3404052"/>
            <a:ext cx="3717560" cy="2490865"/>
          </a:xfrm>
          <a:prstGeom prst="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Permite solventar</a:t>
            </a:r>
            <a:endParaRPr lang="es-CL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Todos los beneficios remuneratorios a que tiene derecho los demás docentes  y asistentes de la educación del sector municipal.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Límite: que dichos beneficios tengan una fuente de financiamiento específica. Dictamen N° 64.203/2012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3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817783"/>
            <a:ext cx="8358717" cy="4077134"/>
          </a:xfrm>
        </p:spPr>
        <p:txBody>
          <a:bodyPr/>
          <a:lstStyle/>
          <a:p>
            <a:r>
              <a:rPr lang="es-CL" sz="2400" b="1" dirty="0">
                <a:solidFill>
                  <a:srgbClr val="646464"/>
                </a:solidFill>
                <a:cs typeface="Arial" charset="0"/>
              </a:rPr>
              <a:t>Formas de contratación del personal: </a:t>
            </a:r>
          </a:p>
          <a:p>
            <a:endParaRPr lang="es-US" dirty="0" smtClean="0"/>
          </a:p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LEY SEP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6" name="9 Rectángulo"/>
          <p:cNvSpPr/>
          <p:nvPr/>
        </p:nvSpPr>
        <p:spPr>
          <a:xfrm>
            <a:off x="2158584" y="2587690"/>
            <a:ext cx="5006714" cy="734437"/>
          </a:xfrm>
          <a:prstGeom prst="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Antes de la entrada en vigencia de la ley N° 20.550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7" name="21 Flecha abajo"/>
          <p:cNvSpPr/>
          <p:nvPr/>
        </p:nvSpPr>
        <p:spPr>
          <a:xfrm>
            <a:off x="4383492" y="3390185"/>
            <a:ext cx="584616" cy="869429"/>
          </a:xfrm>
          <a:prstGeom prst="down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17 Rectángulo"/>
          <p:cNvSpPr/>
          <p:nvPr/>
        </p:nvSpPr>
        <p:spPr>
          <a:xfrm>
            <a:off x="2759427" y="4341912"/>
            <a:ext cx="3873032" cy="1603948"/>
          </a:xfrm>
          <a:prstGeom prst="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Artículo 30 </a:t>
            </a:r>
          </a:p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ley N° 20.248 </a:t>
            </a:r>
          </a:p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(texto original)</a:t>
            </a:r>
          </a:p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 Contrataciones a honorarios. 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8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LEY SEP</a:t>
            </a:r>
            <a:endParaRPr lang="es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  <p:sp>
        <p:nvSpPr>
          <p:cNvPr id="7" name="9 Rectángulo"/>
          <p:cNvSpPr>
            <a:spLocks noGrp="1"/>
          </p:cNvSpPr>
          <p:nvPr>
            <p:ph type="body" sz="half" idx="2"/>
          </p:nvPr>
        </p:nvSpPr>
        <p:spPr>
          <a:xfrm>
            <a:off x="457200" y="1872867"/>
            <a:ext cx="8358717" cy="783201"/>
          </a:xfrm>
          <a:prstGeom prst="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chemeClr val="bg1"/>
                </a:solidFill>
              </a:rPr>
              <a:t>Después de la entrada en vigencia de la ley N° 20.550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8" name="10 Rectángulo"/>
          <p:cNvSpPr/>
          <p:nvPr/>
        </p:nvSpPr>
        <p:spPr>
          <a:xfrm>
            <a:off x="1182689" y="2772972"/>
            <a:ext cx="7001942" cy="1916935"/>
          </a:xfrm>
          <a:prstGeom prst="rect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chemeClr val="bg1"/>
                </a:solidFill>
              </a:rPr>
              <a:t>Incorporación del artículo 8 bis a la ley N° 20.248</a:t>
            </a:r>
          </a:p>
          <a:p>
            <a:pPr algn="ctr"/>
            <a:endParaRPr lang="es-CL" b="1" dirty="0" smtClean="0">
              <a:solidFill>
                <a:schemeClr val="bg1"/>
              </a:solidFill>
            </a:endParaRPr>
          </a:p>
          <a:p>
            <a:r>
              <a:rPr lang="es-CL" b="1" dirty="0" smtClean="0">
                <a:solidFill>
                  <a:schemeClr val="bg1"/>
                </a:solidFill>
              </a:rPr>
              <a:t>Permitió las contrataciones de:</a:t>
            </a:r>
          </a:p>
          <a:p>
            <a:pPr>
              <a:buFontTx/>
              <a:buChar char="-"/>
            </a:pPr>
            <a:r>
              <a:rPr lang="es-CL" b="1" dirty="0" smtClean="0">
                <a:solidFill>
                  <a:schemeClr val="bg1"/>
                </a:solidFill>
              </a:rPr>
              <a:t>Docentes                                                             Ley N° 19.070</a:t>
            </a:r>
          </a:p>
          <a:p>
            <a:pPr>
              <a:buFontTx/>
              <a:buChar char="-"/>
            </a:pPr>
            <a:r>
              <a:rPr lang="es-CL" b="1" dirty="0" smtClean="0">
                <a:solidFill>
                  <a:schemeClr val="bg1"/>
                </a:solidFill>
              </a:rPr>
              <a:t>Asistentes de la Educación                              Código del Trabajo</a:t>
            </a:r>
          </a:p>
          <a:p>
            <a:pPr>
              <a:buFontTx/>
              <a:buChar char="-"/>
            </a:pPr>
            <a:r>
              <a:rPr lang="es-CL" b="1" dirty="0" smtClean="0">
                <a:solidFill>
                  <a:schemeClr val="bg1"/>
                </a:solidFill>
              </a:rPr>
              <a:t> Contratados a honorarios                               Normas del  derecho común  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9" name="22 Rectángulo"/>
          <p:cNvSpPr/>
          <p:nvPr/>
        </p:nvSpPr>
        <p:spPr>
          <a:xfrm>
            <a:off x="1182689" y="4806812"/>
            <a:ext cx="7001942" cy="1318565"/>
          </a:xfrm>
          <a:prstGeom prst="rect">
            <a:avLst/>
          </a:prstGeom>
          <a:gradFill>
            <a:gsLst>
              <a:gs pos="9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Variables para disponer la contratación por estatuto</a:t>
            </a:r>
          </a:p>
          <a:p>
            <a:pPr algn="ctr"/>
            <a:endParaRPr lang="es-CL" sz="12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s-CL" b="1" dirty="0" smtClean="0">
                <a:solidFill>
                  <a:schemeClr val="bg1"/>
                </a:solidFill>
              </a:rPr>
              <a:t> Estatuto correspondiente a su profesión.</a:t>
            </a:r>
          </a:p>
          <a:p>
            <a:pPr>
              <a:buFontTx/>
              <a:buChar char="-"/>
            </a:pPr>
            <a:r>
              <a:rPr lang="es-CL" b="1" dirty="0" smtClean="0">
                <a:solidFill>
                  <a:schemeClr val="bg1"/>
                </a:solidFill>
              </a:rPr>
              <a:t> Naturaleza de las funciones que va a desempeñar.  </a:t>
            </a:r>
          </a:p>
          <a:p>
            <a:r>
              <a:rPr lang="es-CL" b="1" dirty="0" smtClean="0">
                <a:solidFill>
                  <a:schemeClr val="bg1"/>
                </a:solidFill>
              </a:rPr>
              <a:t>  (Dict. N° 45.875/12</a:t>
            </a:r>
            <a:r>
              <a:rPr lang="es-CL" dirty="0" smtClean="0">
                <a:solidFill>
                  <a:schemeClr val="bg1"/>
                </a:solidFill>
              </a:rPr>
              <a:t>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2544896" y="3844887"/>
            <a:ext cx="2776251" cy="154236"/>
          </a:xfrm>
          <a:prstGeom prst="rightArrow">
            <a:avLst/>
          </a:prstGeom>
          <a:gradFill>
            <a:gsLst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3" name="Flecha derecha 12"/>
          <p:cNvSpPr/>
          <p:nvPr/>
        </p:nvSpPr>
        <p:spPr>
          <a:xfrm>
            <a:off x="3933021" y="4040497"/>
            <a:ext cx="1388126" cy="220337"/>
          </a:xfrm>
          <a:prstGeom prst="rightArrow">
            <a:avLst/>
          </a:prstGeom>
          <a:gradFill>
            <a:gsLst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4" name="Flecha derecha 13"/>
          <p:cNvSpPr/>
          <p:nvPr/>
        </p:nvSpPr>
        <p:spPr>
          <a:xfrm>
            <a:off x="3933021" y="4347658"/>
            <a:ext cx="1388126" cy="233810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133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US" dirty="0" smtClean="0"/>
          </a:p>
          <a:p>
            <a:endParaRPr lang="es-US" dirty="0"/>
          </a:p>
          <a:p>
            <a:endParaRPr lang="es-US" dirty="0" smtClean="0"/>
          </a:p>
          <a:p>
            <a:pPr algn="ctr"/>
            <a:r>
              <a:rPr lang="es-US" sz="3200" dirty="0" smtClean="0"/>
              <a:t>DICTAMEN N° 45.875/2012</a:t>
            </a:r>
          </a:p>
          <a:p>
            <a:pPr algn="ctr"/>
            <a:r>
              <a:rPr lang="es-US" sz="2400" dirty="0" smtClean="0"/>
              <a:t>Sobre regímenes laborales, formas de contratación y derechos que le asisten al personal contratado con cargo a los fondos de la ley N° 20.248, luego de la modificación introducida por la ley N° 20.550.</a:t>
            </a:r>
            <a:endParaRPr lang="es-US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LEY SEP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División de Municipalidades</a:t>
            </a:r>
          </a:p>
          <a:p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9232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s-US" sz="2400" dirty="0" smtClean="0"/>
              <a:t>DICTAMEN N° 33.082/2013</a:t>
            </a:r>
          </a:p>
          <a:p>
            <a:pPr algn="ctr"/>
            <a:endParaRPr lang="es-US" sz="2400" dirty="0" smtClean="0"/>
          </a:p>
          <a:p>
            <a:pPr algn="ctr"/>
            <a:r>
              <a:rPr lang="es-US" sz="2400" dirty="0" smtClean="0"/>
              <a:t>Las municipalidades no tienen la facultad discrecional de escoger a su arbitrio la forma de contratar al personal a que alude el artículo 8° bis de la ley N° 20.248, sino que deben regular su actuar por los regímenes jurídicos correspondientes. </a:t>
            </a:r>
            <a:endParaRPr lang="es-US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LEY SEP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 smtClean="0"/>
              <a:t>División de Municipalidades</a:t>
            </a:r>
            <a:endParaRPr lang="es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CL" dirty="0"/>
              <a:t>Subdivisión Jurídica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7374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TemaCGR.thmx</Template>
  <TotalTime>178</TotalTime>
  <Words>6790</Words>
  <Application>Microsoft Office PowerPoint</Application>
  <PresentationFormat>Presentación en pantalla (4:3)</PresentationFormat>
  <Paragraphs>1208</Paragraphs>
  <Slides>101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101</vt:i4>
      </vt:variant>
    </vt:vector>
  </HeadingPairs>
  <TitlesOfParts>
    <vt:vector size="110" baseType="lpstr">
      <vt:lpstr>MS PGothic</vt:lpstr>
      <vt:lpstr>MS PGothic</vt:lpstr>
      <vt:lpstr>Arial</vt:lpstr>
      <vt:lpstr>Calibri</vt:lpstr>
      <vt:lpstr>Helvetica</vt:lpstr>
      <vt:lpstr>Wingdings</vt:lpstr>
      <vt:lpstr>TemaCGR</vt:lpstr>
      <vt:lpstr>Diseño personalizado</vt:lpstr>
      <vt:lpstr>Tema de Office</vt:lpstr>
      <vt:lpstr>JORNADA ESTATUTOS MUNICIPALES: ESTATUTO DOCENTE, LEY N° 19.464 Y CÓDIGO DEL TRABAJO</vt:lpstr>
      <vt:lpstr>Presentación de PowerPoint</vt:lpstr>
      <vt:lpstr>Noción de profesional de la educación</vt:lpstr>
      <vt:lpstr>Ámbito de aplicación</vt:lpstr>
      <vt:lpstr>Funciones</vt:lpstr>
      <vt:lpstr>Dotación docente</vt:lpstr>
      <vt:lpstr>Fijación y determinación de la dotación docente</vt:lpstr>
      <vt:lpstr>Causales de adecuación de la dotación</vt:lpstr>
      <vt:lpstr>Ingreso a la dotación docente</vt:lpstr>
      <vt:lpstr>Requisitos de ingreso</vt:lpstr>
      <vt:lpstr>Requisitos de ingreso</vt:lpstr>
      <vt:lpstr>Feriado</vt:lpstr>
      <vt:lpstr>Permisos con y sin goce de remuneraciones</vt:lpstr>
      <vt:lpstr>Permisos parentales</vt:lpstr>
      <vt:lpstr>Responsabilidad administrativa</vt:lpstr>
      <vt:lpstr>Cese de funciones (causales)</vt:lpstr>
      <vt:lpstr>RÉGIMEN REMUNERATORIO DE LOS DOCENTES DEL SECTOR MUNICIPAL </vt:lpstr>
      <vt:lpstr>Componentes: Art. 35 Ley N°19.070</vt:lpstr>
      <vt:lpstr>Estipendios Ley N°19.070</vt:lpstr>
      <vt:lpstr>Emolumentos otras leyes</vt:lpstr>
      <vt:lpstr>Asignación Experiencia (Bienios): Art. 48 Ley N°19.070</vt:lpstr>
      <vt:lpstr>Asignación Perfeccionamiento (Cursos Capacitación) Art 49 ley N°19.070</vt:lpstr>
      <vt:lpstr>Asignación Desempeño en Condiciones Difíciles (Establecimientos) Art. 50 Ley 19.070 </vt:lpstr>
      <vt:lpstr>Asignación Responsabilidad (funciones): Art. 51 Ley N°19.070</vt:lpstr>
      <vt:lpstr>Asignación Responsabilidad (funciones): Art. 51 Ley N°19.070</vt:lpstr>
      <vt:lpstr>Asignaciones Especiales e Incrementos: Art. 47 Ley N°19070</vt:lpstr>
      <vt:lpstr>Monto Mensual Fijo Complementario:  Art 56 Ley N° 19.070</vt:lpstr>
      <vt:lpstr>Remuneración Total Mínima</vt:lpstr>
      <vt:lpstr>Bonificación Proporcional: Art. 63 Ley N°19.070</vt:lpstr>
      <vt:lpstr>Plantilla Complementaria: Art. 64 Ley N°19.070</vt:lpstr>
      <vt:lpstr>Bono Extraordinario de Excedentes:  Art. 65 Ley 19.070</vt:lpstr>
      <vt:lpstr>Asignación de Administración de la Educación: Art. 34 G Ley 19.070 (Jefe DAEM)</vt:lpstr>
      <vt:lpstr>Bonificación Excelencia Académica Ley N°19.410 (Establecimientos) </vt:lpstr>
      <vt:lpstr>Asignación Excelencia Pedagógica (Ley N°19.715)</vt:lpstr>
      <vt:lpstr>Red Maestros de Maestros: Ley N° 19.715</vt:lpstr>
      <vt:lpstr>Bonificación Especial Profesores Encargados Escuelas Rurales: Ley N° 19.715</vt:lpstr>
      <vt:lpstr>Asignación Variable Desempeño Individual: Art. 17 Ley N°19.933 (Docente de Aula)</vt:lpstr>
      <vt:lpstr>Asignación Desempeño Colectivo: Art. 18 Ley N°19.933 (Docentes Directivos y Técnico- pedagógicos)</vt:lpstr>
      <vt:lpstr>Bonificación de Reconocimiento Profesional:  Art. 1° Ley N°20.158</vt:lpstr>
      <vt:lpstr>Bonificación Compensatoria: Art. 3 Ley N°19.200</vt:lpstr>
      <vt:lpstr>Remuneración Adicional</vt:lpstr>
      <vt:lpstr>Horas Extraordinarias</vt:lpstr>
      <vt:lpstr>Presentación de PowerPoint</vt:lpstr>
      <vt:lpstr>Principales objetivos de la ley N° 20.501  (Publicada en D.O 26 febrero de 2011)</vt:lpstr>
      <vt:lpstr>Principales objetivos de la ley N° 20.501  (26 febrero de 2011)</vt:lpstr>
      <vt:lpstr>Presentación de PowerPoint</vt:lpstr>
      <vt:lpstr>Materias de las convocatorias y bases  concurso de director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Duración del cargo de director y jefe del DAEM</vt:lpstr>
      <vt:lpstr>Situaciones especiales de los artículos 1°,  2°y  3°transitorios de la ley N°20.501</vt:lpstr>
      <vt:lpstr>Situaciones especiales de los artículos  1°,  2°y  3°transitorios de la ley N°20.501</vt:lpstr>
      <vt:lpstr>Situaciones especiales de los artículos  1°,  2°y  3°transitorios de la ley N°20.501</vt:lpstr>
      <vt:lpstr>Situaciones especiales de los artículos  1°,  2°y  3°transitorios de la ley N°20.501</vt:lpstr>
      <vt:lpstr>Bonificación por retiro voluntario (art. 9°transitorio de la ley N° 20.501)</vt:lpstr>
      <vt:lpstr>Bonificación por retiro voluntario (art. 9°transitorio de la ley N° 20.501)</vt:lpstr>
      <vt:lpstr>CÓDIGO DEL TRABAJO    RÉGIMEN JURÍDICO APLICABLE A LOS  FUNCIONARIOS MUNICIPALES   </vt:lpstr>
      <vt:lpstr>Introducción</vt:lpstr>
      <vt:lpstr>¿Quienes se rigen por el Código del Trabajo?</vt:lpstr>
      <vt:lpstr>¿Quienes se rigen por el Código del Trabajo?</vt:lpstr>
      <vt:lpstr>Ingreso a la Administración Municipal</vt:lpstr>
      <vt:lpstr>Particularidades en relación con los funcionarios afectos al Código del Trabajo</vt:lpstr>
      <vt:lpstr>Particularidades en relación con los funcionarios afectos al Código del Trabajo</vt:lpstr>
      <vt:lpstr>Particularidades en relación con los funcionarios afectos al Código del Trabajo</vt:lpstr>
      <vt:lpstr>DERECHOS</vt:lpstr>
      <vt:lpstr>Derechos de los funcionarios afectos al Código del Trabajo</vt:lpstr>
      <vt:lpstr>Presentación de PowerPoint</vt:lpstr>
      <vt:lpstr>Derechos de los funcionarios afectos al Código del Trabajo.</vt:lpstr>
      <vt:lpstr>Derechos de los funcionarios afectos al Código del Trabajo</vt:lpstr>
      <vt:lpstr>Derechos de los funcionarios afectos al Código del Trabajo</vt:lpstr>
      <vt:lpstr>Derecho a FERIADO</vt:lpstr>
      <vt:lpstr>Derecho a FERIADO</vt:lpstr>
      <vt:lpstr>PERMISOS</vt:lpstr>
      <vt:lpstr>PERMISOS ART/66 CÓDIGO DEL TRABAJO</vt:lpstr>
      <vt:lpstr>PERMISOS PARENTALES</vt:lpstr>
      <vt:lpstr>PERMISO POR MATRIMONIO</vt:lpstr>
      <vt:lpstr> LICENCIAS MÉDICAS</vt:lpstr>
      <vt:lpstr>LICENCIAS MÉDICAS</vt:lpstr>
      <vt:lpstr>   LICENCIAS MÉDICAS</vt:lpstr>
      <vt:lpstr>LICENCIAS MÉDICAS</vt:lpstr>
      <vt:lpstr>TÉRMINO DE CONTRATO DE TRABAJO, CAUSALES DE CESE</vt:lpstr>
      <vt:lpstr>CESE (Artículo 160), sin derecho a indemnización</vt:lpstr>
      <vt:lpstr>CESE SIN DERECHO A INDEMNIZACIÓN</vt:lpstr>
      <vt:lpstr>RESPONSABILIDAD ADMINISTRATIVA</vt:lpstr>
      <vt:lpstr>RESPONSABILIDAD DISCIPLINARIA</vt:lpstr>
      <vt:lpstr>Presentación de PowerPoint</vt:lpstr>
      <vt:lpstr>Ley SEP</vt:lpstr>
      <vt:lpstr>LEY SEP</vt:lpstr>
      <vt:lpstr>Utilización de los fondos SEP</vt:lpstr>
      <vt:lpstr>LEY SEP</vt:lpstr>
      <vt:lpstr>LEY SEP</vt:lpstr>
      <vt:lpstr>LEY SEP</vt:lpstr>
      <vt:lpstr>LEY SEP</vt:lpstr>
      <vt:lpstr> CONTRATADOS BAJO LAS NORMAS DEL DERECHO COMÚN CON CARGO A LA LEY N° 20.248 </vt:lpstr>
      <vt:lpstr>Presentación de PowerPoint</vt:lpstr>
    </vt:vector>
  </TitlesOfParts>
  <Company>CGR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Silva E</dc:creator>
  <cp:lastModifiedBy>CLAUDIA ALICIA ORMAZABAL RETAMALES</cp:lastModifiedBy>
  <cp:revision>38</cp:revision>
  <dcterms:created xsi:type="dcterms:W3CDTF">2014-08-18T19:08:29Z</dcterms:created>
  <dcterms:modified xsi:type="dcterms:W3CDTF">2014-10-02T16:24:35Z</dcterms:modified>
</cp:coreProperties>
</file>