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6" r:id="rId2"/>
  </p:sldMasterIdLst>
  <p:notesMasterIdLst>
    <p:notesMasterId r:id="rId63"/>
  </p:notesMasterIdLst>
  <p:handoutMasterIdLst>
    <p:handoutMasterId r:id="rId64"/>
  </p:handoutMasterIdLst>
  <p:sldIdLst>
    <p:sldId id="256" r:id="rId3"/>
    <p:sldId id="261" r:id="rId4"/>
    <p:sldId id="262" r:id="rId5"/>
    <p:sldId id="263" r:id="rId6"/>
    <p:sldId id="264" r:id="rId7"/>
    <p:sldId id="265" r:id="rId8"/>
    <p:sldId id="266" r:id="rId9"/>
    <p:sldId id="328" r:id="rId10"/>
    <p:sldId id="329" r:id="rId11"/>
    <p:sldId id="330" r:id="rId12"/>
    <p:sldId id="331" r:id="rId13"/>
    <p:sldId id="332" r:id="rId14"/>
    <p:sldId id="333" r:id="rId15"/>
    <p:sldId id="334" r:id="rId16"/>
    <p:sldId id="335" r:id="rId17"/>
    <p:sldId id="336" r:id="rId18"/>
    <p:sldId id="337" r:id="rId19"/>
    <p:sldId id="338" r:id="rId20"/>
    <p:sldId id="339" r:id="rId21"/>
    <p:sldId id="340" r:id="rId22"/>
    <p:sldId id="327" r:id="rId23"/>
    <p:sldId id="325" r:id="rId24"/>
    <p:sldId id="326" r:id="rId25"/>
    <p:sldId id="341" r:id="rId26"/>
    <p:sldId id="342" r:id="rId27"/>
    <p:sldId id="279" r:id="rId28"/>
    <p:sldId id="343" r:id="rId29"/>
    <p:sldId id="280" r:id="rId30"/>
    <p:sldId id="281" r:id="rId31"/>
    <p:sldId id="282" r:id="rId32"/>
    <p:sldId id="283" r:id="rId33"/>
    <p:sldId id="284" r:id="rId34"/>
    <p:sldId id="288" r:id="rId35"/>
    <p:sldId id="289" r:id="rId36"/>
    <p:sldId id="344" r:id="rId37"/>
    <p:sldId id="347" r:id="rId38"/>
    <p:sldId id="348" r:id="rId39"/>
    <p:sldId id="349" r:id="rId40"/>
    <p:sldId id="350" r:id="rId41"/>
    <p:sldId id="351" r:id="rId42"/>
    <p:sldId id="354" r:id="rId43"/>
    <p:sldId id="355" r:id="rId44"/>
    <p:sldId id="352" r:id="rId45"/>
    <p:sldId id="353" r:id="rId46"/>
    <p:sldId id="356" r:id="rId47"/>
    <p:sldId id="358" r:id="rId48"/>
    <p:sldId id="364" r:id="rId49"/>
    <p:sldId id="359" r:id="rId50"/>
    <p:sldId id="360" r:id="rId51"/>
    <p:sldId id="361" r:id="rId52"/>
    <p:sldId id="370" r:id="rId53"/>
    <p:sldId id="365" r:id="rId54"/>
    <p:sldId id="366" r:id="rId55"/>
    <p:sldId id="367" r:id="rId56"/>
    <p:sldId id="368" r:id="rId57"/>
    <p:sldId id="362" r:id="rId58"/>
    <p:sldId id="318" r:id="rId59"/>
    <p:sldId id="319" r:id="rId60"/>
    <p:sldId id="320" r:id="rId61"/>
    <p:sldId id="259" r:id="rId6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autoAdjust="0"/>
    <p:restoredTop sz="94049" autoAdjust="0"/>
  </p:normalViewPr>
  <p:slideViewPr>
    <p:cSldViewPr snapToGrid="0" snapToObjects="1">
      <p:cViewPr varScale="1">
        <p:scale>
          <a:sx n="87" d="100"/>
          <a:sy n="87" d="100"/>
        </p:scale>
        <p:origin x="146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19E63C1-968A-47FB-B4A2-DF7EDA9C8CB9}" type="datetimeFigureOut">
              <a:rPr lang="es-CL" smtClean="0"/>
              <a:t>30-09-2015</a:t>
            </a:fld>
            <a:endParaRPr lang="es-CL"/>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C522EC-1FD1-4DC3-B264-6AB6AD3CE0E3}" type="slidenum">
              <a:rPr lang="es-CL" smtClean="0"/>
              <a:t>‹Nº›</a:t>
            </a:fld>
            <a:endParaRPr lang="es-CL"/>
          </a:p>
        </p:txBody>
      </p:sp>
    </p:spTree>
    <p:extLst>
      <p:ext uri="{BB962C8B-B14F-4D97-AF65-F5344CB8AC3E}">
        <p14:creationId xmlns:p14="http://schemas.microsoft.com/office/powerpoint/2010/main" val="376058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F34D8B-4C30-47F8-A000-7B821409267D}" type="datetimeFigureOut">
              <a:rPr lang="es-CL" smtClean="0"/>
              <a:t>30-09-2015</a:t>
            </a:fld>
            <a:endParaRPr lang="es-C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A092F3-EC29-461A-9501-9EED2E1B5DB1}" type="slidenum">
              <a:rPr lang="es-CL" smtClean="0"/>
              <a:t>‹Nº›</a:t>
            </a:fld>
            <a:endParaRPr lang="es-CL"/>
          </a:p>
        </p:txBody>
      </p:sp>
    </p:spTree>
    <p:extLst>
      <p:ext uri="{BB962C8B-B14F-4D97-AF65-F5344CB8AC3E}">
        <p14:creationId xmlns:p14="http://schemas.microsoft.com/office/powerpoint/2010/main" val="931480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s://www.facebook.com/contraloriachile" TargetMode="External"/><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hyperlink" Target="http://www.youtube.com/user/CONTRALORIACHILE" TargetMode="External"/><Relationship Id="rId4" Type="http://schemas.openxmlformats.org/officeDocument/2006/relationships/hyperlink" Target="http://twitter.com/Contraloriacl"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www.facebook.com/contraloriachile" TargetMode="External"/><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hyperlink" Target="http://www.contraloria.cl" TargetMode="External"/><Relationship Id="rId5" Type="http://schemas.openxmlformats.org/officeDocument/2006/relationships/hyperlink" Target="http://www.youtube.com/user/CONTRALORIACHILE" TargetMode="External"/><Relationship Id="rId4" Type="http://schemas.openxmlformats.org/officeDocument/2006/relationships/hyperlink" Target="http://twitter.com/Contraloriacl" TargetMode="Externa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325978" y="2130425"/>
            <a:ext cx="8468772" cy="1470025"/>
          </a:xfrm>
        </p:spPr>
        <p:txBody>
          <a:bodyPr>
            <a:normAutofit/>
          </a:bodyPr>
          <a:lstStyle>
            <a:lvl1pPr algn="l">
              <a:defRPr sz="3200" b="1">
                <a:solidFill>
                  <a:srgbClr val="005CBF"/>
                </a:solidFill>
                <a:latin typeface="Arial"/>
                <a:cs typeface="Arial"/>
              </a:defRPr>
            </a:lvl1pPr>
          </a:lstStyle>
          <a:p>
            <a:r>
              <a:rPr lang="es-ES_tradnl" smtClean="0"/>
              <a:t>Clic para editar título</a:t>
            </a:r>
            <a:endParaRPr lang="es-ES" dirty="0"/>
          </a:p>
        </p:txBody>
      </p:sp>
      <p:sp>
        <p:nvSpPr>
          <p:cNvPr id="4" name="Rectángulo 3">
            <a:hlinkClick r:id="rId3"/>
          </p:cNvPr>
          <p:cNvSpPr/>
          <p:nvPr userDrawn="1"/>
        </p:nvSpPr>
        <p:spPr>
          <a:xfrm>
            <a:off x="7694083" y="6392333"/>
            <a:ext cx="264584" cy="275167"/>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Rectángulo 4">
            <a:hlinkClick r:id="rId4"/>
          </p:cNvPr>
          <p:cNvSpPr/>
          <p:nvPr userDrawn="1"/>
        </p:nvSpPr>
        <p:spPr>
          <a:xfrm>
            <a:off x="8015820" y="6381750"/>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Rectángulo 5">
            <a:hlinkClick r:id="rId5"/>
          </p:cNvPr>
          <p:cNvSpPr/>
          <p:nvPr userDrawn="1"/>
        </p:nvSpPr>
        <p:spPr>
          <a:xfrm>
            <a:off x="8326965" y="6407154"/>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Marcador de texto 10"/>
          <p:cNvSpPr>
            <a:spLocks noGrp="1"/>
          </p:cNvSpPr>
          <p:nvPr>
            <p:ph type="body" sz="quarter" idx="10" hasCustomPrompt="1"/>
          </p:nvPr>
        </p:nvSpPr>
        <p:spPr>
          <a:xfrm>
            <a:off x="1291182" y="5485337"/>
            <a:ext cx="6180387" cy="244665"/>
          </a:xfrm>
        </p:spPr>
        <p:txBody>
          <a:bodyPr>
            <a:normAutofit/>
          </a:bodyPr>
          <a:lstStyle>
            <a:lvl1pPr marL="0" indent="0">
              <a:buFontTx/>
              <a:buNone/>
              <a:defRPr sz="1200">
                <a:solidFill>
                  <a:srgbClr val="9B9B9B"/>
                </a:solidFill>
              </a:defRPr>
            </a:lvl1pPr>
          </a:lstStyle>
          <a:p>
            <a:pPr lvl="0"/>
            <a:r>
              <a:rPr lang="es-ES_tradnl" dirty="0" smtClean="0"/>
              <a:t>Haga clic para editar División</a:t>
            </a:r>
          </a:p>
        </p:txBody>
      </p:sp>
      <p:sp>
        <p:nvSpPr>
          <p:cNvPr id="14" name="Marcador de texto 10"/>
          <p:cNvSpPr>
            <a:spLocks noGrp="1"/>
          </p:cNvSpPr>
          <p:nvPr>
            <p:ph type="body" sz="quarter" idx="11" hasCustomPrompt="1"/>
          </p:nvPr>
        </p:nvSpPr>
        <p:spPr>
          <a:xfrm>
            <a:off x="1294160" y="5659081"/>
            <a:ext cx="6180387" cy="244665"/>
          </a:xfrm>
        </p:spPr>
        <p:txBody>
          <a:bodyPr>
            <a:noAutofit/>
          </a:bodyPr>
          <a:lstStyle>
            <a:lvl1pPr marL="0" indent="0">
              <a:buFontTx/>
              <a:buNone/>
              <a:defRPr sz="1050">
                <a:solidFill>
                  <a:srgbClr val="9B9B9B"/>
                </a:solidFill>
              </a:defRPr>
            </a:lvl1pPr>
          </a:lstStyle>
          <a:p>
            <a:pPr lvl="0"/>
            <a:r>
              <a:rPr lang="es-ES_tradnl" dirty="0" smtClean="0"/>
              <a:t>Haga clic para editar Unidad</a:t>
            </a:r>
          </a:p>
        </p:txBody>
      </p:sp>
    </p:spTree>
    <p:extLst>
      <p:ext uri="{BB962C8B-B14F-4D97-AF65-F5344CB8AC3E}">
        <p14:creationId xmlns:p14="http://schemas.microsoft.com/office/powerpoint/2010/main" val="373846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43FD156D-FC9C-6545-8EC9-B8CD3E00ED72}" type="datetimeFigureOut">
              <a:rPr lang="es-ES" smtClean="0"/>
              <a:t>30/09/2015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385742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3FD156D-FC9C-6545-8EC9-B8CD3E00ED72}" type="datetimeFigureOut">
              <a:rPr lang="es-ES" smtClean="0"/>
              <a:t>30/09/2015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759486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3FD156D-FC9C-6545-8EC9-B8CD3E00ED72}" type="datetimeFigureOut">
              <a:rPr lang="es-ES" smtClean="0"/>
              <a:t>30/09/2015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701176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3FD156D-FC9C-6545-8EC9-B8CD3E00ED72}" type="datetimeFigureOut">
              <a:rPr lang="es-ES" smtClean="0"/>
              <a:t>30/09/2015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3004534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t>30/09/2015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12665042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t>30/09/2015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2479275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cabezado de sección">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Marcador de texto 3"/>
          <p:cNvSpPr>
            <a:spLocks noGrp="1"/>
          </p:cNvSpPr>
          <p:nvPr>
            <p:ph type="body" sz="half" idx="2"/>
          </p:nvPr>
        </p:nvSpPr>
        <p:spPr>
          <a:xfrm>
            <a:off x="457200" y="2084917"/>
            <a:ext cx="8358717"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6" name="Marcador de título 1"/>
          <p:cNvSpPr>
            <a:spLocks noGrp="1"/>
          </p:cNvSpPr>
          <p:nvPr>
            <p:ph type="title"/>
          </p:nvPr>
        </p:nvSpPr>
        <p:spPr>
          <a:xfrm>
            <a:off x="457200" y="274638"/>
            <a:ext cx="6231467" cy="614362"/>
          </a:xfrm>
          <a:prstGeom prst="rect">
            <a:avLst/>
          </a:prstGeom>
        </p:spPr>
        <p:txBody>
          <a:bodyPr vert="horz" lIns="91440" tIns="45720" rIns="91440" bIns="45720" rtlCol="0" anchor="ctr">
            <a:normAutofit/>
          </a:bodyPr>
          <a:lstStyle/>
          <a:p>
            <a:r>
              <a:rPr lang="es-ES_tradnl" smtClean="0"/>
              <a:t>Clic para editar título</a:t>
            </a:r>
            <a:endParaRPr lang="es-ES" dirty="0"/>
          </a:p>
        </p:txBody>
      </p:sp>
      <p:sp>
        <p:nvSpPr>
          <p:cNvPr id="12" name="Marcador de texto 11"/>
          <p:cNvSpPr>
            <a:spLocks noGrp="1"/>
          </p:cNvSpPr>
          <p:nvPr>
            <p:ph type="body" sz="quarter" idx="12" hasCustomPrompt="1"/>
          </p:nvPr>
        </p:nvSpPr>
        <p:spPr>
          <a:xfrm>
            <a:off x="1774245" y="6276920"/>
            <a:ext cx="6472248" cy="260522"/>
          </a:xfrm>
        </p:spPr>
        <p:txBody>
          <a:bodyPr>
            <a:normAutofit/>
          </a:bodyPr>
          <a:lstStyle>
            <a:lvl1pPr marL="0" indent="0" algn="r">
              <a:buNone/>
              <a:defRPr sz="1300" baseline="0">
                <a:solidFill>
                  <a:srgbClr val="BFBFBF"/>
                </a:solidFill>
                <a:latin typeface="Helvetica"/>
                <a:cs typeface="Helvetica"/>
              </a:defRPr>
            </a:lvl1pPr>
          </a:lstStyle>
          <a:p>
            <a:pPr lvl="0"/>
            <a:r>
              <a:rPr lang="es-ES" dirty="0" smtClean="0"/>
              <a:t>Haga clic para editar División</a:t>
            </a:r>
            <a:endParaRPr lang="es-ES" dirty="0"/>
          </a:p>
        </p:txBody>
      </p:sp>
      <p:sp>
        <p:nvSpPr>
          <p:cNvPr id="13" name="Marcador de texto 11"/>
          <p:cNvSpPr>
            <a:spLocks noGrp="1"/>
          </p:cNvSpPr>
          <p:nvPr>
            <p:ph type="body" sz="quarter" idx="13" hasCustomPrompt="1"/>
          </p:nvPr>
        </p:nvSpPr>
        <p:spPr>
          <a:xfrm>
            <a:off x="1780107" y="6510730"/>
            <a:ext cx="6472248" cy="260522"/>
          </a:xfrm>
        </p:spPr>
        <p:txBody>
          <a:bodyPr>
            <a:noAutofit/>
          </a:bodyPr>
          <a:lstStyle>
            <a:lvl1pPr marL="0" indent="0" algn="r">
              <a:buNone/>
              <a:defRPr sz="1100" baseline="0">
                <a:solidFill>
                  <a:srgbClr val="BFBFBF"/>
                </a:solidFill>
                <a:latin typeface="Helvetica"/>
                <a:cs typeface="Helvetica"/>
              </a:defRPr>
            </a:lvl1pPr>
          </a:lstStyle>
          <a:p>
            <a:pPr lvl="0"/>
            <a:r>
              <a:rPr lang="es-ES" dirty="0" smtClean="0"/>
              <a:t>Haga clic para editar División</a:t>
            </a:r>
            <a:endParaRPr lang="es-ES" dirty="0"/>
          </a:p>
        </p:txBody>
      </p:sp>
    </p:spTree>
    <p:extLst>
      <p:ext uri="{BB962C8B-B14F-4D97-AF65-F5344CB8AC3E}">
        <p14:creationId xmlns:p14="http://schemas.microsoft.com/office/powerpoint/2010/main" val="94454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eño personalizad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11"/>
          <p:cNvSpPr>
            <a:spLocks noGrp="1"/>
          </p:cNvSpPr>
          <p:nvPr>
            <p:ph type="body" sz="quarter" idx="12" hasCustomPrompt="1"/>
          </p:nvPr>
        </p:nvSpPr>
        <p:spPr>
          <a:xfrm>
            <a:off x="1774245" y="6276920"/>
            <a:ext cx="6472248" cy="260522"/>
          </a:xfrm>
        </p:spPr>
        <p:txBody>
          <a:bodyPr>
            <a:normAutofit/>
          </a:bodyPr>
          <a:lstStyle>
            <a:lvl1pPr marL="0" indent="0" algn="r">
              <a:buNone/>
              <a:defRPr sz="1300" baseline="0">
                <a:solidFill>
                  <a:srgbClr val="BFBFBF"/>
                </a:solidFill>
                <a:latin typeface="Helvetica"/>
                <a:cs typeface="Helvetica"/>
              </a:defRPr>
            </a:lvl1pPr>
          </a:lstStyle>
          <a:p>
            <a:pPr lvl="0"/>
            <a:r>
              <a:rPr lang="es-ES" dirty="0" smtClean="0"/>
              <a:t>Haga clic para editar División</a:t>
            </a:r>
            <a:endParaRPr lang="es-ES" dirty="0"/>
          </a:p>
        </p:txBody>
      </p:sp>
      <p:sp>
        <p:nvSpPr>
          <p:cNvPr id="4" name="Marcador de texto 11"/>
          <p:cNvSpPr>
            <a:spLocks noGrp="1"/>
          </p:cNvSpPr>
          <p:nvPr>
            <p:ph type="body" sz="quarter" idx="13" hasCustomPrompt="1"/>
          </p:nvPr>
        </p:nvSpPr>
        <p:spPr>
          <a:xfrm>
            <a:off x="1780107" y="6510730"/>
            <a:ext cx="6472248" cy="260522"/>
          </a:xfrm>
        </p:spPr>
        <p:txBody>
          <a:bodyPr>
            <a:noAutofit/>
          </a:bodyPr>
          <a:lstStyle>
            <a:lvl1pPr marL="0" indent="0" algn="r">
              <a:buNone/>
              <a:defRPr sz="1100" baseline="0">
                <a:solidFill>
                  <a:srgbClr val="BFBFBF"/>
                </a:solidFill>
                <a:latin typeface="Helvetica"/>
                <a:cs typeface="Helvetica"/>
              </a:defRPr>
            </a:lvl1pPr>
          </a:lstStyle>
          <a:p>
            <a:pPr lvl="0"/>
            <a:r>
              <a:rPr lang="es-ES" dirty="0" smtClean="0"/>
              <a:t>Haga clic para editar División</a:t>
            </a:r>
            <a:endParaRPr lang="es-ES" dirty="0"/>
          </a:p>
        </p:txBody>
      </p:sp>
      <p:sp>
        <p:nvSpPr>
          <p:cNvPr id="5" name="Marcador de texto 3"/>
          <p:cNvSpPr>
            <a:spLocks noGrp="1"/>
          </p:cNvSpPr>
          <p:nvPr>
            <p:ph type="body" sz="half" idx="2"/>
          </p:nvPr>
        </p:nvSpPr>
        <p:spPr>
          <a:xfrm>
            <a:off x="457201" y="2084917"/>
            <a:ext cx="3816648"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6" name="Marcador de texto 3"/>
          <p:cNvSpPr>
            <a:spLocks noGrp="1"/>
          </p:cNvSpPr>
          <p:nvPr>
            <p:ph type="body" sz="half" idx="14"/>
          </p:nvPr>
        </p:nvSpPr>
        <p:spPr>
          <a:xfrm>
            <a:off x="4908819" y="2084917"/>
            <a:ext cx="3907097" cy="3810000"/>
          </a:xfrm>
        </p:spPr>
        <p:txBody>
          <a:bodyPr/>
          <a:lstStyle>
            <a:lvl1pPr marL="0" indent="0">
              <a:buNone/>
              <a:defRPr sz="1600">
                <a:solidFill>
                  <a:schemeClr val="tx1">
                    <a:lumMod val="65000"/>
                    <a:lumOff val="35000"/>
                  </a:schemeClr>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Tree>
    <p:extLst>
      <p:ext uri="{BB962C8B-B14F-4D97-AF65-F5344CB8AC3E}">
        <p14:creationId xmlns:p14="http://schemas.microsoft.com/office/powerpoint/2010/main" val="1097213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En blanco">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ángulo 1">
            <a:hlinkClick r:id="rId3"/>
          </p:cNvPr>
          <p:cNvSpPr/>
          <p:nvPr userDrawn="1"/>
        </p:nvSpPr>
        <p:spPr>
          <a:xfrm>
            <a:off x="7683500" y="6339418"/>
            <a:ext cx="264584" cy="275167"/>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 name="Rectángulo 2">
            <a:hlinkClick r:id="rId4"/>
          </p:cNvPr>
          <p:cNvSpPr/>
          <p:nvPr userDrawn="1"/>
        </p:nvSpPr>
        <p:spPr>
          <a:xfrm>
            <a:off x="8005237" y="6328835"/>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Rectángulo 3">
            <a:hlinkClick r:id="rId5"/>
          </p:cNvPr>
          <p:cNvSpPr/>
          <p:nvPr userDrawn="1"/>
        </p:nvSpPr>
        <p:spPr>
          <a:xfrm>
            <a:off x="8316382" y="6354239"/>
            <a:ext cx="264584" cy="285750"/>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Rectángulo 4">
            <a:hlinkClick r:id="rId6"/>
          </p:cNvPr>
          <p:cNvSpPr/>
          <p:nvPr userDrawn="1"/>
        </p:nvSpPr>
        <p:spPr>
          <a:xfrm>
            <a:off x="533399" y="6375402"/>
            <a:ext cx="1551517" cy="275167"/>
          </a:xfrm>
          <a:prstGeom prst="rect">
            <a:avLst/>
          </a:prstGeom>
          <a:solidFill>
            <a:schemeClr val="tx1">
              <a:alpha val="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023758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t>30/09/2015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2799530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3FD156D-FC9C-6545-8EC9-B8CD3E00ED72}" type="datetimeFigureOut">
              <a:rPr lang="es-ES" smtClean="0"/>
              <a:t>30/09/2015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2484986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43FD156D-FC9C-6545-8EC9-B8CD3E00ED72}" type="datetimeFigureOut">
              <a:rPr lang="es-ES" smtClean="0"/>
              <a:t>30/09/2015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1303173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43FD156D-FC9C-6545-8EC9-B8CD3E00ED72}" type="datetimeFigureOut">
              <a:rPr lang="es-ES" smtClean="0"/>
              <a:t>30/09/2015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3573078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43FD156D-FC9C-6545-8EC9-B8CD3E00ED72}" type="datetimeFigureOut">
              <a:rPr lang="es-ES" smtClean="0"/>
              <a:t>30/09/2015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FFCE907-C684-3240-AE5F-DD1FAE788FC8}" type="slidenum">
              <a:rPr lang="es-ES" smtClean="0"/>
              <a:t>‹Nº›</a:t>
            </a:fld>
            <a:endParaRPr lang="es-ES"/>
          </a:p>
        </p:txBody>
      </p:sp>
    </p:spTree>
    <p:extLst>
      <p:ext uri="{BB962C8B-B14F-4D97-AF65-F5344CB8AC3E}">
        <p14:creationId xmlns:p14="http://schemas.microsoft.com/office/powerpoint/2010/main" val="22432718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6231467" cy="614362"/>
          </a:xfrm>
          <a:prstGeom prst="rect">
            <a:avLst/>
          </a:prstGeom>
        </p:spPr>
        <p:txBody>
          <a:bodyPr vert="horz" lIns="91440" tIns="45720" rIns="91440" bIns="45720" rtlCol="0" anchor="ctr">
            <a:normAutofit/>
          </a:bodyPr>
          <a:lstStyle/>
          <a:p>
            <a:r>
              <a:rPr lang="es-ES_tradnl" dirty="0" smtClean="0"/>
              <a:t>Clic para editar título</a:t>
            </a:r>
            <a:endParaRPr lang="es-ES" dirty="0"/>
          </a:p>
        </p:txBody>
      </p:sp>
      <p:sp>
        <p:nvSpPr>
          <p:cNvPr id="3" name="Marcador de texto 2"/>
          <p:cNvSpPr>
            <a:spLocks noGrp="1"/>
          </p:cNvSpPr>
          <p:nvPr>
            <p:ph type="body" idx="1"/>
          </p:nvPr>
        </p:nvSpPr>
        <p:spPr>
          <a:xfrm>
            <a:off x="457200" y="2055284"/>
            <a:ext cx="8229600" cy="3913716"/>
          </a:xfrm>
          <a:prstGeom prst="rect">
            <a:avLst/>
          </a:prstGeom>
        </p:spPr>
        <p:txBody>
          <a:bodyPr vert="horz" lIns="91440" tIns="45720" rIns="91440" bIns="45720" rtlCol="0">
            <a:normAutofit/>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 dirty="0"/>
          </a:p>
        </p:txBody>
      </p:sp>
    </p:spTree>
    <p:extLst>
      <p:ext uri="{BB962C8B-B14F-4D97-AF65-F5344CB8AC3E}">
        <p14:creationId xmlns:p14="http://schemas.microsoft.com/office/powerpoint/2010/main" val="315901149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8" r:id="rId3"/>
    <p:sldLayoutId id="2147483655" r:id="rId4"/>
  </p:sldLayoutIdLst>
  <p:txStyles>
    <p:titleStyle>
      <a:lvl1pPr algn="l" defTabSz="457200" rtl="0" eaLnBrk="1" latinLnBrk="0" hangingPunct="1">
        <a:spcBef>
          <a:spcPct val="0"/>
        </a:spcBef>
        <a:buNone/>
        <a:defRPr sz="2400" kern="1200">
          <a:solidFill>
            <a:schemeClr val="bg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1600" b="0" kern="1200">
          <a:solidFill>
            <a:schemeClr val="tx1">
              <a:lumMod val="75000"/>
              <a:lumOff val="25000"/>
            </a:schemeClr>
          </a:solidFill>
          <a:latin typeface="Arial"/>
          <a:ea typeface="+mn-ea"/>
          <a:cs typeface="Arial"/>
        </a:defRPr>
      </a:lvl1pPr>
      <a:lvl2pPr marL="742950" indent="-28575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2pPr>
      <a:lvl3pPr marL="1143000" indent="-22860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3pPr>
      <a:lvl4pPr marL="1600200" indent="-22860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chemeClr val="tx1">
              <a:lumMod val="75000"/>
              <a:lumOff val="25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FD156D-FC9C-6545-8EC9-B8CD3E00ED72}" type="datetimeFigureOut">
              <a:rPr lang="es-ES" smtClean="0"/>
              <a:t>30/09/2015</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CE907-C684-3240-AE5F-DD1FAE788FC8}" type="slidenum">
              <a:rPr lang="es-ES" smtClean="0"/>
              <a:t>‹Nº›</a:t>
            </a:fld>
            <a:endParaRPr lang="es-ES"/>
          </a:p>
        </p:txBody>
      </p:sp>
    </p:spTree>
    <p:extLst>
      <p:ext uri="{BB962C8B-B14F-4D97-AF65-F5344CB8AC3E}">
        <p14:creationId xmlns:p14="http://schemas.microsoft.com/office/powerpoint/2010/main" val="1887665118"/>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ES_tradnl" dirty="0" smtClean="0">
                <a:solidFill>
                  <a:srgbClr val="646464"/>
                </a:solidFill>
                <a:cs typeface="Arial" charset="0"/>
              </a:rPr>
              <a:t>TALLER DE RENTAS MUNICIPALES</a:t>
            </a:r>
            <a:endParaRPr lang="es-ES" dirty="0"/>
          </a:p>
        </p:txBody>
      </p:sp>
      <p:sp>
        <p:nvSpPr>
          <p:cNvPr id="3" name="Marcador de texto 2"/>
          <p:cNvSpPr>
            <a:spLocks noGrp="1"/>
          </p:cNvSpPr>
          <p:nvPr>
            <p:ph type="body" sz="quarter" idx="10"/>
          </p:nvPr>
        </p:nvSpPr>
        <p:spPr/>
        <p:txBody>
          <a:bodyPr>
            <a:noAutofit/>
          </a:bodyPr>
          <a:lstStyle/>
          <a:p>
            <a:pPr algn="just"/>
            <a:r>
              <a:rPr lang="es-ES" sz="1100" dirty="0" smtClean="0"/>
              <a:t>División de Municipalidades</a:t>
            </a:r>
            <a:endParaRPr lang="es-ES" sz="1100" dirty="0"/>
          </a:p>
        </p:txBody>
      </p:sp>
      <p:sp>
        <p:nvSpPr>
          <p:cNvPr id="4" name="Marcador de texto 3"/>
          <p:cNvSpPr>
            <a:spLocks noGrp="1"/>
          </p:cNvSpPr>
          <p:nvPr>
            <p:ph type="body" sz="quarter" idx="11"/>
          </p:nvPr>
        </p:nvSpPr>
        <p:spPr/>
        <p:txBody>
          <a:bodyPr/>
          <a:lstStyle/>
          <a:p>
            <a:r>
              <a:rPr lang="es-ES" dirty="0" smtClean="0"/>
              <a:t>Subdivisión Jurídica</a:t>
            </a:r>
            <a:endParaRPr lang="es-ES" dirty="0"/>
          </a:p>
        </p:txBody>
      </p:sp>
    </p:spTree>
    <p:extLst>
      <p:ext uri="{BB962C8B-B14F-4D97-AF65-F5344CB8AC3E}">
        <p14:creationId xmlns:p14="http://schemas.microsoft.com/office/powerpoint/2010/main" val="743337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a:bodyPr>
          <a:lstStyle/>
          <a:p>
            <a:pPr algn="just"/>
            <a:endParaRPr lang="es-ES_tradnl" sz="2800" dirty="0" smtClean="0">
              <a:cs typeface="Arial" charset="0"/>
            </a:endParaRPr>
          </a:p>
          <a:p>
            <a:pPr algn="just"/>
            <a:r>
              <a:rPr lang="es-ES_tradnl" sz="2800" dirty="0" smtClean="0">
                <a:cs typeface="Arial" charset="0"/>
              </a:rPr>
              <a:t>Se </a:t>
            </a:r>
            <a:r>
              <a:rPr lang="es-ES_tradnl" sz="2800" dirty="0">
                <a:cs typeface="Arial" charset="0"/>
              </a:rPr>
              <a:t>grava la actividad que se ejerce por un mismo contribuyente</a:t>
            </a:r>
            <a:r>
              <a:rPr lang="es-ES" sz="2800" dirty="0"/>
              <a:t>, en su local, oficina, establecimiento, kiosco o lugar determinado con prescindencia de la clase o número de giros o rubros distintos que comprenda</a:t>
            </a:r>
            <a:r>
              <a:rPr lang="es-ES" sz="2800" dirty="0" smtClean="0"/>
              <a:t>.</a:t>
            </a:r>
            <a:endParaRPr lang="es-ES_tradnl" sz="2800" dirty="0" smtClean="0">
              <a:cs typeface="Arial" charset="0"/>
            </a:endParaRPr>
          </a:p>
          <a:p>
            <a:pPr algn="just"/>
            <a:endParaRPr lang="es-ES_tradnl" sz="2800" u="sng" dirty="0" smtClean="0">
              <a:cs typeface="Arial" charset="0"/>
            </a:endParaRPr>
          </a:p>
          <a:p>
            <a:endParaRPr lang="es-ES" dirty="0"/>
          </a:p>
        </p:txBody>
      </p:sp>
      <p:sp>
        <p:nvSpPr>
          <p:cNvPr id="3" name="Título 2"/>
          <p:cNvSpPr>
            <a:spLocks noGrp="1"/>
          </p:cNvSpPr>
          <p:nvPr>
            <p:ph type="title"/>
          </p:nvPr>
        </p:nvSpPr>
        <p:spPr>
          <a:xfrm>
            <a:off x="457200" y="274638"/>
            <a:ext cx="6835140" cy="614362"/>
          </a:xfrm>
        </p:spPr>
        <p:txBody>
          <a:bodyPr>
            <a:normAutofit/>
          </a:bodyPr>
          <a:lstStyle/>
          <a:p>
            <a:r>
              <a:rPr lang="es-CL" b="1" dirty="0">
                <a:cs typeface="Arial" charset="0"/>
              </a:rPr>
              <a:t>Actividades </a:t>
            </a:r>
            <a:r>
              <a:rPr lang="es-CL" b="1" dirty="0" smtClean="0">
                <a:cs typeface="Arial" charset="0"/>
              </a:rPr>
              <a:t>Gravadas </a:t>
            </a:r>
            <a:r>
              <a:rPr lang="es-CL" b="1" dirty="0">
                <a:cs typeface="Arial" charset="0"/>
              </a:rPr>
              <a:t>con </a:t>
            </a:r>
            <a:r>
              <a:rPr lang="es-CL" b="1" dirty="0" smtClean="0">
                <a:cs typeface="Arial" charset="0"/>
              </a:rPr>
              <a:t>Patente </a:t>
            </a:r>
            <a:r>
              <a:rPr lang="es-CL" b="1" dirty="0">
                <a:cs typeface="Arial" charset="0"/>
              </a:rPr>
              <a:t>M</a:t>
            </a:r>
            <a:r>
              <a:rPr lang="es-CL" b="1" dirty="0" smtClean="0">
                <a:cs typeface="Arial" charset="0"/>
              </a:rPr>
              <a:t>unicipal.</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606216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fontScale="92500" lnSpcReduction="10000"/>
          </a:bodyPr>
          <a:lstStyle/>
          <a:p>
            <a:pPr algn="just"/>
            <a:r>
              <a:rPr lang="es-ES_tradnl" sz="2800" u="sng" dirty="0">
                <a:cs typeface="Arial" charset="0"/>
              </a:rPr>
              <a:t>Requisitos copulativos</a:t>
            </a:r>
            <a:r>
              <a:rPr lang="es-ES_tradnl" sz="2800" dirty="0">
                <a:cs typeface="Arial" charset="0"/>
              </a:rPr>
              <a:t>: </a:t>
            </a:r>
          </a:p>
          <a:p>
            <a:pPr algn="just"/>
            <a:endParaRPr lang="es-ES_tradnl" sz="2800" dirty="0">
              <a:cs typeface="Arial" charset="0"/>
            </a:endParaRPr>
          </a:p>
          <a:p>
            <a:pPr algn="just">
              <a:buFont typeface="Wingdings" pitchFamily="2" charset="2"/>
              <a:buChar char="ü"/>
            </a:pPr>
            <a:r>
              <a:rPr lang="es-ES_tradnl" sz="2800" dirty="0">
                <a:cs typeface="Arial" charset="0"/>
              </a:rPr>
              <a:t>Que sea una actividad gravada </a:t>
            </a:r>
          </a:p>
          <a:p>
            <a:pPr algn="just">
              <a:buFont typeface="Wingdings" pitchFamily="2" charset="2"/>
              <a:buChar char="ü"/>
            </a:pPr>
            <a:endParaRPr lang="es-ES_tradnl" sz="2800" dirty="0">
              <a:cs typeface="Arial" charset="0"/>
            </a:endParaRPr>
          </a:p>
          <a:p>
            <a:pPr algn="just">
              <a:buFont typeface="Wingdings" pitchFamily="2" charset="2"/>
              <a:buChar char="ü"/>
            </a:pPr>
            <a:r>
              <a:rPr lang="es-ES_tradnl" sz="2800" dirty="0">
                <a:cs typeface="Arial" charset="0"/>
              </a:rPr>
              <a:t>En lugar determinado</a:t>
            </a:r>
          </a:p>
          <a:p>
            <a:pPr algn="just">
              <a:buFont typeface="Wingdings" pitchFamily="2" charset="2"/>
              <a:buChar char="ü"/>
            </a:pPr>
            <a:endParaRPr lang="es-ES_tradnl" sz="2800" dirty="0">
              <a:cs typeface="Arial" charset="0"/>
            </a:endParaRPr>
          </a:p>
          <a:p>
            <a:pPr algn="just">
              <a:buFont typeface="Wingdings" pitchFamily="2" charset="2"/>
              <a:buChar char="ü"/>
            </a:pPr>
            <a:r>
              <a:rPr lang="es-ES_tradnl" sz="2800" dirty="0">
                <a:cs typeface="Arial" charset="0"/>
              </a:rPr>
              <a:t> En un cierto período de tiempo.</a:t>
            </a:r>
          </a:p>
          <a:p>
            <a:pPr algn="just"/>
            <a:endParaRPr lang="es-ES_tradnl" sz="2800" dirty="0">
              <a:solidFill>
                <a:srgbClr val="FF6600"/>
              </a:solidFill>
              <a:effectLst>
                <a:outerShdw blurRad="38100" dist="38100" dir="2700000" algn="tl">
                  <a:srgbClr val="DDDDDD"/>
                </a:outerShdw>
              </a:effectLst>
              <a:cs typeface="Arial" charset="0"/>
            </a:endParaRPr>
          </a:p>
          <a:p>
            <a:pPr algn="r"/>
            <a:r>
              <a:rPr lang="es-ES_tradnl" sz="1700" dirty="0">
                <a:solidFill>
                  <a:srgbClr val="FF6600"/>
                </a:solidFill>
                <a:effectLst>
                  <a:outerShdw blurRad="38100" dist="38100" dir="2700000" algn="tl">
                    <a:srgbClr val="DDDDDD"/>
                  </a:outerShdw>
                </a:effectLst>
                <a:cs typeface="Arial" charset="0"/>
              </a:rPr>
              <a:t>Dictamen N° </a:t>
            </a:r>
            <a:r>
              <a:rPr lang="es-ES" sz="1700" dirty="0">
                <a:solidFill>
                  <a:srgbClr val="FF6600"/>
                </a:solidFill>
                <a:effectLst>
                  <a:outerShdw blurRad="38100" dist="38100" dir="2700000" algn="tl">
                    <a:srgbClr val="DDDDDD"/>
                  </a:outerShdw>
                </a:effectLst>
                <a:cs typeface="Arial" charset="0"/>
              </a:rPr>
              <a:t>2.006, de 2009.</a:t>
            </a:r>
            <a:endParaRPr lang="es-ES_tradnl" sz="1700" dirty="0">
              <a:solidFill>
                <a:srgbClr val="FF6600"/>
              </a:solidFill>
              <a:effectLst>
                <a:outerShdw blurRad="38100" dist="38100" dir="2700000" algn="tl">
                  <a:srgbClr val="DDDDDD"/>
                </a:outerShdw>
              </a:effectLst>
              <a:cs typeface="Arial" charset="0"/>
            </a:endParaRPr>
          </a:p>
          <a:p>
            <a:endParaRPr lang="es-ES" dirty="0"/>
          </a:p>
        </p:txBody>
      </p:sp>
      <p:sp>
        <p:nvSpPr>
          <p:cNvPr id="3" name="Título 2"/>
          <p:cNvSpPr>
            <a:spLocks noGrp="1"/>
          </p:cNvSpPr>
          <p:nvPr>
            <p:ph type="title"/>
          </p:nvPr>
        </p:nvSpPr>
        <p:spPr>
          <a:xfrm>
            <a:off x="457200" y="274638"/>
            <a:ext cx="6789420" cy="614362"/>
          </a:xfrm>
        </p:spPr>
        <p:txBody>
          <a:bodyPr>
            <a:normAutofit/>
          </a:bodyPr>
          <a:lstStyle/>
          <a:p>
            <a:r>
              <a:rPr lang="es-CL" b="1" dirty="0">
                <a:cs typeface="Arial" charset="0"/>
              </a:rPr>
              <a:t>Actividades </a:t>
            </a:r>
            <a:r>
              <a:rPr lang="es-CL" b="1" dirty="0" smtClean="0">
                <a:cs typeface="Arial" charset="0"/>
              </a:rPr>
              <a:t>Gravadas </a:t>
            </a:r>
            <a:r>
              <a:rPr lang="es-CL" b="1" dirty="0">
                <a:cs typeface="Arial" charset="0"/>
              </a:rPr>
              <a:t>con </a:t>
            </a:r>
            <a:r>
              <a:rPr lang="es-CL" b="1" dirty="0" smtClean="0">
                <a:cs typeface="Arial" charset="0"/>
              </a:rPr>
              <a:t>Patente Municipal.</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228263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a:r>
              <a:rPr lang="es-ES" sz="2400" dirty="0">
                <a:solidFill>
                  <a:srgbClr val="336699"/>
                </a:solidFill>
                <a:cs typeface="Arial" charset="0"/>
              </a:rPr>
              <a:t>Letra a) del artículo 2° del </a:t>
            </a:r>
            <a:r>
              <a:rPr lang="es-CL" sz="2400" dirty="0" smtClean="0">
                <a:solidFill>
                  <a:srgbClr val="336699"/>
                </a:solidFill>
                <a:cs typeface="Arial" charset="0"/>
              </a:rPr>
              <a:t>decreto </a:t>
            </a:r>
            <a:r>
              <a:rPr lang="es-CL" sz="2400" dirty="0">
                <a:solidFill>
                  <a:srgbClr val="336699"/>
                </a:solidFill>
                <a:cs typeface="Arial" charset="0"/>
              </a:rPr>
              <a:t>N° 484, de 1980, del Ministerio del Interior.</a:t>
            </a:r>
          </a:p>
          <a:p>
            <a:endParaRPr lang="es-ES" dirty="0" smtClean="0"/>
          </a:p>
          <a:p>
            <a:pPr marL="457200" indent="-457200" algn="just">
              <a:buFont typeface="Arial" panose="020B0604020202020204" pitchFamily="34" charset="0"/>
              <a:buChar char="•"/>
            </a:pPr>
            <a:r>
              <a:rPr lang="es-ES" sz="2600" dirty="0"/>
              <a:t>Todas aquellas actividades económicas que consisten en la extracción de productos naturales, tales como agricultura, pesca, caza, minería, crianza o engorda de animales.</a:t>
            </a:r>
          </a:p>
          <a:p>
            <a:pPr algn="just"/>
            <a:endParaRPr lang="es-ES" sz="3200" dirty="0"/>
          </a:p>
        </p:txBody>
      </p:sp>
      <p:sp>
        <p:nvSpPr>
          <p:cNvPr id="3" name="Título 2"/>
          <p:cNvSpPr>
            <a:spLocks noGrp="1"/>
          </p:cNvSpPr>
          <p:nvPr>
            <p:ph type="title"/>
          </p:nvPr>
        </p:nvSpPr>
        <p:spPr/>
        <p:txBody>
          <a:bodyPr/>
          <a:lstStyle/>
          <a:p>
            <a:r>
              <a:rPr lang="es-CL" b="1" dirty="0">
                <a:cs typeface="Arial" charset="0"/>
              </a:rPr>
              <a:t>Actividades P</a:t>
            </a:r>
            <a:r>
              <a:rPr lang="es-CL" b="1" dirty="0" smtClean="0">
                <a:cs typeface="Arial" charset="0"/>
              </a:rPr>
              <a:t>rimarias.</a:t>
            </a:r>
            <a:endParaRPr lang="es-CL" b="1" dirty="0">
              <a:cs typeface="Arial" charset="0"/>
            </a:endParaRP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2236981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lnSpcReduction="10000"/>
          </a:bodyPr>
          <a:lstStyle/>
          <a:p>
            <a:pPr marL="457200" indent="-457200" algn="just">
              <a:buFont typeface="Arial" panose="020B0604020202020204" pitchFamily="34" charset="0"/>
              <a:buChar char="•"/>
            </a:pPr>
            <a:r>
              <a:rPr lang="es-ES" sz="2600" dirty="0" smtClean="0"/>
              <a:t>Este </a:t>
            </a:r>
            <a:r>
              <a:rPr lang="es-ES" sz="2600" dirty="0"/>
              <a:t>concepto se extiende a las labores de limpieza, selección y embalaje y demás que sean previas a este, que efectúe directamente el dueño de los productos</a:t>
            </a:r>
            <a:r>
              <a:rPr lang="es-ES" sz="2600" dirty="0" smtClean="0"/>
              <a:t>.</a:t>
            </a:r>
          </a:p>
          <a:p>
            <a:pPr algn="just"/>
            <a:endParaRPr lang="es-ES" sz="2600" dirty="0" smtClean="0"/>
          </a:p>
          <a:p>
            <a:pPr marL="457200" indent="-457200" algn="just">
              <a:buFont typeface="Arial" panose="020B0604020202020204" pitchFamily="34" charset="0"/>
              <a:buChar char="•"/>
            </a:pPr>
            <a:r>
              <a:rPr lang="es-ES" sz="2600" dirty="0"/>
              <a:t>Se comprenden los actos tendientes a la liquidación y venta de los productos provenientes de alguna actividad primaria, efectuados directamente por el productor.</a:t>
            </a:r>
          </a:p>
          <a:p>
            <a:pPr algn="just"/>
            <a:endParaRPr lang="es-ES" sz="2800" dirty="0"/>
          </a:p>
        </p:txBody>
      </p:sp>
      <p:sp>
        <p:nvSpPr>
          <p:cNvPr id="3" name="Título 2"/>
          <p:cNvSpPr>
            <a:spLocks noGrp="1"/>
          </p:cNvSpPr>
          <p:nvPr>
            <p:ph type="title"/>
          </p:nvPr>
        </p:nvSpPr>
        <p:spPr/>
        <p:txBody>
          <a:bodyPr/>
          <a:lstStyle/>
          <a:p>
            <a:r>
              <a:rPr lang="es-CL" b="1" dirty="0">
                <a:cs typeface="Arial" charset="0"/>
              </a:rPr>
              <a:t>Actividades P</a:t>
            </a:r>
            <a:r>
              <a:rPr lang="es-CL" b="1" dirty="0" smtClean="0">
                <a:cs typeface="Arial" charset="0"/>
              </a:rPr>
              <a:t>rimarias.</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02556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a:bodyPr>
          <a:lstStyle/>
          <a:p>
            <a:pPr algn="just"/>
            <a:r>
              <a:rPr lang="es-ES" sz="2200" dirty="0">
                <a:solidFill>
                  <a:srgbClr val="336699"/>
                </a:solidFill>
                <a:cs typeface="Arial" charset="0"/>
              </a:rPr>
              <a:t>Artículo 3° del </a:t>
            </a:r>
            <a:r>
              <a:rPr lang="es-ES_tradnl" sz="2200" dirty="0">
                <a:solidFill>
                  <a:srgbClr val="336699"/>
                </a:solidFill>
                <a:cs typeface="Arial" charset="0"/>
              </a:rPr>
              <a:t>decreto</a:t>
            </a:r>
            <a:r>
              <a:rPr lang="es-CL" sz="2200" dirty="0">
                <a:solidFill>
                  <a:srgbClr val="336699"/>
                </a:solidFill>
                <a:cs typeface="Arial" charset="0"/>
              </a:rPr>
              <a:t> N° 484, de 1980, del Ministerio del Interior.</a:t>
            </a:r>
          </a:p>
          <a:p>
            <a:pPr algn="just"/>
            <a:endParaRPr lang="es-CL" sz="2000" dirty="0" smtClean="0"/>
          </a:p>
          <a:p>
            <a:pPr marL="457200" indent="-457200" algn="just">
              <a:buFont typeface="Wingdings" panose="05000000000000000000" pitchFamily="2" charset="2"/>
              <a:buChar char="v"/>
            </a:pPr>
            <a:r>
              <a:rPr lang="es-CL" sz="2800" u="sng" dirty="0" smtClean="0"/>
              <a:t>Regla </a:t>
            </a:r>
            <a:r>
              <a:rPr lang="es-CL" sz="2800" u="sng" dirty="0"/>
              <a:t>general</a:t>
            </a:r>
            <a:r>
              <a:rPr lang="es-CL" sz="2800" dirty="0"/>
              <a:t>: </a:t>
            </a:r>
            <a:r>
              <a:rPr lang="es-CL" sz="2800" dirty="0" smtClean="0"/>
              <a:t>No </a:t>
            </a:r>
            <a:r>
              <a:rPr lang="es-CL" sz="2800" dirty="0"/>
              <a:t>afectos al pago de patente </a:t>
            </a:r>
            <a:r>
              <a:rPr lang="es-CL" sz="2800" dirty="0" smtClean="0"/>
              <a:t>municipal.</a:t>
            </a:r>
          </a:p>
          <a:p>
            <a:pPr marL="457200" indent="-457200" algn="just">
              <a:buFont typeface="Wingdings" panose="05000000000000000000" pitchFamily="2" charset="2"/>
              <a:buChar char="v"/>
            </a:pPr>
            <a:endParaRPr lang="es-CL" sz="2000" dirty="0"/>
          </a:p>
          <a:p>
            <a:pPr marL="457200" indent="-457200" algn="just">
              <a:buFont typeface="Wingdings" panose="05000000000000000000" pitchFamily="2" charset="2"/>
              <a:buChar char="v"/>
            </a:pPr>
            <a:r>
              <a:rPr lang="es-CL" sz="2800" u="sng" dirty="0" smtClean="0"/>
              <a:t>Excepción</a:t>
            </a:r>
            <a:r>
              <a:rPr lang="es-CL" sz="2800" dirty="0"/>
              <a:t>:</a:t>
            </a:r>
            <a:r>
              <a:rPr lang="es-CL" sz="2800" dirty="0" smtClean="0"/>
              <a:t> </a:t>
            </a:r>
            <a:r>
              <a:rPr lang="es-CL" sz="2800" dirty="0"/>
              <a:t>A</a:t>
            </a:r>
            <a:r>
              <a:rPr lang="es-CL" sz="2800" dirty="0" smtClean="0"/>
              <a:t>fectos </a:t>
            </a:r>
            <a:r>
              <a:rPr lang="es-CL" sz="2800" dirty="0"/>
              <a:t>si cumplen 2 requisitos copulativos</a:t>
            </a:r>
            <a:r>
              <a:rPr lang="es-CL" sz="2800" dirty="0" smtClean="0"/>
              <a:t>:</a:t>
            </a:r>
            <a:endParaRPr lang="es-CL" sz="2800" dirty="0"/>
          </a:p>
        </p:txBody>
      </p:sp>
      <p:sp>
        <p:nvSpPr>
          <p:cNvPr id="3" name="Título 2"/>
          <p:cNvSpPr>
            <a:spLocks noGrp="1"/>
          </p:cNvSpPr>
          <p:nvPr>
            <p:ph type="title"/>
          </p:nvPr>
        </p:nvSpPr>
        <p:spPr/>
        <p:txBody>
          <a:bodyPr/>
          <a:lstStyle/>
          <a:p>
            <a:r>
              <a:rPr lang="es-CL" b="1" dirty="0">
                <a:cs typeface="Arial" charset="0"/>
              </a:rPr>
              <a:t>Actividades </a:t>
            </a:r>
            <a:r>
              <a:rPr lang="es-CL" b="1" dirty="0" smtClean="0">
                <a:cs typeface="Arial" charset="0"/>
              </a:rPr>
              <a:t>Primarias.</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516536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89368" y="1979271"/>
            <a:ext cx="8526550" cy="3915646"/>
          </a:xfrm>
        </p:spPr>
        <p:txBody>
          <a:bodyPr>
            <a:normAutofit fontScale="77500" lnSpcReduction="20000"/>
          </a:bodyPr>
          <a:lstStyle/>
          <a:p>
            <a:pPr marL="514350" indent="-514350" algn="just">
              <a:buFont typeface="+mj-lt"/>
              <a:buAutoNum type="arabicPeriod"/>
            </a:pPr>
            <a:r>
              <a:rPr lang="es-CL" sz="3100" dirty="0"/>
              <a:t>Que en la explotación medie algún proceso de elaboración de productos, aunque se trate de los </a:t>
            </a:r>
            <a:r>
              <a:rPr lang="es-ES" sz="3100" dirty="0"/>
              <a:t>exclusivamente provenientes del respectivo predio rústico. </a:t>
            </a:r>
            <a:endParaRPr lang="es-ES" sz="3100" dirty="0" smtClean="0"/>
          </a:p>
          <a:p>
            <a:pPr algn="just"/>
            <a:endParaRPr lang="es-ES" sz="1800" dirty="0" smtClean="0"/>
          </a:p>
          <a:p>
            <a:pPr marL="531813" indent="-80963" algn="just"/>
            <a:r>
              <a:rPr lang="es-ES" sz="2800" dirty="0"/>
              <a:t> </a:t>
            </a:r>
            <a:r>
              <a:rPr lang="es-ES" sz="3100" dirty="0" smtClean="0"/>
              <a:t>Ejemplos</a:t>
            </a:r>
            <a:r>
              <a:rPr lang="es-ES" sz="3100" dirty="0"/>
              <a:t>: aserraderos de maderas, labores de </a:t>
            </a:r>
            <a:r>
              <a:rPr lang="es-CL" sz="3100" dirty="0"/>
              <a:t>separación de escorias, moliendas o concentración de </a:t>
            </a:r>
            <a:r>
              <a:rPr lang="es-ES" sz="3100" dirty="0" smtClean="0"/>
              <a:t>minerales.</a:t>
            </a:r>
          </a:p>
          <a:p>
            <a:pPr marL="514350" indent="-514350" algn="just">
              <a:buFont typeface="+mj-lt"/>
              <a:buAutoNum type="arabicPeriod"/>
            </a:pPr>
            <a:endParaRPr lang="es-ES" sz="2200" dirty="0" smtClean="0"/>
          </a:p>
          <a:p>
            <a:pPr marL="531813" indent="-531813" algn="just">
              <a:buFont typeface="+mj-lt"/>
              <a:buAutoNum type="arabicPeriod" startAt="2"/>
            </a:pPr>
            <a:r>
              <a:rPr lang="es-CL" sz="3100" dirty="0" smtClean="0"/>
              <a:t>Que </a:t>
            </a:r>
            <a:r>
              <a:rPr lang="es-CL" sz="3100" dirty="0"/>
              <a:t>tales productos elaborados se vendan directamente por los productores.</a:t>
            </a:r>
          </a:p>
          <a:p>
            <a:pPr marL="228600" indent="-228600"/>
            <a:endParaRPr lang="es-CL" sz="2200" dirty="0">
              <a:cs typeface="Arial" charset="0"/>
            </a:endParaRPr>
          </a:p>
          <a:p>
            <a:pPr marL="228600" indent="-228600" algn="r"/>
            <a:r>
              <a:rPr lang="es-CL" sz="2100" dirty="0">
                <a:solidFill>
                  <a:schemeClr val="accent6">
                    <a:lumMod val="75000"/>
                  </a:schemeClr>
                </a:solidFill>
                <a:effectLst>
                  <a:outerShdw blurRad="38100" dist="38100" dir="2700000" algn="tl">
                    <a:srgbClr val="DDDDDD"/>
                  </a:outerShdw>
                </a:effectLst>
                <a:cs typeface="Arial" charset="0"/>
              </a:rPr>
              <a:t>Dictamen N° 36.868, de 2012</a:t>
            </a:r>
            <a:r>
              <a:rPr lang="es-CL" sz="2100" dirty="0" smtClean="0">
                <a:solidFill>
                  <a:srgbClr val="FF6600"/>
                </a:solidFill>
                <a:effectLst>
                  <a:outerShdw blurRad="38100" dist="38100" dir="2700000" algn="tl">
                    <a:srgbClr val="DDDDDD"/>
                  </a:outerShdw>
                </a:effectLst>
                <a:cs typeface="Arial" charset="0"/>
              </a:rPr>
              <a:t>.</a:t>
            </a:r>
            <a:endParaRPr lang="es-ES_tradnl" sz="2100" dirty="0">
              <a:solidFill>
                <a:srgbClr val="FF6600"/>
              </a:solidFill>
              <a:effectLst>
                <a:outerShdw blurRad="38100" dist="38100" dir="2700000" algn="tl">
                  <a:srgbClr val="DDDDDD"/>
                </a:outerShdw>
              </a:effectLst>
              <a:cs typeface="Arial" charset="0"/>
            </a:endParaRPr>
          </a:p>
        </p:txBody>
      </p:sp>
      <p:sp>
        <p:nvSpPr>
          <p:cNvPr id="3" name="Título 2"/>
          <p:cNvSpPr>
            <a:spLocks noGrp="1"/>
          </p:cNvSpPr>
          <p:nvPr>
            <p:ph type="title"/>
          </p:nvPr>
        </p:nvSpPr>
        <p:spPr/>
        <p:txBody>
          <a:bodyPr/>
          <a:lstStyle/>
          <a:p>
            <a:r>
              <a:rPr lang="es-CL" b="1" dirty="0">
                <a:cs typeface="Arial" charset="0"/>
              </a:rPr>
              <a:t>Actividades </a:t>
            </a:r>
            <a:r>
              <a:rPr lang="es-CL" b="1" dirty="0" smtClean="0">
                <a:cs typeface="Arial" charset="0"/>
              </a:rPr>
              <a:t>Primarias</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710623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312516" y="1932972"/>
            <a:ext cx="8503401" cy="3961945"/>
          </a:xfrm>
        </p:spPr>
        <p:txBody>
          <a:bodyPr>
            <a:normAutofit fontScale="55000" lnSpcReduction="20000"/>
          </a:bodyPr>
          <a:lstStyle/>
          <a:p>
            <a:pPr algn="just"/>
            <a:r>
              <a:rPr lang="es-ES" sz="4000" dirty="0" smtClean="0">
                <a:solidFill>
                  <a:srgbClr val="336699"/>
                </a:solidFill>
                <a:cs typeface="Arial" charset="0"/>
              </a:rPr>
              <a:t>Letra b) del artículo 3° del decreto </a:t>
            </a:r>
            <a:r>
              <a:rPr lang="es-CL" sz="4000" dirty="0" smtClean="0">
                <a:solidFill>
                  <a:srgbClr val="336699"/>
                </a:solidFill>
                <a:cs typeface="Arial" charset="0"/>
              </a:rPr>
              <a:t>N° 484, de 1980, del Ministerio del Interior.</a:t>
            </a:r>
            <a:endParaRPr lang="es-CL" sz="4000" dirty="0">
              <a:solidFill>
                <a:srgbClr val="336699"/>
              </a:solidFill>
              <a:cs typeface="Arial" charset="0"/>
            </a:endParaRPr>
          </a:p>
          <a:p>
            <a:endParaRPr lang="es-ES" sz="3600" dirty="0" smtClean="0"/>
          </a:p>
          <a:p>
            <a:pPr algn="just"/>
            <a:r>
              <a:rPr lang="es-ES" sz="4400" dirty="0"/>
              <a:t>Aquellas que </a:t>
            </a:r>
            <a:r>
              <a:rPr lang="es-CL" sz="4400" dirty="0"/>
              <a:t>consisten en la transformación de materias primas en </a:t>
            </a:r>
            <a:r>
              <a:rPr lang="es-ES" sz="4400" dirty="0"/>
              <a:t>artículos, elementos o productos manufacturados o </a:t>
            </a:r>
            <a:r>
              <a:rPr lang="es-CL" sz="4400" dirty="0" err="1"/>
              <a:t>semifacturados</a:t>
            </a:r>
            <a:r>
              <a:rPr lang="es-CL" sz="4400" dirty="0"/>
              <a:t> </a:t>
            </a:r>
            <a:r>
              <a:rPr lang="es-CL" sz="4400" dirty="0" smtClean="0"/>
              <a:t>y, </a:t>
            </a:r>
            <a:r>
              <a:rPr lang="es-CL" sz="4400" dirty="0"/>
              <a:t>en </a:t>
            </a:r>
            <a:r>
              <a:rPr lang="es-CL" sz="4400" dirty="0" smtClean="0"/>
              <a:t>general, </a:t>
            </a:r>
            <a:r>
              <a:rPr lang="es-CL" sz="4400" dirty="0"/>
              <a:t>todas en las que interviene algún proceso de elaboración, tales como: </a:t>
            </a:r>
            <a:r>
              <a:rPr lang="es-CL" sz="4400" dirty="0" smtClean="0"/>
              <a:t>industrias</a:t>
            </a:r>
            <a:r>
              <a:rPr lang="es-CL" sz="4400" dirty="0"/>
              <a:t>, fábricas, refinerías, ejecución y reparación </a:t>
            </a:r>
            <a:r>
              <a:rPr lang="es-ES" sz="4400" dirty="0"/>
              <a:t>de obras materiales, instalaciones, </a:t>
            </a:r>
            <a:r>
              <a:rPr lang="es-ES" sz="4400" dirty="0" smtClean="0"/>
              <a:t>etc.</a:t>
            </a:r>
          </a:p>
          <a:p>
            <a:pPr algn="just"/>
            <a:endParaRPr lang="es-ES" sz="2900" dirty="0" smtClean="0"/>
          </a:p>
          <a:p>
            <a:pPr algn="just"/>
            <a:r>
              <a:rPr lang="es-CL" sz="4400" dirty="0"/>
              <a:t>Afectos si se cumplen los requisitos generales. </a:t>
            </a:r>
          </a:p>
          <a:p>
            <a:pPr algn="just"/>
            <a:r>
              <a:rPr lang="es-CL" sz="2500" dirty="0"/>
              <a:t> </a:t>
            </a:r>
            <a:endParaRPr lang="es-CL" sz="2500" dirty="0">
              <a:cs typeface="Arial" charset="0"/>
            </a:endParaRPr>
          </a:p>
          <a:p>
            <a:pPr marL="228600" indent="-228600" algn="r"/>
            <a:r>
              <a:rPr lang="es-CL" sz="2900" dirty="0">
                <a:solidFill>
                  <a:srgbClr val="FF6600"/>
                </a:solidFill>
                <a:effectLst>
                  <a:outerShdw blurRad="38100" dist="38100" dir="2700000" algn="tl">
                    <a:srgbClr val="DDDDDD"/>
                  </a:outerShdw>
                </a:effectLst>
                <a:cs typeface="Arial" charset="0"/>
              </a:rPr>
              <a:t>Dictamen N° 10.163, de 2009</a:t>
            </a:r>
            <a:r>
              <a:rPr lang="es-CL" sz="2900" dirty="0" smtClean="0">
                <a:solidFill>
                  <a:srgbClr val="FF6600"/>
                </a:solidFill>
                <a:effectLst>
                  <a:outerShdw blurRad="38100" dist="38100" dir="2700000" algn="tl">
                    <a:srgbClr val="DDDDDD"/>
                  </a:outerShdw>
                </a:effectLst>
                <a:cs typeface="Arial" charset="0"/>
              </a:rPr>
              <a:t>.</a:t>
            </a:r>
            <a:endParaRPr lang="es-ES_tradnl" sz="2900" dirty="0">
              <a:cs typeface="Arial" charset="0"/>
            </a:endParaRPr>
          </a:p>
        </p:txBody>
      </p:sp>
      <p:sp>
        <p:nvSpPr>
          <p:cNvPr id="3" name="Título 2"/>
          <p:cNvSpPr>
            <a:spLocks noGrp="1"/>
          </p:cNvSpPr>
          <p:nvPr>
            <p:ph type="title"/>
          </p:nvPr>
        </p:nvSpPr>
        <p:spPr/>
        <p:txBody>
          <a:bodyPr/>
          <a:lstStyle/>
          <a:p>
            <a:r>
              <a:rPr lang="es-CL" b="1" dirty="0">
                <a:cs typeface="Arial" charset="0"/>
              </a:rPr>
              <a:t>Actividades S</a:t>
            </a:r>
            <a:r>
              <a:rPr lang="es-CL" b="1" dirty="0" smtClean="0">
                <a:cs typeface="Arial" charset="0"/>
              </a:rPr>
              <a:t>ecundarias.</a:t>
            </a:r>
            <a:endParaRPr lang="es-CL" b="1" dirty="0">
              <a:cs typeface="Arial" charset="0"/>
            </a:endParaRP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1987988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324092" y="1944547"/>
            <a:ext cx="8491826" cy="3950370"/>
          </a:xfrm>
        </p:spPr>
        <p:txBody>
          <a:bodyPr/>
          <a:lstStyle/>
          <a:p>
            <a:pPr algn="just"/>
            <a:r>
              <a:rPr lang="es-ES" sz="2200" dirty="0">
                <a:solidFill>
                  <a:srgbClr val="336699"/>
                </a:solidFill>
                <a:cs typeface="Arial" charset="0"/>
              </a:rPr>
              <a:t>Letra c) del artículo 3° del decreto </a:t>
            </a:r>
            <a:r>
              <a:rPr lang="es-CL" sz="2200" dirty="0">
                <a:solidFill>
                  <a:srgbClr val="336699"/>
                </a:solidFill>
                <a:cs typeface="Arial" charset="0"/>
              </a:rPr>
              <a:t>N° 484, de 1980, del Ministerio del Interior.</a:t>
            </a:r>
          </a:p>
          <a:p>
            <a:pPr algn="just"/>
            <a:r>
              <a:rPr lang="es-CL" sz="1000" dirty="0" smtClean="0"/>
              <a:t> </a:t>
            </a:r>
          </a:p>
          <a:p>
            <a:pPr marL="457200" indent="-457200" algn="just">
              <a:buFont typeface="Arial" panose="020B0604020202020204" pitchFamily="34" charset="0"/>
              <a:buChar char="•"/>
            </a:pPr>
            <a:r>
              <a:rPr lang="es-ES" sz="2600" dirty="0"/>
              <a:t>Aquellas que consisten en el comercio y distribución de bienes y en la prestación de servicios de todo </a:t>
            </a:r>
            <a:r>
              <a:rPr lang="es-ES" sz="2600" dirty="0" smtClean="0"/>
              <a:t>tipo.</a:t>
            </a:r>
          </a:p>
          <a:p>
            <a:pPr marL="457200" indent="-457200" algn="just">
              <a:buFont typeface="Arial" panose="020B0604020202020204" pitchFamily="34" charset="0"/>
              <a:buChar char="•"/>
            </a:pPr>
            <a:endParaRPr lang="es-ES" sz="2000" dirty="0"/>
          </a:p>
          <a:p>
            <a:pPr marL="457200" indent="-457200" algn="just">
              <a:buFont typeface="Arial" panose="020B0604020202020204" pitchFamily="34" charset="0"/>
              <a:buChar char="•"/>
            </a:pPr>
            <a:r>
              <a:rPr lang="es-ES" sz="2600" dirty="0" smtClean="0"/>
              <a:t>En </a:t>
            </a:r>
            <a:r>
              <a:rPr lang="es-ES" sz="2600" dirty="0"/>
              <a:t>general, toda actividad lucrativa que no quede comprendida en las primarias y secundarias</a:t>
            </a:r>
            <a:r>
              <a:rPr lang="es-ES" sz="2600" dirty="0" smtClean="0"/>
              <a:t>.</a:t>
            </a:r>
            <a:endParaRPr lang="es-ES" sz="2600" dirty="0"/>
          </a:p>
        </p:txBody>
      </p:sp>
      <p:sp>
        <p:nvSpPr>
          <p:cNvPr id="3" name="Título 2"/>
          <p:cNvSpPr>
            <a:spLocks noGrp="1"/>
          </p:cNvSpPr>
          <p:nvPr>
            <p:ph type="title"/>
          </p:nvPr>
        </p:nvSpPr>
        <p:spPr/>
        <p:txBody>
          <a:bodyPr>
            <a:normAutofit/>
          </a:bodyPr>
          <a:lstStyle/>
          <a:p>
            <a:r>
              <a:rPr lang="es-CL" b="1" dirty="0">
                <a:cs typeface="Arial" charset="0"/>
              </a:rPr>
              <a:t>Actividades T</a:t>
            </a:r>
            <a:r>
              <a:rPr lang="es-CL" b="1" dirty="0" smtClean="0">
                <a:cs typeface="Arial" charset="0"/>
              </a:rPr>
              <a:t>erciarias.</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1712252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fontScale="92500" lnSpcReduction="10000"/>
          </a:bodyPr>
          <a:lstStyle/>
          <a:p>
            <a:pPr algn="just"/>
            <a:r>
              <a:rPr lang="es-ES" sz="2800" b="1" dirty="0" smtClean="0"/>
              <a:t>Ejemplos</a:t>
            </a:r>
            <a:r>
              <a:rPr lang="es-ES" sz="2800" dirty="0"/>
              <a:t>: comercio por mayor y menor, nacional o internacional, representaciones, bodegajes, financieras, servicios públicos o privados estén o no regulados por leyes especiales, consultorías, servicios auxiliares de la administración de justicia, docencia, entre otras.</a:t>
            </a:r>
          </a:p>
          <a:p>
            <a:pPr algn="just"/>
            <a:endParaRPr lang="es-CL" sz="2800" dirty="0"/>
          </a:p>
          <a:p>
            <a:pPr algn="just"/>
            <a:r>
              <a:rPr lang="es-CL" sz="2800" dirty="0"/>
              <a:t>Afectos si se cumplen los requisitos generales. </a:t>
            </a:r>
          </a:p>
          <a:p>
            <a:pPr algn="just"/>
            <a:endParaRPr lang="es-CL" sz="1400" dirty="0">
              <a:cs typeface="Arial" charset="0"/>
            </a:endParaRPr>
          </a:p>
          <a:p>
            <a:pPr marL="228600" indent="-228600" algn="r"/>
            <a:r>
              <a:rPr lang="es-CL" sz="1700" dirty="0">
                <a:solidFill>
                  <a:srgbClr val="FF6600"/>
                </a:solidFill>
                <a:effectLst>
                  <a:outerShdw blurRad="38100" dist="38100" dir="2700000" algn="tl">
                    <a:srgbClr val="DDDDDD"/>
                  </a:outerShdw>
                </a:effectLst>
                <a:cs typeface="Arial" charset="0"/>
              </a:rPr>
              <a:t>Dictamen N° 48.541, de 2012</a:t>
            </a:r>
            <a:r>
              <a:rPr lang="es-CL" sz="1700" dirty="0" smtClean="0">
                <a:solidFill>
                  <a:srgbClr val="FF6600"/>
                </a:solidFill>
                <a:effectLst>
                  <a:outerShdw blurRad="38100" dist="38100" dir="2700000" algn="tl">
                    <a:srgbClr val="DDDDDD"/>
                  </a:outerShdw>
                </a:effectLst>
                <a:cs typeface="Arial" charset="0"/>
              </a:rPr>
              <a:t>.</a:t>
            </a:r>
            <a:endParaRPr lang="es-ES_tradnl" sz="1700" dirty="0">
              <a:cs typeface="Arial" charset="0"/>
            </a:endParaRPr>
          </a:p>
        </p:txBody>
      </p:sp>
      <p:sp>
        <p:nvSpPr>
          <p:cNvPr id="3" name="Título 2"/>
          <p:cNvSpPr>
            <a:spLocks noGrp="1"/>
          </p:cNvSpPr>
          <p:nvPr>
            <p:ph type="title"/>
          </p:nvPr>
        </p:nvSpPr>
        <p:spPr/>
        <p:txBody>
          <a:bodyPr/>
          <a:lstStyle/>
          <a:p>
            <a:r>
              <a:rPr lang="es-CL" b="1" dirty="0">
                <a:cs typeface="Arial" charset="0"/>
              </a:rPr>
              <a:t>Actividades T</a:t>
            </a:r>
            <a:r>
              <a:rPr lang="es-CL" b="1" dirty="0" smtClean="0">
                <a:cs typeface="Arial" charset="0"/>
              </a:rPr>
              <a:t>erciarias.</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1793148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a:bodyPr>
          <a:lstStyle/>
          <a:p>
            <a:r>
              <a:rPr lang="es-CL" sz="2000" dirty="0">
                <a:solidFill>
                  <a:srgbClr val="336699"/>
                </a:solidFill>
                <a:cs typeface="Arial" charset="0"/>
              </a:rPr>
              <a:t>Artículo 26 del decreto ley Nº 3.063, de </a:t>
            </a:r>
            <a:r>
              <a:rPr lang="es-CL" sz="2000" dirty="0" smtClean="0">
                <a:solidFill>
                  <a:srgbClr val="336699"/>
                </a:solidFill>
                <a:cs typeface="Arial" charset="0"/>
              </a:rPr>
              <a:t>1979.</a:t>
            </a:r>
          </a:p>
          <a:p>
            <a:endParaRPr lang="es-ES" sz="2400" dirty="0" smtClean="0"/>
          </a:p>
          <a:p>
            <a:pPr algn="just"/>
            <a:r>
              <a:rPr lang="es-ES" sz="2800" dirty="0" smtClean="0"/>
              <a:t>Municipalidad </a:t>
            </a:r>
            <a:r>
              <a:rPr lang="es-ES" sz="2800" dirty="0"/>
              <a:t>esta obligada a otorgar patente en forma inmediata una vez que contribuyente haya acompañado todos los permisos requeridos o la municipalidad hubiere verificado su cumplimiento</a:t>
            </a:r>
          </a:p>
        </p:txBody>
      </p:sp>
      <p:sp>
        <p:nvSpPr>
          <p:cNvPr id="3" name="Título 2"/>
          <p:cNvSpPr>
            <a:spLocks noGrp="1"/>
          </p:cNvSpPr>
          <p:nvPr>
            <p:ph type="title"/>
          </p:nvPr>
        </p:nvSpPr>
        <p:spPr>
          <a:xfrm>
            <a:off x="217170" y="194310"/>
            <a:ext cx="7132320" cy="720090"/>
          </a:xfrm>
        </p:spPr>
        <p:txBody>
          <a:bodyPr>
            <a:normAutofit/>
          </a:bodyPr>
          <a:lstStyle/>
          <a:p>
            <a:r>
              <a:rPr lang="es-CL" b="1" dirty="0" smtClean="0">
                <a:cs typeface="Arial" charset="0"/>
              </a:rPr>
              <a:t>Otorgamiento Patente Definitiva.</a:t>
            </a:r>
            <a:endParaRPr lang="es-CL" b="1" dirty="0">
              <a:solidFill>
                <a:srgbClr val="646464"/>
              </a:solidFill>
              <a:cs typeface="Arial" charset="0"/>
            </a:endParaRP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2649717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fontScale="92500" lnSpcReduction="20000"/>
          </a:bodyPr>
          <a:lstStyle/>
          <a:p>
            <a:pPr marL="228600" indent="-228600" algn="just">
              <a:buFont typeface="Arial" pitchFamily="34" charset="0"/>
              <a:buChar char="•"/>
            </a:pPr>
            <a:r>
              <a:rPr lang="es-CL" sz="2800" dirty="0">
                <a:solidFill>
                  <a:schemeClr val="tx1"/>
                </a:solidFill>
              </a:rPr>
              <a:t>Municipalidades.</a:t>
            </a:r>
          </a:p>
          <a:p>
            <a:pPr marL="228600" indent="-228600" algn="just">
              <a:buFont typeface="+mj-lt"/>
              <a:buAutoNum type="arabicPeriod"/>
            </a:pPr>
            <a:endParaRPr lang="es-CL" sz="2800" dirty="0">
              <a:solidFill>
                <a:schemeClr val="tx1"/>
              </a:solidFill>
            </a:endParaRPr>
          </a:p>
          <a:p>
            <a:pPr marL="228600" indent="-228600" algn="just">
              <a:buFont typeface="Arial" pitchFamily="34" charset="0"/>
              <a:buChar char="•"/>
            </a:pPr>
            <a:r>
              <a:rPr lang="es-CL" sz="2800" dirty="0">
                <a:solidFill>
                  <a:schemeClr val="tx1"/>
                </a:solidFill>
              </a:rPr>
              <a:t>Naturaleza Jurídica de las </a:t>
            </a:r>
            <a:r>
              <a:rPr lang="es-CL" sz="2800" dirty="0" smtClean="0">
                <a:solidFill>
                  <a:schemeClr val="tx1"/>
                </a:solidFill>
              </a:rPr>
              <a:t>patentes municipales.</a:t>
            </a:r>
            <a:endParaRPr lang="es-CL" sz="2800" dirty="0">
              <a:solidFill>
                <a:schemeClr val="tx1"/>
              </a:solidFill>
            </a:endParaRPr>
          </a:p>
          <a:p>
            <a:pPr marL="228600" indent="-228600" algn="just">
              <a:buFont typeface="+mj-lt"/>
              <a:buAutoNum type="arabicPeriod"/>
            </a:pPr>
            <a:endParaRPr lang="es-CL" sz="2800" dirty="0">
              <a:solidFill>
                <a:schemeClr val="tx1"/>
              </a:solidFill>
            </a:endParaRPr>
          </a:p>
          <a:p>
            <a:pPr marL="228600" indent="-228600" algn="just">
              <a:buFont typeface="Arial" pitchFamily="34" charset="0"/>
              <a:buChar char="•"/>
            </a:pPr>
            <a:r>
              <a:rPr lang="es-CL" sz="2800" dirty="0">
                <a:solidFill>
                  <a:schemeClr val="tx1"/>
                </a:solidFill>
              </a:rPr>
              <a:t>Actividades gravadas con patente municipal.</a:t>
            </a:r>
          </a:p>
          <a:p>
            <a:pPr marL="228600" indent="-228600" algn="just">
              <a:buFont typeface="+mj-lt"/>
              <a:buAutoNum type="arabicPeriod"/>
            </a:pPr>
            <a:endParaRPr lang="es-CL" sz="2800" dirty="0">
              <a:solidFill>
                <a:schemeClr val="tx1"/>
              </a:solidFill>
            </a:endParaRPr>
          </a:p>
          <a:p>
            <a:pPr marL="228600" indent="-228600" algn="just">
              <a:buFont typeface="Arial" pitchFamily="34" charset="0"/>
              <a:buChar char="•"/>
            </a:pPr>
            <a:r>
              <a:rPr lang="es-CL" sz="2800" dirty="0">
                <a:solidFill>
                  <a:schemeClr val="tx1"/>
                </a:solidFill>
              </a:rPr>
              <a:t>Actividades primarias</a:t>
            </a:r>
            <a:r>
              <a:rPr lang="es-CL" sz="2800" dirty="0" smtClean="0">
                <a:solidFill>
                  <a:schemeClr val="tx1"/>
                </a:solidFill>
              </a:rPr>
              <a:t>.</a:t>
            </a:r>
          </a:p>
          <a:p>
            <a:pPr marL="228600" indent="-228600" algn="just">
              <a:buFont typeface="Arial" pitchFamily="34" charset="0"/>
              <a:buChar char="•"/>
            </a:pPr>
            <a:endParaRPr lang="es-CL" sz="2800" dirty="0" smtClean="0">
              <a:solidFill>
                <a:schemeClr val="tx1"/>
              </a:solidFill>
            </a:endParaRPr>
          </a:p>
          <a:p>
            <a:pPr marL="228600" indent="-228600" algn="just">
              <a:buFont typeface="Arial" pitchFamily="34" charset="0"/>
              <a:buChar char="•"/>
            </a:pPr>
            <a:r>
              <a:rPr lang="es-CL" sz="2800" dirty="0">
                <a:solidFill>
                  <a:schemeClr val="tx1"/>
                </a:solidFill>
              </a:rPr>
              <a:t>Actividades secundarias.</a:t>
            </a:r>
          </a:p>
          <a:p>
            <a:pPr marL="228600" indent="-228600" algn="just">
              <a:buFont typeface="Arial" pitchFamily="34" charset="0"/>
              <a:buChar char="•"/>
            </a:pPr>
            <a:endParaRPr lang="es-CL" sz="2800" dirty="0">
              <a:solidFill>
                <a:schemeClr val="tx1"/>
              </a:solidFill>
            </a:endParaRPr>
          </a:p>
          <a:p>
            <a:pPr marL="171450" indent="-171450" algn="just">
              <a:buFont typeface="Arial"/>
              <a:buChar char="•"/>
            </a:pPr>
            <a:endParaRPr lang="es-CL" sz="1000" dirty="0"/>
          </a:p>
          <a:p>
            <a:endParaRPr lang="es-CL" dirty="0"/>
          </a:p>
        </p:txBody>
      </p:sp>
      <p:sp>
        <p:nvSpPr>
          <p:cNvPr id="3" name="Título 2"/>
          <p:cNvSpPr>
            <a:spLocks noGrp="1"/>
          </p:cNvSpPr>
          <p:nvPr>
            <p:ph type="title"/>
          </p:nvPr>
        </p:nvSpPr>
        <p:spPr/>
        <p:txBody>
          <a:bodyPr>
            <a:normAutofit/>
          </a:bodyPr>
          <a:lstStyle/>
          <a:p>
            <a:r>
              <a:rPr lang="es-CL" sz="3200" b="1" dirty="0" smtClean="0">
                <a:cs typeface="Arial" charset="0"/>
              </a:rPr>
              <a:t>Temario</a:t>
            </a:r>
            <a:endParaRPr lang="es-CL" sz="32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18986031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marL="457200" indent="-457200" algn="just">
              <a:buFont typeface="Arial" panose="020B0604020202020204" pitchFamily="34" charset="0"/>
              <a:buChar char="•"/>
            </a:pPr>
            <a:r>
              <a:rPr lang="es-ES" sz="3200" u="sng" dirty="0"/>
              <a:t>Permisos</a:t>
            </a:r>
            <a:r>
              <a:rPr lang="es-ES" sz="3200" dirty="0"/>
              <a:t>: </a:t>
            </a:r>
            <a:r>
              <a:rPr lang="es-ES" sz="3200" dirty="0" smtClean="0"/>
              <a:t>Sanitario</a:t>
            </a:r>
            <a:r>
              <a:rPr lang="es-ES" sz="3200" dirty="0"/>
              <a:t>, de emplazamiento según las normas de zonificación del Plan Regulador y otros. </a:t>
            </a:r>
          </a:p>
          <a:p>
            <a:pPr algn="just"/>
            <a:endParaRPr lang="es-ES" sz="3200" dirty="0"/>
          </a:p>
          <a:p>
            <a:pPr marL="457200" indent="-457200" algn="just">
              <a:buFont typeface="Arial" panose="020B0604020202020204" pitchFamily="34" charset="0"/>
              <a:buChar char="•"/>
            </a:pPr>
            <a:r>
              <a:rPr lang="es-ES" sz="3200" u="sng" dirty="0"/>
              <a:t>Excepción</a:t>
            </a:r>
            <a:r>
              <a:rPr lang="es-ES" sz="3200" dirty="0"/>
              <a:t>: </a:t>
            </a:r>
            <a:r>
              <a:rPr lang="es-ES" sz="3200" dirty="0" smtClean="0"/>
              <a:t>Si </a:t>
            </a:r>
            <a:r>
              <a:rPr lang="es-ES" sz="3200" dirty="0"/>
              <a:t>es necesario verificar condiciones de funcionamiento por DOM</a:t>
            </a:r>
            <a:r>
              <a:rPr lang="es-ES" sz="3200" dirty="0" smtClean="0"/>
              <a:t>.</a:t>
            </a:r>
            <a:endParaRPr lang="es-ES" sz="3200" dirty="0"/>
          </a:p>
          <a:p>
            <a:endParaRPr lang="es-ES" sz="1000" dirty="0"/>
          </a:p>
          <a:p>
            <a:pPr algn="r"/>
            <a:r>
              <a:rPr lang="es-CL" dirty="0">
                <a:solidFill>
                  <a:srgbClr val="FF6600"/>
                </a:solidFill>
                <a:effectLst>
                  <a:outerShdw blurRad="38100" dist="38100" dir="2700000" algn="tl">
                    <a:srgbClr val="DDDDDD"/>
                  </a:outerShdw>
                </a:effectLst>
                <a:cs typeface="Arial" charset="0"/>
              </a:rPr>
              <a:t>Dictamen N° 48.609, de 2012.</a:t>
            </a:r>
            <a:endParaRPr lang="es-ES" dirty="0"/>
          </a:p>
          <a:p>
            <a:endParaRPr lang="es-ES" dirty="0"/>
          </a:p>
        </p:txBody>
      </p:sp>
      <p:sp>
        <p:nvSpPr>
          <p:cNvPr id="3" name="Título 2"/>
          <p:cNvSpPr>
            <a:spLocks noGrp="1"/>
          </p:cNvSpPr>
          <p:nvPr>
            <p:ph type="title"/>
          </p:nvPr>
        </p:nvSpPr>
        <p:spPr>
          <a:xfrm>
            <a:off x="289367" y="225184"/>
            <a:ext cx="7048982" cy="614362"/>
          </a:xfrm>
        </p:spPr>
        <p:txBody>
          <a:bodyPr/>
          <a:lstStyle/>
          <a:p>
            <a:r>
              <a:rPr lang="es-CL" b="1" dirty="0">
                <a:cs typeface="Arial" charset="0"/>
              </a:rPr>
              <a:t>Otorgamiento </a:t>
            </a:r>
            <a:r>
              <a:rPr lang="es-CL" b="1" dirty="0" smtClean="0">
                <a:cs typeface="Arial" charset="0"/>
              </a:rPr>
              <a:t>Patente </a:t>
            </a:r>
            <a:r>
              <a:rPr lang="es-CL" b="1" dirty="0">
                <a:cs typeface="Arial" charset="0"/>
              </a:rPr>
              <a:t>D</a:t>
            </a:r>
            <a:r>
              <a:rPr lang="es-CL" b="1" dirty="0" smtClean="0">
                <a:cs typeface="Arial" charset="0"/>
              </a:rPr>
              <a:t>efinitiva.</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2023343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66218" y="1932972"/>
            <a:ext cx="8549699" cy="3961945"/>
          </a:xfrm>
        </p:spPr>
        <p:txBody>
          <a:bodyPr>
            <a:normAutofit/>
          </a:bodyPr>
          <a:lstStyle/>
          <a:p>
            <a:r>
              <a:rPr lang="es-CL" sz="2000" dirty="0">
                <a:solidFill>
                  <a:srgbClr val="336699"/>
                </a:solidFill>
                <a:cs typeface="Arial" charset="0"/>
              </a:rPr>
              <a:t>Artículo 26 del decreto ley </a:t>
            </a:r>
            <a:r>
              <a:rPr lang="es-CL" sz="2000" dirty="0" smtClean="0">
                <a:solidFill>
                  <a:srgbClr val="336699"/>
                </a:solidFill>
                <a:cs typeface="Arial" charset="0"/>
              </a:rPr>
              <a:t>N° </a:t>
            </a:r>
            <a:r>
              <a:rPr lang="es-CL" sz="2000" dirty="0">
                <a:solidFill>
                  <a:srgbClr val="336699"/>
                </a:solidFill>
                <a:cs typeface="Arial" charset="0"/>
              </a:rPr>
              <a:t>3.063, de </a:t>
            </a:r>
            <a:r>
              <a:rPr lang="es-CL" sz="2000" dirty="0" smtClean="0">
                <a:solidFill>
                  <a:srgbClr val="336699"/>
                </a:solidFill>
                <a:cs typeface="Arial" charset="0"/>
              </a:rPr>
              <a:t>1979.</a:t>
            </a:r>
          </a:p>
          <a:p>
            <a:endParaRPr lang="es-CL" sz="1400" dirty="0">
              <a:solidFill>
                <a:srgbClr val="336699"/>
              </a:solidFill>
              <a:cs typeface="Arial" charset="0"/>
            </a:endParaRPr>
          </a:p>
          <a:p>
            <a:pPr algn="just"/>
            <a:r>
              <a:rPr lang="es-ES" sz="2400" dirty="0">
                <a:solidFill>
                  <a:schemeClr val="tx1"/>
                </a:solidFill>
              </a:rPr>
              <a:t>Municipalidad debe otorgar patente provisoria en forma </a:t>
            </a:r>
            <a:r>
              <a:rPr lang="es-CL" sz="2400" dirty="0">
                <a:solidFill>
                  <a:schemeClr val="tx1"/>
                </a:solidFill>
              </a:rPr>
              <a:t>inmediata, cumpliéndose los siguientes requisitos: </a:t>
            </a:r>
          </a:p>
          <a:p>
            <a:pPr algn="just"/>
            <a:endParaRPr lang="es-CL" sz="1400" dirty="0">
              <a:solidFill>
                <a:schemeClr val="tx1"/>
              </a:solidFill>
            </a:endParaRPr>
          </a:p>
          <a:p>
            <a:pPr marL="457200" indent="-457200" algn="just">
              <a:buFont typeface="+mj-lt"/>
              <a:buAutoNum type="arabicPeriod"/>
            </a:pPr>
            <a:r>
              <a:rPr lang="es-CL" sz="2400" dirty="0">
                <a:solidFill>
                  <a:schemeClr val="tx1"/>
                </a:solidFill>
              </a:rPr>
              <a:t>Emplazamiento según las normas sobre zonificación del Plan </a:t>
            </a:r>
            <a:r>
              <a:rPr lang="es-CL" sz="2400" dirty="0" smtClean="0">
                <a:solidFill>
                  <a:schemeClr val="tx1"/>
                </a:solidFill>
              </a:rPr>
              <a:t>Regulador.</a:t>
            </a:r>
          </a:p>
          <a:p>
            <a:pPr marL="457200" indent="-457200" algn="just">
              <a:buFont typeface="+mj-lt"/>
              <a:buAutoNum type="arabicPeriod"/>
            </a:pPr>
            <a:endParaRPr lang="es-CL" sz="1400" dirty="0">
              <a:solidFill>
                <a:schemeClr val="tx1"/>
              </a:solidFill>
            </a:endParaRPr>
          </a:p>
          <a:p>
            <a:pPr marL="457200" indent="-457200" algn="just">
              <a:buFont typeface="+mj-lt"/>
              <a:buAutoNum type="arabicPeriod"/>
            </a:pPr>
            <a:r>
              <a:rPr lang="es-CL" sz="2400" dirty="0" smtClean="0">
                <a:solidFill>
                  <a:schemeClr val="tx1"/>
                </a:solidFill>
              </a:rPr>
              <a:t>Autorización </a:t>
            </a:r>
            <a:r>
              <a:rPr lang="es-CL" sz="2400" dirty="0">
                <a:solidFill>
                  <a:schemeClr val="tx1"/>
                </a:solidFill>
              </a:rPr>
              <a:t>sanitaria, si es exigida en forma expresa por DFL N°1, de 1989, del Ministerio de Salud.</a:t>
            </a:r>
          </a:p>
          <a:p>
            <a:pPr marL="228600" indent="-228600" algn="just">
              <a:buFont typeface="Wingdings" pitchFamily="2" charset="2"/>
              <a:buChar char="ü"/>
            </a:pPr>
            <a:endParaRPr lang="es-CL" sz="2400" dirty="0">
              <a:solidFill>
                <a:schemeClr val="tx1"/>
              </a:solidFill>
            </a:endParaRPr>
          </a:p>
          <a:p>
            <a:endParaRPr lang="es-CL" sz="2000" dirty="0" smtClean="0">
              <a:solidFill>
                <a:srgbClr val="336699"/>
              </a:solidFill>
              <a:cs typeface="Arial" charset="0"/>
            </a:endParaRPr>
          </a:p>
          <a:p>
            <a:endParaRPr lang="es-CL" sz="2000" dirty="0">
              <a:solidFill>
                <a:srgbClr val="336699"/>
              </a:solidFill>
              <a:cs typeface="Arial" charset="0"/>
            </a:endParaRPr>
          </a:p>
        </p:txBody>
      </p:sp>
      <p:sp>
        <p:nvSpPr>
          <p:cNvPr id="3" name="Título 2"/>
          <p:cNvSpPr>
            <a:spLocks noGrp="1"/>
          </p:cNvSpPr>
          <p:nvPr>
            <p:ph type="title"/>
          </p:nvPr>
        </p:nvSpPr>
        <p:spPr/>
        <p:txBody>
          <a:bodyPr>
            <a:normAutofit/>
          </a:bodyPr>
          <a:lstStyle/>
          <a:p>
            <a:r>
              <a:rPr lang="es-CL" sz="2800" b="1" dirty="0">
                <a:cs typeface="Arial" charset="0"/>
              </a:rPr>
              <a:t>Otorgamiento patente </a:t>
            </a:r>
            <a:r>
              <a:rPr lang="es-CL" sz="2800" b="1" dirty="0" smtClean="0">
                <a:cs typeface="Arial" charset="0"/>
              </a:rPr>
              <a:t>provisoria</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9814626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a:bodyPr>
          <a:lstStyle/>
          <a:p>
            <a:r>
              <a:rPr lang="es-CL" sz="2000" dirty="0" smtClean="0">
                <a:solidFill>
                  <a:srgbClr val="336699"/>
                </a:solidFill>
                <a:cs typeface="Arial" charset="0"/>
              </a:rPr>
              <a:t>Artículo </a:t>
            </a:r>
            <a:r>
              <a:rPr lang="es-CL" sz="2000" dirty="0">
                <a:solidFill>
                  <a:srgbClr val="336699"/>
                </a:solidFill>
                <a:cs typeface="Arial" charset="0"/>
              </a:rPr>
              <a:t>26 del decreto ley </a:t>
            </a:r>
            <a:r>
              <a:rPr lang="es-CL" sz="2000" dirty="0" smtClean="0">
                <a:solidFill>
                  <a:srgbClr val="336699"/>
                </a:solidFill>
                <a:cs typeface="Arial" charset="0"/>
              </a:rPr>
              <a:t>N° </a:t>
            </a:r>
            <a:r>
              <a:rPr lang="es-CL" sz="2000" dirty="0">
                <a:solidFill>
                  <a:srgbClr val="336699"/>
                </a:solidFill>
                <a:cs typeface="Arial" charset="0"/>
              </a:rPr>
              <a:t>3.063, de </a:t>
            </a:r>
            <a:r>
              <a:rPr lang="es-CL" sz="2000" dirty="0" smtClean="0">
                <a:solidFill>
                  <a:srgbClr val="336699"/>
                </a:solidFill>
                <a:cs typeface="Arial" charset="0"/>
              </a:rPr>
              <a:t>1979.</a:t>
            </a:r>
          </a:p>
          <a:p>
            <a:pPr algn="just"/>
            <a:endParaRPr lang="es-CL" sz="2000" dirty="0">
              <a:solidFill>
                <a:schemeClr val="tx1"/>
              </a:solidFill>
            </a:endParaRPr>
          </a:p>
          <a:p>
            <a:pPr marL="457200" indent="-457200" algn="just">
              <a:buFont typeface="+mj-lt"/>
              <a:buAutoNum type="arabicPeriod" startAt="3"/>
            </a:pPr>
            <a:r>
              <a:rPr lang="es-CL" sz="2400" dirty="0">
                <a:solidFill>
                  <a:schemeClr val="tx1"/>
                </a:solidFill>
              </a:rPr>
              <a:t>Acreditar solicitud en caso de otras actividades que requieran autorización sanitaria, distintas de las </a:t>
            </a:r>
            <a:r>
              <a:rPr lang="es-CL" sz="2400" dirty="0" smtClean="0">
                <a:solidFill>
                  <a:schemeClr val="tx1"/>
                </a:solidFill>
              </a:rPr>
              <a:t>anteriores.</a:t>
            </a:r>
          </a:p>
          <a:p>
            <a:pPr marL="457200" indent="-457200" algn="just">
              <a:buFont typeface="+mj-lt"/>
              <a:buAutoNum type="arabicPeriod" startAt="3"/>
            </a:pPr>
            <a:endParaRPr lang="es-CL" sz="1400" dirty="0">
              <a:solidFill>
                <a:schemeClr val="tx1"/>
              </a:solidFill>
            </a:endParaRPr>
          </a:p>
          <a:p>
            <a:pPr marL="457200" indent="-457200" algn="just">
              <a:buFont typeface="+mj-lt"/>
              <a:buAutoNum type="arabicPeriod" startAt="3"/>
            </a:pPr>
            <a:r>
              <a:rPr lang="es-CL" sz="2400" dirty="0" smtClean="0">
                <a:solidFill>
                  <a:schemeClr val="tx1"/>
                </a:solidFill>
              </a:rPr>
              <a:t>Permisos </a:t>
            </a:r>
            <a:r>
              <a:rPr lang="es-CL" sz="2400" dirty="0">
                <a:solidFill>
                  <a:schemeClr val="tx1"/>
                </a:solidFill>
              </a:rPr>
              <a:t>que exijan otras leyes especiales</a:t>
            </a:r>
            <a:r>
              <a:rPr lang="es-CL" sz="2400" dirty="0" smtClean="0">
                <a:solidFill>
                  <a:schemeClr val="tx1"/>
                </a:solidFill>
              </a:rPr>
              <a:t>.</a:t>
            </a:r>
            <a:endParaRPr lang="es-CL" sz="2400" dirty="0">
              <a:solidFill>
                <a:schemeClr val="tx1"/>
              </a:solidFill>
            </a:endParaRPr>
          </a:p>
        </p:txBody>
      </p:sp>
      <p:sp>
        <p:nvSpPr>
          <p:cNvPr id="3" name="Título 2"/>
          <p:cNvSpPr>
            <a:spLocks noGrp="1"/>
          </p:cNvSpPr>
          <p:nvPr>
            <p:ph type="title"/>
          </p:nvPr>
        </p:nvSpPr>
        <p:spPr/>
        <p:txBody>
          <a:bodyPr>
            <a:normAutofit/>
          </a:bodyPr>
          <a:lstStyle/>
          <a:p>
            <a:r>
              <a:rPr lang="es-CL" sz="2800" b="1" dirty="0">
                <a:cs typeface="Arial" charset="0"/>
              </a:rPr>
              <a:t>Otorgamiento patente </a:t>
            </a:r>
            <a:r>
              <a:rPr lang="es-CL" sz="2800" b="1" dirty="0" smtClean="0">
                <a:cs typeface="Arial" charset="0"/>
              </a:rPr>
              <a:t>provisoria</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10856984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54643" y="1932972"/>
            <a:ext cx="8653871" cy="4065313"/>
          </a:xfrm>
        </p:spPr>
        <p:txBody>
          <a:bodyPr>
            <a:normAutofit/>
          </a:bodyPr>
          <a:lstStyle/>
          <a:p>
            <a:r>
              <a:rPr lang="es-CL" sz="2000" dirty="0">
                <a:solidFill>
                  <a:srgbClr val="336699"/>
                </a:solidFill>
                <a:cs typeface="Arial" charset="0"/>
              </a:rPr>
              <a:t>Artículo 26 del decreto ley </a:t>
            </a:r>
            <a:r>
              <a:rPr lang="es-CL" sz="2000" dirty="0" smtClean="0">
                <a:solidFill>
                  <a:srgbClr val="336699"/>
                </a:solidFill>
                <a:cs typeface="Arial" charset="0"/>
              </a:rPr>
              <a:t>N° </a:t>
            </a:r>
            <a:r>
              <a:rPr lang="es-CL" sz="2000" dirty="0">
                <a:solidFill>
                  <a:srgbClr val="336699"/>
                </a:solidFill>
                <a:cs typeface="Arial" charset="0"/>
              </a:rPr>
              <a:t>3.063, de </a:t>
            </a:r>
            <a:r>
              <a:rPr lang="es-CL" sz="2000" dirty="0" smtClean="0">
                <a:solidFill>
                  <a:srgbClr val="336699"/>
                </a:solidFill>
                <a:cs typeface="Arial" charset="0"/>
              </a:rPr>
              <a:t>1979.</a:t>
            </a:r>
            <a:endParaRPr lang="es-CL" sz="2000" dirty="0">
              <a:solidFill>
                <a:srgbClr val="336699"/>
              </a:solidFill>
              <a:cs typeface="Arial" charset="0"/>
            </a:endParaRPr>
          </a:p>
          <a:p>
            <a:endParaRPr lang="es-CL" dirty="0"/>
          </a:p>
          <a:p>
            <a:pPr marL="342900" indent="-342900" algn="just">
              <a:buFont typeface="Arial" panose="020B0604020202020204" pitchFamily="34" charset="0"/>
              <a:buChar char="•"/>
            </a:pPr>
            <a:r>
              <a:rPr lang="es-CL" sz="2400" dirty="0">
                <a:solidFill>
                  <a:schemeClr val="tx1"/>
                </a:solidFill>
              </a:rPr>
              <a:t>No se exigen requisitos 2. y 4. si ordenanza así lo establece respecto de actividades </a:t>
            </a:r>
            <a:r>
              <a:rPr lang="es-CL" sz="2400" dirty="0" smtClean="0">
                <a:solidFill>
                  <a:schemeClr val="tx1"/>
                </a:solidFill>
              </a:rPr>
              <a:t>previamente autorizadas </a:t>
            </a:r>
            <a:r>
              <a:rPr lang="es-CL" sz="2400" dirty="0">
                <a:solidFill>
                  <a:schemeClr val="tx1"/>
                </a:solidFill>
              </a:rPr>
              <a:t>por la autoridad competente.</a:t>
            </a:r>
          </a:p>
          <a:p>
            <a:pPr algn="just"/>
            <a:endParaRPr lang="es-CL" sz="2400" dirty="0">
              <a:solidFill>
                <a:schemeClr val="tx1"/>
              </a:solidFill>
            </a:endParaRPr>
          </a:p>
          <a:p>
            <a:pPr marL="342900" indent="-342900" algn="just">
              <a:buFont typeface="Arial" panose="020B0604020202020204" pitchFamily="34" charset="0"/>
              <a:buChar char="•"/>
            </a:pPr>
            <a:r>
              <a:rPr lang="es-CL" sz="2400" dirty="0">
                <a:solidFill>
                  <a:schemeClr val="tx1"/>
                </a:solidFill>
              </a:rPr>
              <a:t>Plazo máximo: un año, después se deben cumplir requisitos.</a:t>
            </a:r>
          </a:p>
          <a:p>
            <a:endParaRPr lang="es-CL" sz="2000" dirty="0" smtClean="0">
              <a:solidFill>
                <a:srgbClr val="FF6600"/>
              </a:solidFill>
              <a:effectLst>
                <a:outerShdw blurRad="38100" dist="38100" dir="2700000" algn="tl">
                  <a:srgbClr val="DDDDDD"/>
                </a:outerShdw>
              </a:effectLst>
              <a:cs typeface="Arial" charset="0"/>
            </a:endParaRPr>
          </a:p>
          <a:p>
            <a:pPr algn="r"/>
            <a:r>
              <a:rPr lang="es-CL" dirty="0" smtClean="0">
                <a:solidFill>
                  <a:srgbClr val="FF6600"/>
                </a:solidFill>
                <a:effectLst>
                  <a:outerShdw blurRad="38100" dist="38100" dir="2700000" algn="tl">
                    <a:srgbClr val="DDDDDD"/>
                  </a:outerShdw>
                </a:effectLst>
                <a:cs typeface="Arial" charset="0"/>
              </a:rPr>
              <a:t>Dictamen </a:t>
            </a:r>
            <a:r>
              <a:rPr lang="es-CL" dirty="0">
                <a:solidFill>
                  <a:srgbClr val="FF6600"/>
                </a:solidFill>
                <a:effectLst>
                  <a:outerShdw blurRad="38100" dist="38100" dir="2700000" algn="tl">
                    <a:srgbClr val="DDDDDD"/>
                  </a:outerShdw>
                </a:effectLst>
                <a:cs typeface="Arial" charset="0"/>
              </a:rPr>
              <a:t>N° </a:t>
            </a:r>
            <a:r>
              <a:rPr lang="es-CL" dirty="0" smtClean="0">
                <a:solidFill>
                  <a:srgbClr val="FF6600"/>
                </a:solidFill>
                <a:effectLst>
                  <a:outerShdw blurRad="38100" dist="38100" dir="2700000" algn="tl">
                    <a:srgbClr val="DDDDDD"/>
                  </a:outerShdw>
                </a:effectLst>
                <a:cs typeface="Arial" charset="0"/>
              </a:rPr>
              <a:t>75.366, </a:t>
            </a:r>
            <a:r>
              <a:rPr lang="es-CL" dirty="0">
                <a:solidFill>
                  <a:srgbClr val="FF6600"/>
                </a:solidFill>
                <a:effectLst>
                  <a:outerShdw blurRad="38100" dist="38100" dir="2700000" algn="tl">
                    <a:srgbClr val="DDDDDD"/>
                  </a:outerShdw>
                </a:effectLst>
                <a:cs typeface="Arial" charset="0"/>
              </a:rPr>
              <a:t>de </a:t>
            </a:r>
            <a:r>
              <a:rPr lang="es-CL" dirty="0" smtClean="0">
                <a:solidFill>
                  <a:srgbClr val="FF6600"/>
                </a:solidFill>
                <a:effectLst>
                  <a:outerShdw blurRad="38100" dist="38100" dir="2700000" algn="tl">
                    <a:srgbClr val="DDDDDD"/>
                  </a:outerShdw>
                </a:effectLst>
                <a:cs typeface="Arial" charset="0"/>
              </a:rPr>
              <a:t>2013.</a:t>
            </a:r>
            <a:endParaRPr lang="es-ES" dirty="0"/>
          </a:p>
          <a:p>
            <a:endParaRPr lang="es-CL" sz="2000" dirty="0" smtClean="0"/>
          </a:p>
        </p:txBody>
      </p:sp>
      <p:sp>
        <p:nvSpPr>
          <p:cNvPr id="3" name="Título 2"/>
          <p:cNvSpPr>
            <a:spLocks noGrp="1"/>
          </p:cNvSpPr>
          <p:nvPr>
            <p:ph type="title"/>
          </p:nvPr>
        </p:nvSpPr>
        <p:spPr/>
        <p:txBody>
          <a:bodyPr>
            <a:normAutofit/>
          </a:bodyPr>
          <a:lstStyle/>
          <a:p>
            <a:r>
              <a:rPr lang="es-CL" sz="2800" b="1" dirty="0">
                <a:cs typeface="Arial" charset="0"/>
              </a:rPr>
              <a:t>Otorgamiento patente </a:t>
            </a:r>
            <a:r>
              <a:rPr lang="es-CL" sz="2800" b="1" dirty="0" smtClean="0">
                <a:cs typeface="Arial" charset="0"/>
              </a:rPr>
              <a:t>provisoria</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pPr lvl="0"/>
            <a:r>
              <a:rPr lang="es-ES"/>
              <a:t>Subdivisión Jurídica</a:t>
            </a:r>
            <a:endParaRPr lang="es-ES" dirty="0"/>
          </a:p>
        </p:txBody>
      </p:sp>
    </p:spTree>
    <p:extLst>
      <p:ext uri="{BB962C8B-B14F-4D97-AF65-F5344CB8AC3E}">
        <p14:creationId xmlns:p14="http://schemas.microsoft.com/office/powerpoint/2010/main" val="4706990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a:r>
              <a:rPr lang="es-CL" sz="2000" dirty="0">
                <a:solidFill>
                  <a:srgbClr val="336699"/>
                </a:solidFill>
                <a:cs typeface="Arial" charset="0"/>
              </a:rPr>
              <a:t>Artículos 24, 26 y 32 del decreto ley Nº 3.063, de 1979 y</a:t>
            </a:r>
            <a:r>
              <a:rPr lang="es-ES" sz="2000" dirty="0">
                <a:solidFill>
                  <a:srgbClr val="336699"/>
                </a:solidFill>
                <a:cs typeface="Arial" charset="0"/>
              </a:rPr>
              <a:t> artículo 17 del decreto </a:t>
            </a:r>
            <a:r>
              <a:rPr lang="es-CL" sz="2000" dirty="0">
                <a:solidFill>
                  <a:srgbClr val="336699"/>
                </a:solidFill>
                <a:cs typeface="Arial" charset="0"/>
              </a:rPr>
              <a:t>N° 484, de 1980, del Ministerio del Interior.  </a:t>
            </a:r>
          </a:p>
          <a:p>
            <a:pPr algn="just"/>
            <a:endParaRPr lang="es-CL" dirty="0" smtClean="0"/>
          </a:p>
          <a:p>
            <a:pPr algn="just"/>
            <a:r>
              <a:rPr lang="es-CL" sz="2800" dirty="0" smtClean="0"/>
              <a:t>Personas </a:t>
            </a:r>
            <a:r>
              <a:rPr lang="es-CL" sz="2800" dirty="0"/>
              <a:t>que ejerzan profesiones liberales o cualquier otra profesión u ocupación lucrativa de acuerdo con la definición del artículo 42, N</a:t>
            </a:r>
            <a:r>
              <a:rPr lang="es-CL" sz="2800" dirty="0" smtClean="0"/>
              <a:t>° 2 </a:t>
            </a:r>
            <a:r>
              <a:rPr lang="es-CL" sz="2800" dirty="0"/>
              <a:t>del decreto ley N</a:t>
            </a:r>
            <a:r>
              <a:rPr lang="es-CL" sz="2800" dirty="0" smtClean="0"/>
              <a:t>° 824</a:t>
            </a:r>
            <a:r>
              <a:rPr lang="es-CL" sz="2800" dirty="0"/>
              <a:t>, de 1974, pagarán su patente anual solo en la comuna donde tengan instalada su consulta, estudio u oficina principal.</a:t>
            </a:r>
          </a:p>
          <a:p>
            <a:endParaRPr lang="es-ES" dirty="0"/>
          </a:p>
        </p:txBody>
      </p:sp>
      <p:sp>
        <p:nvSpPr>
          <p:cNvPr id="3" name="Título 2"/>
          <p:cNvSpPr>
            <a:spLocks noGrp="1"/>
          </p:cNvSpPr>
          <p:nvPr>
            <p:ph type="title"/>
          </p:nvPr>
        </p:nvSpPr>
        <p:spPr/>
        <p:txBody>
          <a:bodyPr/>
          <a:lstStyle/>
          <a:p>
            <a:r>
              <a:rPr lang="es-CL" b="1" dirty="0">
                <a:cs typeface="Arial" charset="0"/>
              </a:rPr>
              <a:t>Patente P</a:t>
            </a:r>
            <a:r>
              <a:rPr lang="es-CL" b="1" dirty="0" smtClean="0">
                <a:cs typeface="Arial" charset="0"/>
              </a:rPr>
              <a:t>rofesional.</a:t>
            </a:r>
            <a:endParaRPr lang="es-CL" b="1" dirty="0">
              <a:cs typeface="Arial" charset="0"/>
            </a:endParaRP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2795631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89368" y="1909823"/>
            <a:ext cx="8526550" cy="3985094"/>
          </a:xfrm>
        </p:spPr>
        <p:txBody>
          <a:bodyPr>
            <a:normAutofit/>
          </a:bodyPr>
          <a:lstStyle/>
          <a:p>
            <a:pPr marL="514350" indent="-514350" algn="just">
              <a:buFont typeface="+mj-lt"/>
              <a:buAutoNum type="arabicPeriod"/>
            </a:pPr>
            <a:r>
              <a:rPr lang="es-CL" sz="2800" dirty="0" smtClean="0"/>
              <a:t>Habilita </a:t>
            </a:r>
            <a:r>
              <a:rPr lang="es-CL" sz="2800" dirty="0"/>
              <a:t>para ejercer en todo el territorio.</a:t>
            </a:r>
          </a:p>
          <a:p>
            <a:pPr marL="514350" indent="-514350" algn="just">
              <a:buFont typeface="+mj-lt"/>
              <a:buAutoNum type="arabicPeriod"/>
            </a:pPr>
            <a:endParaRPr lang="es-CL" sz="2800" dirty="0"/>
          </a:p>
          <a:p>
            <a:pPr marL="514350" indent="-514350" algn="just">
              <a:buFont typeface="+mj-lt"/>
              <a:buAutoNum type="arabicPeriod"/>
            </a:pPr>
            <a:r>
              <a:rPr lang="es-CL" sz="2800" dirty="0"/>
              <a:t>Monto: 1 UTM.</a:t>
            </a:r>
            <a:endParaRPr lang="es-ES" sz="2800" dirty="0"/>
          </a:p>
          <a:p>
            <a:pPr marL="514350" indent="-514350" algn="just">
              <a:buFont typeface="+mj-lt"/>
              <a:buAutoNum type="arabicPeriod"/>
            </a:pPr>
            <a:endParaRPr lang="es-ES" sz="2800" dirty="0"/>
          </a:p>
          <a:p>
            <a:pPr marL="514350" indent="-514350" algn="just">
              <a:buFont typeface="+mj-lt"/>
              <a:buAutoNum type="arabicPeriod"/>
            </a:pPr>
            <a:r>
              <a:rPr lang="es-ES" sz="2800" dirty="0"/>
              <a:t>Patentes profesionales y sociedades profesionales no se exige permiso alguno.</a:t>
            </a:r>
          </a:p>
          <a:p>
            <a:pPr marL="228600" indent="-228600">
              <a:buFont typeface="+mj-lt"/>
              <a:buAutoNum type="arabicPeriod"/>
            </a:pPr>
            <a:endParaRPr lang="es-ES" sz="1000" dirty="0"/>
          </a:p>
          <a:p>
            <a:pPr marL="228600" indent="-228600">
              <a:buFont typeface="+mj-lt"/>
              <a:buAutoNum type="arabicPeriod"/>
            </a:pPr>
            <a:endParaRPr lang="es-ES" sz="1000" dirty="0"/>
          </a:p>
          <a:p>
            <a:pPr algn="r"/>
            <a:r>
              <a:rPr lang="es-CL" dirty="0">
                <a:solidFill>
                  <a:srgbClr val="FF6600"/>
                </a:solidFill>
                <a:effectLst>
                  <a:outerShdw blurRad="38100" dist="38100" dir="2700000" algn="tl">
                    <a:srgbClr val="DDDDDD"/>
                  </a:outerShdw>
                </a:effectLst>
                <a:cs typeface="Arial" charset="0"/>
              </a:rPr>
              <a:t>Dictamen N° 48.541, de 2012</a:t>
            </a:r>
            <a:r>
              <a:rPr lang="es-CL" dirty="0" smtClean="0">
                <a:solidFill>
                  <a:srgbClr val="FF6600"/>
                </a:solidFill>
                <a:effectLst>
                  <a:outerShdw blurRad="38100" dist="38100" dir="2700000" algn="tl">
                    <a:srgbClr val="DDDDDD"/>
                  </a:outerShdw>
                </a:effectLst>
                <a:cs typeface="Arial" charset="0"/>
              </a:rPr>
              <a:t>.</a:t>
            </a:r>
            <a:endParaRPr lang="es-ES" dirty="0"/>
          </a:p>
        </p:txBody>
      </p:sp>
      <p:sp>
        <p:nvSpPr>
          <p:cNvPr id="3" name="Título 2"/>
          <p:cNvSpPr>
            <a:spLocks noGrp="1"/>
          </p:cNvSpPr>
          <p:nvPr>
            <p:ph type="title"/>
          </p:nvPr>
        </p:nvSpPr>
        <p:spPr/>
        <p:txBody>
          <a:bodyPr/>
          <a:lstStyle/>
          <a:p>
            <a:r>
              <a:rPr lang="es-CL" b="1" dirty="0">
                <a:cs typeface="Arial" charset="0"/>
              </a:rPr>
              <a:t>Patente </a:t>
            </a:r>
            <a:r>
              <a:rPr lang="es-CL" b="1" dirty="0" smtClean="0">
                <a:cs typeface="Arial" charset="0"/>
              </a:rPr>
              <a:t>Profesional</a:t>
            </a:r>
            <a:r>
              <a:rPr lang="es-CL" b="1" dirty="0">
                <a:cs typeface="Arial" charset="0"/>
              </a:rPr>
              <a:t>.</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4077579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2084916"/>
            <a:ext cx="8358717" cy="3958193"/>
          </a:xfrm>
        </p:spPr>
        <p:txBody>
          <a:bodyPr>
            <a:normAutofit/>
          </a:bodyPr>
          <a:lstStyle/>
          <a:p>
            <a:r>
              <a:rPr lang="es-CL" sz="2000" dirty="0">
                <a:solidFill>
                  <a:srgbClr val="336699"/>
                </a:solidFill>
                <a:cs typeface="Arial" charset="0"/>
              </a:rPr>
              <a:t>Artículos 57, 58 y 62 de la Ley General de Urbanismo y </a:t>
            </a:r>
            <a:r>
              <a:rPr lang="es-CL" sz="2000" dirty="0" smtClean="0">
                <a:solidFill>
                  <a:srgbClr val="336699"/>
                </a:solidFill>
                <a:cs typeface="Arial" charset="0"/>
              </a:rPr>
              <a:t>Construcciones.</a:t>
            </a:r>
            <a:endParaRPr lang="es-CL" sz="2000" dirty="0">
              <a:solidFill>
                <a:srgbClr val="336699"/>
              </a:solidFill>
              <a:cs typeface="Arial" charset="0"/>
            </a:endParaRPr>
          </a:p>
          <a:p>
            <a:endParaRPr lang="es-CL" sz="2800" dirty="0" smtClean="0"/>
          </a:p>
          <a:p>
            <a:pPr algn="just"/>
            <a:r>
              <a:rPr lang="es-CL" sz="2400" dirty="0" smtClean="0">
                <a:solidFill>
                  <a:schemeClr val="tx1"/>
                </a:solidFill>
              </a:rPr>
              <a:t>Uso del suelo urbano en las áreas urbanas se regirá por lo dispuesto en los Planes Reguladores, y las construcciones que se levanten en los terrenos y el otorgamiento de patentes municipales deben ser concordantes con dicho propósito.</a:t>
            </a:r>
          </a:p>
          <a:p>
            <a:pPr algn="just"/>
            <a:endParaRPr lang="es-CL" sz="2400" dirty="0">
              <a:solidFill>
                <a:schemeClr val="tx1"/>
              </a:solidFill>
              <a:cs typeface="Arial" charset="0"/>
            </a:endParaRPr>
          </a:p>
        </p:txBody>
      </p:sp>
      <p:sp>
        <p:nvSpPr>
          <p:cNvPr id="3" name="Título 2"/>
          <p:cNvSpPr>
            <a:spLocks noGrp="1"/>
          </p:cNvSpPr>
          <p:nvPr>
            <p:ph type="title"/>
          </p:nvPr>
        </p:nvSpPr>
        <p:spPr>
          <a:xfrm>
            <a:off x="457200" y="274638"/>
            <a:ext cx="6880034" cy="614362"/>
          </a:xfrm>
        </p:spPr>
        <p:txBody>
          <a:bodyPr>
            <a:noAutofit/>
          </a:bodyPr>
          <a:lstStyle/>
          <a:p>
            <a:r>
              <a:rPr lang="es-CL" sz="2800" b="1" dirty="0">
                <a:cs typeface="Arial" charset="0"/>
              </a:rPr>
              <a:t>Plan regulador y patentes </a:t>
            </a:r>
            <a:r>
              <a:rPr lang="es-CL" sz="2800" b="1" dirty="0" smtClean="0">
                <a:cs typeface="Arial" charset="0"/>
              </a:rPr>
              <a:t>municipales</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9925896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2084916"/>
            <a:ext cx="8358717" cy="3958193"/>
          </a:xfrm>
        </p:spPr>
        <p:txBody>
          <a:bodyPr>
            <a:normAutofit/>
          </a:bodyPr>
          <a:lstStyle/>
          <a:p>
            <a:r>
              <a:rPr lang="es-CL" sz="2000" dirty="0">
                <a:solidFill>
                  <a:srgbClr val="336699"/>
                </a:solidFill>
                <a:cs typeface="Arial" charset="0"/>
              </a:rPr>
              <a:t>Artículos 57, 58 y 62 de la Ley General de Urbanismo y </a:t>
            </a:r>
            <a:r>
              <a:rPr lang="es-CL" sz="2000" dirty="0" smtClean="0">
                <a:solidFill>
                  <a:srgbClr val="336699"/>
                </a:solidFill>
                <a:cs typeface="Arial" charset="0"/>
              </a:rPr>
              <a:t>Construcciones.</a:t>
            </a:r>
            <a:endParaRPr lang="es-CL" sz="2000" dirty="0">
              <a:solidFill>
                <a:srgbClr val="336699"/>
              </a:solidFill>
              <a:cs typeface="Arial" charset="0"/>
            </a:endParaRPr>
          </a:p>
          <a:p>
            <a:endParaRPr lang="es-CL" sz="2400" dirty="0" smtClean="0"/>
          </a:p>
          <a:p>
            <a:pPr algn="just"/>
            <a:r>
              <a:rPr lang="es-CL" sz="2400" u="sng" dirty="0" smtClean="0">
                <a:solidFill>
                  <a:schemeClr val="tx1"/>
                </a:solidFill>
                <a:cs typeface="Arial" charset="0"/>
              </a:rPr>
              <a:t>Terrenos </a:t>
            </a:r>
            <a:r>
              <a:rPr lang="es-CL" sz="2400" u="sng" dirty="0">
                <a:solidFill>
                  <a:schemeClr val="tx1"/>
                </a:solidFill>
                <a:cs typeface="Arial" charset="0"/>
              </a:rPr>
              <a:t>congelados</a:t>
            </a:r>
            <a:r>
              <a:rPr lang="es-CL" sz="2400" dirty="0">
                <a:solidFill>
                  <a:schemeClr val="tx1"/>
                </a:solidFill>
                <a:cs typeface="Arial" charset="0"/>
              </a:rPr>
              <a:t>: </a:t>
            </a:r>
            <a:r>
              <a:rPr lang="es-CL" sz="2400" dirty="0" smtClean="0">
                <a:solidFill>
                  <a:schemeClr val="tx1"/>
                </a:solidFill>
                <a:cs typeface="Arial" charset="0"/>
              </a:rPr>
              <a:t>Cumplían </a:t>
            </a:r>
            <a:r>
              <a:rPr lang="es-CL" sz="2400" dirty="0">
                <a:solidFill>
                  <a:schemeClr val="tx1"/>
                </a:solidFill>
                <a:cs typeface="Arial" charset="0"/>
              </a:rPr>
              <a:t>con anterior instrumento de planificación </a:t>
            </a:r>
            <a:r>
              <a:rPr lang="es-CL" sz="2400" dirty="0" smtClean="0">
                <a:solidFill>
                  <a:schemeClr val="tx1"/>
                </a:solidFill>
                <a:cs typeface="Arial" charset="0"/>
              </a:rPr>
              <a:t>territorial. No </a:t>
            </a:r>
            <a:r>
              <a:rPr lang="es-CL" sz="2400" dirty="0">
                <a:solidFill>
                  <a:schemeClr val="tx1"/>
                </a:solidFill>
                <a:cs typeface="Arial" charset="0"/>
              </a:rPr>
              <a:t>los perjudica el cambio del plano regulador y pueden seguir desarrollando su actividad económica, siempre y cuando </a:t>
            </a:r>
            <a:r>
              <a:rPr lang="es-CL" sz="2400" dirty="0" smtClean="0">
                <a:solidFill>
                  <a:schemeClr val="tx1"/>
                </a:solidFill>
                <a:cs typeface="Arial" charset="0"/>
              </a:rPr>
              <a:t>el ejercicio de su actividad haya estado acorde a </a:t>
            </a:r>
            <a:r>
              <a:rPr lang="es-CL" sz="2400" dirty="0">
                <a:solidFill>
                  <a:schemeClr val="tx1"/>
                </a:solidFill>
                <a:cs typeface="Arial" charset="0"/>
              </a:rPr>
              <a:t>la normativa vigente a su época</a:t>
            </a:r>
            <a:r>
              <a:rPr lang="es-CL" sz="2400" dirty="0" smtClean="0">
                <a:solidFill>
                  <a:schemeClr val="tx1"/>
                </a:solidFill>
                <a:cs typeface="Arial" charset="0"/>
              </a:rPr>
              <a:t>.</a:t>
            </a:r>
            <a:endParaRPr lang="es-CL" sz="2400" dirty="0">
              <a:solidFill>
                <a:schemeClr val="tx1"/>
              </a:solidFill>
              <a:cs typeface="Arial" charset="0"/>
            </a:endParaRPr>
          </a:p>
        </p:txBody>
      </p:sp>
      <p:sp>
        <p:nvSpPr>
          <p:cNvPr id="3" name="Título 2"/>
          <p:cNvSpPr>
            <a:spLocks noGrp="1"/>
          </p:cNvSpPr>
          <p:nvPr>
            <p:ph type="title"/>
          </p:nvPr>
        </p:nvSpPr>
        <p:spPr>
          <a:xfrm>
            <a:off x="457200" y="274638"/>
            <a:ext cx="6880034" cy="614362"/>
          </a:xfrm>
        </p:spPr>
        <p:txBody>
          <a:bodyPr>
            <a:noAutofit/>
          </a:bodyPr>
          <a:lstStyle/>
          <a:p>
            <a:r>
              <a:rPr lang="es-CL" sz="2800" b="1" dirty="0">
                <a:cs typeface="Arial" charset="0"/>
              </a:rPr>
              <a:t>Plan regulador y patentes </a:t>
            </a:r>
            <a:r>
              <a:rPr lang="es-CL" sz="2800" b="1" dirty="0" smtClean="0">
                <a:cs typeface="Arial" charset="0"/>
              </a:rPr>
              <a:t>municipales</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30743014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a:bodyPr>
          <a:lstStyle/>
          <a:p>
            <a:r>
              <a:rPr lang="es-CL" sz="2000" dirty="0">
                <a:solidFill>
                  <a:srgbClr val="336699"/>
                </a:solidFill>
                <a:cs typeface="Arial" charset="0"/>
              </a:rPr>
              <a:t>Artículos 57, 58 y 62 de la Ley General de Urbanismo y </a:t>
            </a:r>
            <a:r>
              <a:rPr lang="es-CL" sz="2000" dirty="0" smtClean="0">
                <a:solidFill>
                  <a:srgbClr val="336699"/>
                </a:solidFill>
                <a:cs typeface="Arial" charset="0"/>
              </a:rPr>
              <a:t>Construcciones</a:t>
            </a:r>
          </a:p>
          <a:p>
            <a:endParaRPr lang="es-CL" sz="2400" dirty="0">
              <a:solidFill>
                <a:srgbClr val="336699"/>
              </a:solidFill>
              <a:cs typeface="Arial" charset="0"/>
            </a:endParaRPr>
          </a:p>
          <a:p>
            <a:pPr algn="just"/>
            <a:r>
              <a:rPr lang="es-CL" sz="2400" b="1" dirty="0">
                <a:solidFill>
                  <a:schemeClr val="tx1"/>
                </a:solidFill>
                <a:cs typeface="Arial" charset="0"/>
              </a:rPr>
              <a:t>Congelados</a:t>
            </a:r>
            <a:r>
              <a:rPr lang="es-CL" sz="2400" dirty="0">
                <a:solidFill>
                  <a:schemeClr val="tx1"/>
                </a:solidFill>
                <a:cs typeface="Arial" charset="0"/>
              </a:rPr>
              <a:t>: no pueden aumentar volumen, salvo obras para mitigar temas ambientales, mejorar calidad arquitectura, estructuras, instalaciones, incluidas las estéticas.</a:t>
            </a:r>
          </a:p>
          <a:p>
            <a:endParaRPr lang="es-CL" sz="2000" dirty="0" smtClean="0">
              <a:solidFill>
                <a:srgbClr val="336699"/>
              </a:solidFill>
              <a:cs typeface="Arial" charset="0"/>
            </a:endParaRPr>
          </a:p>
          <a:p>
            <a:pPr algn="r"/>
            <a:r>
              <a:rPr lang="es-CL" sz="2000" dirty="0" smtClean="0">
                <a:solidFill>
                  <a:srgbClr val="FF6600"/>
                </a:solidFill>
                <a:effectLst>
                  <a:outerShdw blurRad="38100" dist="38100" dir="2700000" algn="tl">
                    <a:srgbClr val="DDDDDD"/>
                  </a:outerShdw>
                </a:effectLst>
                <a:cs typeface="Arial" charset="0"/>
              </a:rPr>
              <a:t>Dictamen N° 27.471</a:t>
            </a:r>
            <a:r>
              <a:rPr lang="es-CL" sz="2000" dirty="0">
                <a:solidFill>
                  <a:srgbClr val="FF6600"/>
                </a:solidFill>
                <a:effectLst>
                  <a:outerShdw blurRad="38100" dist="38100" dir="2700000" algn="tl">
                    <a:srgbClr val="DDDDDD"/>
                  </a:outerShdw>
                </a:effectLst>
                <a:cs typeface="Arial" charset="0"/>
              </a:rPr>
              <a:t>, de 2010.</a:t>
            </a:r>
            <a:endParaRPr lang="es-ES" sz="2000" dirty="0"/>
          </a:p>
          <a:p>
            <a:endParaRPr lang="es-CL" sz="2000" dirty="0">
              <a:solidFill>
                <a:srgbClr val="336699"/>
              </a:solidFill>
              <a:cs typeface="Arial" charset="0"/>
            </a:endParaRPr>
          </a:p>
        </p:txBody>
      </p:sp>
      <p:sp>
        <p:nvSpPr>
          <p:cNvPr id="3" name="Título 2"/>
          <p:cNvSpPr>
            <a:spLocks noGrp="1"/>
          </p:cNvSpPr>
          <p:nvPr>
            <p:ph type="title"/>
          </p:nvPr>
        </p:nvSpPr>
        <p:spPr>
          <a:xfrm>
            <a:off x="457200" y="274638"/>
            <a:ext cx="6858000" cy="614362"/>
          </a:xfrm>
        </p:spPr>
        <p:txBody>
          <a:bodyPr>
            <a:noAutofit/>
          </a:bodyPr>
          <a:lstStyle/>
          <a:p>
            <a:r>
              <a:rPr lang="es-CL" sz="2800" b="1" dirty="0">
                <a:cs typeface="Arial" charset="0"/>
              </a:rPr>
              <a:t>Plan regulador y patentes municipales</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16493716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r>
              <a:rPr lang="es-CL" sz="2000" dirty="0">
                <a:solidFill>
                  <a:srgbClr val="336699"/>
                </a:solidFill>
                <a:cs typeface="Arial" charset="0"/>
              </a:rPr>
              <a:t>Artículos 24 y 29 del decreto ley </a:t>
            </a:r>
            <a:r>
              <a:rPr lang="es-CL" sz="2000" dirty="0" smtClean="0">
                <a:solidFill>
                  <a:srgbClr val="336699"/>
                </a:solidFill>
                <a:cs typeface="Arial" charset="0"/>
              </a:rPr>
              <a:t>N° </a:t>
            </a:r>
            <a:r>
              <a:rPr lang="es-CL" sz="2000" dirty="0">
                <a:solidFill>
                  <a:srgbClr val="336699"/>
                </a:solidFill>
                <a:cs typeface="Arial" charset="0"/>
              </a:rPr>
              <a:t>3.063, de </a:t>
            </a:r>
            <a:r>
              <a:rPr lang="es-CL" sz="2000" dirty="0" smtClean="0">
                <a:solidFill>
                  <a:srgbClr val="336699"/>
                </a:solidFill>
                <a:cs typeface="Arial" charset="0"/>
              </a:rPr>
              <a:t>1979, </a:t>
            </a:r>
            <a:r>
              <a:rPr lang="es-CL" sz="2000" dirty="0">
                <a:solidFill>
                  <a:srgbClr val="336699"/>
                </a:solidFill>
                <a:cs typeface="Arial" charset="0"/>
              </a:rPr>
              <a:t>y </a:t>
            </a:r>
            <a:r>
              <a:rPr lang="es-CL" sz="2000" dirty="0" smtClean="0">
                <a:solidFill>
                  <a:srgbClr val="336699"/>
                </a:solidFill>
                <a:cs typeface="Arial" charset="0"/>
              </a:rPr>
              <a:t>4° </a:t>
            </a:r>
            <a:r>
              <a:rPr lang="es-CL" sz="2000" dirty="0">
                <a:solidFill>
                  <a:srgbClr val="336699"/>
                </a:solidFill>
                <a:cs typeface="Arial" charset="0"/>
              </a:rPr>
              <a:t>y </a:t>
            </a:r>
            <a:r>
              <a:rPr lang="es-CL" sz="2000" dirty="0" smtClean="0">
                <a:solidFill>
                  <a:srgbClr val="336699"/>
                </a:solidFill>
                <a:cs typeface="Arial" charset="0"/>
              </a:rPr>
              <a:t>5° </a:t>
            </a:r>
            <a:r>
              <a:rPr lang="es-ES" sz="2000" dirty="0">
                <a:solidFill>
                  <a:srgbClr val="336699"/>
                </a:solidFill>
                <a:cs typeface="Arial" charset="0"/>
              </a:rPr>
              <a:t>del decreto </a:t>
            </a:r>
            <a:r>
              <a:rPr lang="es-CL" sz="2000" dirty="0">
                <a:solidFill>
                  <a:srgbClr val="336699"/>
                </a:solidFill>
                <a:cs typeface="Arial" charset="0"/>
              </a:rPr>
              <a:t>N° 484, de 1980, del Ministerio del </a:t>
            </a:r>
            <a:r>
              <a:rPr lang="es-CL" sz="2000" dirty="0" smtClean="0">
                <a:solidFill>
                  <a:srgbClr val="336699"/>
                </a:solidFill>
                <a:cs typeface="Arial" charset="0"/>
              </a:rPr>
              <a:t>Interior. </a:t>
            </a:r>
            <a:endParaRPr lang="es-CL" sz="2000" dirty="0">
              <a:solidFill>
                <a:srgbClr val="336699"/>
              </a:solidFill>
              <a:cs typeface="Arial" charset="0"/>
            </a:endParaRPr>
          </a:p>
          <a:p>
            <a:endParaRPr lang="es-CL" sz="2000" dirty="0"/>
          </a:p>
          <a:p>
            <a:pPr marL="342900" indent="-342900" algn="just">
              <a:buFont typeface="Arial" panose="020B0604020202020204" pitchFamily="34" charset="0"/>
              <a:buChar char="•"/>
            </a:pPr>
            <a:r>
              <a:rPr lang="es-CL" sz="2400" dirty="0">
                <a:solidFill>
                  <a:schemeClr val="tx1"/>
                </a:solidFill>
                <a:cs typeface="Arial" charset="0"/>
              </a:rPr>
              <a:t>Valor patente anual: 2,5 a 5 x 1.000 del capital propio, por 12 meses. (1 UTM a 8.000 UTM).</a:t>
            </a:r>
          </a:p>
          <a:p>
            <a:pPr algn="just"/>
            <a:endParaRPr lang="es-CL" sz="2000" dirty="0">
              <a:solidFill>
                <a:schemeClr val="tx1"/>
              </a:solidFill>
              <a:cs typeface="Arial" charset="0"/>
            </a:endParaRPr>
          </a:p>
          <a:p>
            <a:pPr marL="342900" indent="-342900" algn="just">
              <a:buFont typeface="Arial" panose="020B0604020202020204" pitchFamily="34" charset="0"/>
              <a:buChar char="•"/>
            </a:pPr>
            <a:r>
              <a:rPr lang="es-CL" sz="2400" dirty="0">
                <a:solidFill>
                  <a:schemeClr val="tx1"/>
                </a:solidFill>
                <a:cs typeface="Arial" charset="0"/>
              </a:rPr>
              <a:t>Período cuotas: 1 de julio al 31 de diciembre y 1 enero al 30 junio</a:t>
            </a:r>
            <a:r>
              <a:rPr lang="es-CL" sz="2400" dirty="0" smtClean="0">
                <a:solidFill>
                  <a:schemeClr val="tx1"/>
                </a:solidFill>
                <a:cs typeface="Arial" charset="0"/>
              </a:rPr>
              <a:t>.</a:t>
            </a:r>
            <a:endParaRPr lang="es-CL" sz="2400" dirty="0">
              <a:solidFill>
                <a:schemeClr val="tx1"/>
              </a:solidFill>
              <a:cs typeface="Arial" charset="0"/>
            </a:endParaRPr>
          </a:p>
        </p:txBody>
      </p:sp>
      <p:sp>
        <p:nvSpPr>
          <p:cNvPr id="3" name="Título 2"/>
          <p:cNvSpPr>
            <a:spLocks noGrp="1"/>
          </p:cNvSpPr>
          <p:nvPr>
            <p:ph type="title"/>
          </p:nvPr>
        </p:nvSpPr>
        <p:spPr/>
        <p:txBody>
          <a:bodyPr>
            <a:normAutofit/>
          </a:bodyPr>
          <a:lstStyle/>
          <a:p>
            <a:r>
              <a:rPr lang="es-CL" sz="2800" b="1" dirty="0">
                <a:cs typeface="Arial" charset="0"/>
              </a:rPr>
              <a:t>Capital </a:t>
            </a:r>
            <a:r>
              <a:rPr lang="es-CL" sz="2800" b="1" dirty="0" smtClean="0">
                <a:cs typeface="Arial" charset="0"/>
              </a:rPr>
              <a:t>propio</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406610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lnSpcReduction="10000"/>
          </a:bodyPr>
          <a:lstStyle/>
          <a:p>
            <a:pPr marL="228600" indent="-228600" algn="just">
              <a:buFont typeface="Arial" pitchFamily="34" charset="0"/>
              <a:buChar char="•"/>
            </a:pPr>
            <a:r>
              <a:rPr lang="es-CL" sz="2400" dirty="0" smtClean="0">
                <a:solidFill>
                  <a:schemeClr val="tx1"/>
                </a:solidFill>
              </a:rPr>
              <a:t>Actividades </a:t>
            </a:r>
            <a:r>
              <a:rPr lang="es-CL" sz="2400" dirty="0">
                <a:solidFill>
                  <a:schemeClr val="tx1"/>
                </a:solidFill>
              </a:rPr>
              <a:t>terciarias.</a:t>
            </a:r>
          </a:p>
          <a:p>
            <a:pPr marL="228600" indent="-228600" algn="just">
              <a:buFont typeface="+mj-lt"/>
              <a:buAutoNum type="arabicPeriod"/>
            </a:pPr>
            <a:endParaRPr lang="es-CL" sz="2400" dirty="0">
              <a:solidFill>
                <a:schemeClr val="tx1"/>
              </a:solidFill>
            </a:endParaRPr>
          </a:p>
          <a:p>
            <a:pPr marL="228600" indent="-228600" algn="just">
              <a:buFont typeface="Arial" pitchFamily="34" charset="0"/>
              <a:buChar char="•"/>
            </a:pPr>
            <a:r>
              <a:rPr lang="es-CL" sz="2400" dirty="0">
                <a:solidFill>
                  <a:schemeClr val="tx1"/>
                </a:solidFill>
              </a:rPr>
              <a:t>Otorgamiento patente municipal definitiva.</a:t>
            </a:r>
          </a:p>
          <a:p>
            <a:pPr marL="228600" indent="-228600" algn="just">
              <a:buFont typeface="+mj-lt"/>
              <a:buAutoNum type="arabicPeriod"/>
            </a:pPr>
            <a:endParaRPr lang="es-CL" sz="2400" dirty="0" smtClean="0">
              <a:solidFill>
                <a:schemeClr val="tx1"/>
              </a:solidFill>
            </a:endParaRPr>
          </a:p>
          <a:p>
            <a:pPr marL="228600" indent="-228600" algn="just">
              <a:buFont typeface="Arial" pitchFamily="34" charset="0"/>
              <a:buChar char="•"/>
            </a:pPr>
            <a:r>
              <a:rPr lang="es-CL" sz="2400" dirty="0">
                <a:solidFill>
                  <a:schemeClr val="tx1"/>
                </a:solidFill>
              </a:rPr>
              <a:t>Otorgamiento patente municipal provisoria.</a:t>
            </a:r>
            <a:endParaRPr lang="es-CL" sz="2400" dirty="0" smtClean="0">
              <a:solidFill>
                <a:schemeClr val="tx1"/>
              </a:solidFill>
            </a:endParaRPr>
          </a:p>
          <a:p>
            <a:pPr marL="228600" indent="-228600" algn="just">
              <a:buFont typeface="+mj-lt"/>
              <a:buAutoNum type="arabicPeriod"/>
            </a:pPr>
            <a:endParaRPr lang="es-CL" sz="2400" dirty="0">
              <a:solidFill>
                <a:schemeClr val="tx1"/>
              </a:solidFill>
            </a:endParaRPr>
          </a:p>
          <a:p>
            <a:pPr marL="228600" indent="-228600" algn="just">
              <a:buFont typeface="Arial" pitchFamily="34" charset="0"/>
              <a:buChar char="•"/>
            </a:pPr>
            <a:r>
              <a:rPr lang="es-CL" sz="2400" dirty="0">
                <a:solidFill>
                  <a:prstClr val="black"/>
                </a:solidFill>
              </a:rPr>
              <a:t>Plan regulador y patente </a:t>
            </a:r>
            <a:r>
              <a:rPr lang="es-CL" sz="2400" dirty="0" smtClean="0">
                <a:solidFill>
                  <a:prstClr val="black"/>
                </a:solidFill>
              </a:rPr>
              <a:t>municipal</a:t>
            </a:r>
            <a:r>
              <a:rPr lang="es-CL" sz="2400" dirty="0" smtClean="0">
                <a:solidFill>
                  <a:schemeClr val="tx1"/>
                </a:solidFill>
              </a:rPr>
              <a:t>.</a:t>
            </a:r>
          </a:p>
          <a:p>
            <a:pPr marL="228600" indent="-228600" algn="just">
              <a:buFont typeface="Arial" pitchFamily="34" charset="0"/>
              <a:buChar char="•"/>
            </a:pPr>
            <a:endParaRPr lang="es-CL" sz="2400" dirty="0" smtClean="0">
              <a:solidFill>
                <a:schemeClr val="tx1"/>
              </a:solidFill>
            </a:endParaRPr>
          </a:p>
          <a:p>
            <a:pPr marL="228600" indent="-228600" algn="just">
              <a:buFont typeface="Arial" pitchFamily="34" charset="0"/>
              <a:buChar char="•"/>
            </a:pPr>
            <a:r>
              <a:rPr lang="es-CL" sz="2400" dirty="0">
                <a:solidFill>
                  <a:schemeClr val="tx1"/>
                </a:solidFill>
              </a:rPr>
              <a:t>Capital propio.</a:t>
            </a:r>
          </a:p>
          <a:p>
            <a:pPr marL="228600" indent="-228600" algn="just">
              <a:buFont typeface="Arial" pitchFamily="34" charset="0"/>
              <a:buChar char="•"/>
            </a:pPr>
            <a:endParaRPr lang="es-CL" sz="2400" dirty="0" smtClean="0">
              <a:solidFill>
                <a:schemeClr val="tx1"/>
              </a:solidFill>
            </a:endParaRPr>
          </a:p>
          <a:p>
            <a:endParaRPr lang="es-CL" dirty="0"/>
          </a:p>
        </p:txBody>
      </p:sp>
      <p:sp>
        <p:nvSpPr>
          <p:cNvPr id="3" name="Título 2"/>
          <p:cNvSpPr>
            <a:spLocks noGrp="1"/>
          </p:cNvSpPr>
          <p:nvPr>
            <p:ph type="title"/>
          </p:nvPr>
        </p:nvSpPr>
        <p:spPr/>
        <p:txBody>
          <a:bodyPr>
            <a:noAutofit/>
          </a:bodyPr>
          <a:lstStyle/>
          <a:p>
            <a:r>
              <a:rPr lang="es-CL" sz="3200" b="1" dirty="0">
                <a:cs typeface="Arial" charset="0"/>
              </a:rPr>
              <a:t>Temario</a:t>
            </a:r>
            <a:endParaRPr lang="es-CL" sz="32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0119472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r>
              <a:rPr lang="es-CL" sz="2000" dirty="0">
                <a:solidFill>
                  <a:srgbClr val="336699"/>
                </a:solidFill>
                <a:cs typeface="Arial" charset="0"/>
              </a:rPr>
              <a:t>Artículos 24 y 29 del decreto ley </a:t>
            </a:r>
            <a:r>
              <a:rPr lang="es-CL" sz="2000" dirty="0" smtClean="0">
                <a:solidFill>
                  <a:srgbClr val="336699"/>
                </a:solidFill>
                <a:cs typeface="Arial" charset="0"/>
              </a:rPr>
              <a:t>N° </a:t>
            </a:r>
            <a:r>
              <a:rPr lang="es-CL" sz="2000" dirty="0">
                <a:solidFill>
                  <a:srgbClr val="336699"/>
                </a:solidFill>
                <a:cs typeface="Arial" charset="0"/>
              </a:rPr>
              <a:t>3.063, de </a:t>
            </a:r>
            <a:r>
              <a:rPr lang="es-CL" sz="2000" dirty="0" smtClean="0">
                <a:solidFill>
                  <a:srgbClr val="336699"/>
                </a:solidFill>
                <a:cs typeface="Arial" charset="0"/>
              </a:rPr>
              <a:t>1979, </a:t>
            </a:r>
            <a:r>
              <a:rPr lang="es-CL" sz="2000" dirty="0">
                <a:solidFill>
                  <a:srgbClr val="336699"/>
                </a:solidFill>
                <a:cs typeface="Arial" charset="0"/>
              </a:rPr>
              <a:t>y </a:t>
            </a:r>
            <a:r>
              <a:rPr lang="es-CL" sz="2000" dirty="0" smtClean="0">
                <a:solidFill>
                  <a:srgbClr val="336699"/>
                </a:solidFill>
                <a:cs typeface="Arial" charset="0"/>
              </a:rPr>
              <a:t>4° </a:t>
            </a:r>
            <a:r>
              <a:rPr lang="es-CL" sz="2000" dirty="0">
                <a:solidFill>
                  <a:srgbClr val="336699"/>
                </a:solidFill>
                <a:cs typeface="Arial" charset="0"/>
              </a:rPr>
              <a:t>y </a:t>
            </a:r>
            <a:r>
              <a:rPr lang="es-CL" sz="2000" dirty="0" smtClean="0">
                <a:solidFill>
                  <a:srgbClr val="336699"/>
                </a:solidFill>
                <a:cs typeface="Arial" charset="0"/>
              </a:rPr>
              <a:t>5° </a:t>
            </a:r>
            <a:r>
              <a:rPr lang="es-ES" sz="2000" dirty="0">
                <a:solidFill>
                  <a:srgbClr val="336699"/>
                </a:solidFill>
                <a:cs typeface="Arial" charset="0"/>
              </a:rPr>
              <a:t>del decreto </a:t>
            </a:r>
            <a:r>
              <a:rPr lang="es-CL" sz="2000" dirty="0">
                <a:solidFill>
                  <a:srgbClr val="336699"/>
                </a:solidFill>
                <a:cs typeface="Arial" charset="0"/>
              </a:rPr>
              <a:t>N° 484, de 1980, del Ministerio del </a:t>
            </a:r>
            <a:r>
              <a:rPr lang="es-CL" sz="2000" dirty="0" smtClean="0">
                <a:solidFill>
                  <a:srgbClr val="336699"/>
                </a:solidFill>
                <a:cs typeface="Arial" charset="0"/>
              </a:rPr>
              <a:t>Interior. </a:t>
            </a:r>
            <a:endParaRPr lang="es-CL" sz="2000" dirty="0">
              <a:solidFill>
                <a:srgbClr val="336699"/>
              </a:solidFill>
              <a:cs typeface="Arial" charset="0"/>
            </a:endParaRPr>
          </a:p>
          <a:p>
            <a:endParaRPr lang="es-CL" sz="2400" dirty="0" smtClean="0"/>
          </a:p>
          <a:p>
            <a:pPr marL="342900" indent="-342900" algn="just">
              <a:buFont typeface="Arial" panose="020B0604020202020204" pitchFamily="34" charset="0"/>
              <a:buChar char="•"/>
            </a:pPr>
            <a:r>
              <a:rPr lang="es-CL" sz="2400" dirty="0">
                <a:solidFill>
                  <a:schemeClr val="tx1"/>
                </a:solidFill>
                <a:cs typeface="Arial" charset="0"/>
              </a:rPr>
              <a:t>Establecimiento después del 31 de diciembre: 50%.</a:t>
            </a:r>
          </a:p>
          <a:p>
            <a:pPr algn="just"/>
            <a:endParaRPr lang="es-CL" sz="2400" dirty="0">
              <a:solidFill>
                <a:schemeClr val="tx1"/>
              </a:solidFill>
              <a:cs typeface="Arial" charset="0"/>
            </a:endParaRPr>
          </a:p>
          <a:p>
            <a:pPr marL="342900" indent="-342900" algn="just">
              <a:buFont typeface="Arial" panose="020B0604020202020204" pitchFamily="34" charset="0"/>
              <a:buChar char="•"/>
            </a:pPr>
            <a:r>
              <a:rPr lang="es-CL" sz="2400" dirty="0">
                <a:solidFill>
                  <a:schemeClr val="tx1"/>
                </a:solidFill>
                <a:cs typeface="Arial" charset="0"/>
              </a:rPr>
              <a:t>SII aporta información a los municipios sobre el capital propio.</a:t>
            </a:r>
          </a:p>
          <a:p>
            <a:endParaRPr lang="es-CL" dirty="0"/>
          </a:p>
        </p:txBody>
      </p:sp>
      <p:sp>
        <p:nvSpPr>
          <p:cNvPr id="3" name="Título 2"/>
          <p:cNvSpPr>
            <a:spLocks noGrp="1"/>
          </p:cNvSpPr>
          <p:nvPr>
            <p:ph type="title"/>
          </p:nvPr>
        </p:nvSpPr>
        <p:spPr/>
        <p:txBody>
          <a:bodyPr>
            <a:normAutofit/>
          </a:bodyPr>
          <a:lstStyle/>
          <a:p>
            <a:r>
              <a:rPr lang="es-CL" sz="2800" b="1" dirty="0">
                <a:cs typeface="Arial" charset="0"/>
              </a:rPr>
              <a:t>Capital </a:t>
            </a:r>
            <a:r>
              <a:rPr lang="es-CL" sz="2800" b="1" dirty="0" smtClean="0">
                <a:cs typeface="Arial" charset="0"/>
              </a:rPr>
              <a:t>propio</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3516892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a:bodyPr>
          <a:lstStyle/>
          <a:p>
            <a:pPr algn="just"/>
            <a:r>
              <a:rPr lang="es-CL" sz="2000" dirty="0">
                <a:solidFill>
                  <a:srgbClr val="336699"/>
                </a:solidFill>
                <a:cs typeface="Arial" charset="0"/>
              </a:rPr>
              <a:t>Artículos 24 y 29 del decreto ley </a:t>
            </a:r>
            <a:r>
              <a:rPr lang="es-CL" sz="2000" dirty="0" smtClean="0">
                <a:solidFill>
                  <a:srgbClr val="336699"/>
                </a:solidFill>
                <a:cs typeface="Arial" charset="0"/>
              </a:rPr>
              <a:t>N° </a:t>
            </a:r>
            <a:r>
              <a:rPr lang="es-CL" sz="2000" dirty="0">
                <a:solidFill>
                  <a:srgbClr val="336699"/>
                </a:solidFill>
                <a:cs typeface="Arial" charset="0"/>
              </a:rPr>
              <a:t>3.063, de </a:t>
            </a:r>
            <a:r>
              <a:rPr lang="es-CL" sz="2000" dirty="0" smtClean="0">
                <a:solidFill>
                  <a:srgbClr val="336699"/>
                </a:solidFill>
                <a:cs typeface="Arial" charset="0"/>
              </a:rPr>
              <a:t>1979, </a:t>
            </a:r>
            <a:r>
              <a:rPr lang="es-CL" sz="2000" dirty="0">
                <a:solidFill>
                  <a:srgbClr val="336699"/>
                </a:solidFill>
                <a:cs typeface="Arial" charset="0"/>
              </a:rPr>
              <a:t>y </a:t>
            </a:r>
            <a:r>
              <a:rPr lang="es-CL" sz="2000" dirty="0" smtClean="0">
                <a:solidFill>
                  <a:srgbClr val="336699"/>
                </a:solidFill>
                <a:cs typeface="Arial" charset="0"/>
              </a:rPr>
              <a:t>4° </a:t>
            </a:r>
            <a:r>
              <a:rPr lang="es-CL" sz="2000" dirty="0">
                <a:solidFill>
                  <a:srgbClr val="336699"/>
                </a:solidFill>
                <a:cs typeface="Arial" charset="0"/>
              </a:rPr>
              <a:t>y </a:t>
            </a:r>
            <a:r>
              <a:rPr lang="es-CL" sz="2000" dirty="0" smtClean="0">
                <a:solidFill>
                  <a:srgbClr val="336699"/>
                </a:solidFill>
                <a:cs typeface="Arial" charset="0"/>
              </a:rPr>
              <a:t>5° </a:t>
            </a:r>
            <a:r>
              <a:rPr lang="es-ES" sz="2000" dirty="0">
                <a:solidFill>
                  <a:srgbClr val="336699"/>
                </a:solidFill>
                <a:cs typeface="Arial" charset="0"/>
              </a:rPr>
              <a:t>del decreto </a:t>
            </a:r>
            <a:r>
              <a:rPr lang="es-CL" sz="2000" dirty="0">
                <a:solidFill>
                  <a:srgbClr val="336699"/>
                </a:solidFill>
                <a:cs typeface="Arial" charset="0"/>
              </a:rPr>
              <a:t>N° 484, de 1980, del Ministerio del Interior. </a:t>
            </a:r>
          </a:p>
          <a:p>
            <a:endParaRPr lang="es-CL" sz="2000" dirty="0" smtClean="0"/>
          </a:p>
          <a:p>
            <a:pPr marL="342900" indent="-342900" algn="just">
              <a:buFont typeface="Arial" panose="020B0604020202020204" pitchFamily="34" charset="0"/>
              <a:buChar char="•"/>
            </a:pPr>
            <a:r>
              <a:rPr lang="es-CL" sz="2400" dirty="0">
                <a:solidFill>
                  <a:schemeClr val="tx1"/>
                </a:solidFill>
                <a:cs typeface="Arial" charset="0"/>
              </a:rPr>
              <a:t>Se deben deducir las inversiones en otras empresas afectas al pago de patente, lo que debe realizarse mediante certificado de los municipios respectivos</a:t>
            </a:r>
            <a:r>
              <a:rPr lang="es-CL" sz="2400" dirty="0" smtClean="0">
                <a:solidFill>
                  <a:schemeClr val="tx1"/>
                </a:solidFill>
                <a:cs typeface="Arial" charset="0"/>
              </a:rPr>
              <a:t>.</a:t>
            </a:r>
          </a:p>
          <a:p>
            <a:pPr algn="just"/>
            <a:endParaRPr lang="es-CL" sz="2000" dirty="0">
              <a:solidFill>
                <a:schemeClr val="tx1"/>
              </a:solidFill>
              <a:cs typeface="Arial" charset="0"/>
            </a:endParaRPr>
          </a:p>
          <a:p>
            <a:pPr marL="342900" indent="-342900" algn="just">
              <a:buFont typeface="Arial" panose="020B0604020202020204" pitchFamily="34" charset="0"/>
              <a:buChar char="•"/>
            </a:pPr>
            <a:r>
              <a:rPr lang="es-CL" sz="2400" dirty="0" smtClean="0">
                <a:solidFill>
                  <a:schemeClr val="tx1"/>
                </a:solidFill>
                <a:cs typeface="Arial" charset="0"/>
              </a:rPr>
              <a:t>Valor de la inversión es el tributario (capital propio tributario), monto efectivo de la inversión, no el financiero (relacionado con las utilidades o pérdidas).</a:t>
            </a:r>
          </a:p>
          <a:p>
            <a:endParaRPr lang="es-CL" sz="2000" dirty="0"/>
          </a:p>
        </p:txBody>
      </p:sp>
      <p:sp>
        <p:nvSpPr>
          <p:cNvPr id="3" name="Título 2"/>
          <p:cNvSpPr>
            <a:spLocks noGrp="1"/>
          </p:cNvSpPr>
          <p:nvPr>
            <p:ph type="title"/>
          </p:nvPr>
        </p:nvSpPr>
        <p:spPr/>
        <p:txBody>
          <a:bodyPr>
            <a:normAutofit/>
          </a:bodyPr>
          <a:lstStyle/>
          <a:p>
            <a:r>
              <a:rPr lang="es-CL" sz="2800" b="1" dirty="0">
                <a:cs typeface="Arial" charset="0"/>
              </a:rPr>
              <a:t>Capital </a:t>
            </a:r>
            <a:r>
              <a:rPr lang="es-CL" sz="2800" b="1" dirty="0" smtClean="0">
                <a:cs typeface="Arial" charset="0"/>
              </a:rPr>
              <a:t>propio</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40441112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r>
              <a:rPr lang="es-CL" sz="2000" dirty="0">
                <a:solidFill>
                  <a:srgbClr val="336699"/>
                </a:solidFill>
                <a:cs typeface="Arial" charset="0"/>
              </a:rPr>
              <a:t>Artículos 24 y 29 del decreto ley Nº 3.063, de </a:t>
            </a:r>
            <a:r>
              <a:rPr lang="es-CL" sz="2000" dirty="0" smtClean="0">
                <a:solidFill>
                  <a:srgbClr val="336699"/>
                </a:solidFill>
                <a:cs typeface="Arial" charset="0"/>
              </a:rPr>
              <a:t>1979, </a:t>
            </a:r>
            <a:r>
              <a:rPr lang="es-CL" sz="2000" dirty="0">
                <a:solidFill>
                  <a:srgbClr val="336699"/>
                </a:solidFill>
                <a:cs typeface="Arial" charset="0"/>
              </a:rPr>
              <a:t>y </a:t>
            </a:r>
            <a:r>
              <a:rPr lang="es-CL" sz="2000" dirty="0" smtClean="0">
                <a:solidFill>
                  <a:srgbClr val="336699"/>
                </a:solidFill>
                <a:cs typeface="Arial" charset="0"/>
              </a:rPr>
              <a:t>4° </a:t>
            </a:r>
            <a:r>
              <a:rPr lang="es-CL" sz="2000" dirty="0">
                <a:solidFill>
                  <a:srgbClr val="336699"/>
                </a:solidFill>
                <a:cs typeface="Arial" charset="0"/>
              </a:rPr>
              <a:t>y </a:t>
            </a:r>
            <a:r>
              <a:rPr lang="es-CL" sz="2000" dirty="0" smtClean="0">
                <a:solidFill>
                  <a:srgbClr val="336699"/>
                </a:solidFill>
                <a:cs typeface="Arial" charset="0"/>
              </a:rPr>
              <a:t>5° </a:t>
            </a:r>
            <a:r>
              <a:rPr lang="es-ES" sz="2000" dirty="0">
                <a:solidFill>
                  <a:srgbClr val="336699"/>
                </a:solidFill>
                <a:cs typeface="Arial" charset="0"/>
              </a:rPr>
              <a:t>del decreto </a:t>
            </a:r>
            <a:r>
              <a:rPr lang="es-CL" sz="2000" dirty="0">
                <a:solidFill>
                  <a:srgbClr val="336699"/>
                </a:solidFill>
                <a:cs typeface="Arial" charset="0"/>
              </a:rPr>
              <a:t>N° 484, de 1980, del Ministerio del Interior.</a:t>
            </a:r>
            <a:r>
              <a:rPr lang="es-CL" sz="2400" dirty="0">
                <a:solidFill>
                  <a:srgbClr val="336699"/>
                </a:solidFill>
                <a:cs typeface="Arial" charset="0"/>
              </a:rPr>
              <a:t> </a:t>
            </a:r>
          </a:p>
          <a:p>
            <a:endParaRPr lang="es-CL" sz="2400" dirty="0" smtClean="0"/>
          </a:p>
          <a:p>
            <a:pPr algn="just"/>
            <a:r>
              <a:rPr lang="es-CL" sz="2600" dirty="0">
                <a:solidFill>
                  <a:schemeClr val="tx1"/>
                </a:solidFill>
                <a:cs typeface="Arial" charset="0"/>
              </a:rPr>
              <a:t>Si se realizan actividades afectas y no afectas la patente se calcula sobre capital afecto a las actividades lucrativas.</a:t>
            </a:r>
            <a:r>
              <a:rPr lang="es-CL" sz="2400" dirty="0">
                <a:solidFill>
                  <a:schemeClr val="tx1"/>
                </a:solidFill>
                <a:cs typeface="Arial" charset="0"/>
              </a:rPr>
              <a:t> </a:t>
            </a:r>
          </a:p>
          <a:p>
            <a:endParaRPr lang="es-CL" sz="2400" dirty="0" smtClean="0"/>
          </a:p>
          <a:p>
            <a:pPr algn="r"/>
            <a:r>
              <a:rPr lang="es-CL" dirty="0">
                <a:solidFill>
                  <a:srgbClr val="FF6600"/>
                </a:solidFill>
                <a:effectLst>
                  <a:outerShdw blurRad="38100" dist="38100" dir="2700000" algn="tl">
                    <a:srgbClr val="DDDDDD"/>
                  </a:outerShdw>
                </a:effectLst>
                <a:cs typeface="Arial" charset="0"/>
              </a:rPr>
              <a:t>Dictamen N° 58.918, de 2011</a:t>
            </a:r>
            <a:r>
              <a:rPr lang="es-CL" dirty="0" smtClean="0">
                <a:solidFill>
                  <a:srgbClr val="FF6600"/>
                </a:solidFill>
                <a:effectLst>
                  <a:outerShdw blurRad="38100" dist="38100" dir="2700000" algn="tl">
                    <a:srgbClr val="DDDDDD"/>
                  </a:outerShdw>
                </a:effectLst>
                <a:cs typeface="Arial" charset="0"/>
              </a:rPr>
              <a:t>.</a:t>
            </a:r>
            <a:endParaRPr lang="es-CL" dirty="0">
              <a:solidFill>
                <a:srgbClr val="FF6600"/>
              </a:solidFill>
              <a:effectLst>
                <a:outerShdw blurRad="38100" dist="38100" dir="2700000" algn="tl">
                  <a:srgbClr val="DDDDDD"/>
                </a:outerShdw>
              </a:effectLst>
              <a:cs typeface="Arial" charset="0"/>
            </a:endParaRPr>
          </a:p>
        </p:txBody>
      </p:sp>
      <p:sp>
        <p:nvSpPr>
          <p:cNvPr id="3" name="Título 2"/>
          <p:cNvSpPr>
            <a:spLocks noGrp="1"/>
          </p:cNvSpPr>
          <p:nvPr>
            <p:ph type="title"/>
          </p:nvPr>
        </p:nvSpPr>
        <p:spPr/>
        <p:txBody>
          <a:bodyPr>
            <a:normAutofit/>
          </a:bodyPr>
          <a:lstStyle/>
          <a:p>
            <a:r>
              <a:rPr lang="es-CL" sz="2800" b="1" dirty="0">
                <a:cs typeface="Arial" charset="0"/>
              </a:rPr>
              <a:t>Capital </a:t>
            </a:r>
            <a:r>
              <a:rPr lang="es-CL" sz="2800" b="1" dirty="0" smtClean="0">
                <a:cs typeface="Arial" charset="0"/>
              </a:rPr>
              <a:t>propio</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34107634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fontScale="92500" lnSpcReduction="10000"/>
          </a:bodyPr>
          <a:lstStyle/>
          <a:p>
            <a:r>
              <a:rPr lang="es-CL" sz="2200" dirty="0" smtClean="0">
                <a:solidFill>
                  <a:srgbClr val="336699"/>
                </a:solidFill>
                <a:cs typeface="Arial" charset="0"/>
              </a:rPr>
              <a:t>Artículos </a:t>
            </a:r>
            <a:r>
              <a:rPr lang="es-CL" sz="2200" dirty="0">
                <a:solidFill>
                  <a:srgbClr val="336699"/>
                </a:solidFill>
                <a:cs typeface="Arial" charset="0"/>
              </a:rPr>
              <a:t>25 y </a:t>
            </a:r>
            <a:r>
              <a:rPr lang="es-CL" sz="2200" dirty="0" smtClean="0">
                <a:solidFill>
                  <a:srgbClr val="336699"/>
                </a:solidFill>
                <a:cs typeface="Arial" charset="0"/>
              </a:rPr>
              <a:t>56 </a:t>
            </a:r>
            <a:r>
              <a:rPr lang="es-CL" sz="2200" dirty="0">
                <a:solidFill>
                  <a:srgbClr val="336699"/>
                </a:solidFill>
                <a:cs typeface="Arial" charset="0"/>
              </a:rPr>
              <a:t>del decreto ley </a:t>
            </a:r>
            <a:r>
              <a:rPr lang="es-CL" sz="2200" dirty="0" smtClean="0">
                <a:solidFill>
                  <a:srgbClr val="336699"/>
                </a:solidFill>
                <a:cs typeface="Arial" charset="0"/>
              </a:rPr>
              <a:t>N° </a:t>
            </a:r>
            <a:r>
              <a:rPr lang="es-CL" sz="2200" dirty="0">
                <a:solidFill>
                  <a:srgbClr val="336699"/>
                </a:solidFill>
                <a:cs typeface="Arial" charset="0"/>
              </a:rPr>
              <a:t>3.063, de </a:t>
            </a:r>
            <a:r>
              <a:rPr lang="es-CL" sz="2200" dirty="0" smtClean="0">
                <a:solidFill>
                  <a:srgbClr val="336699"/>
                </a:solidFill>
                <a:cs typeface="Arial" charset="0"/>
              </a:rPr>
              <a:t>1979.</a:t>
            </a:r>
          </a:p>
          <a:p>
            <a:endParaRPr lang="es-CL" sz="2000" dirty="0">
              <a:solidFill>
                <a:srgbClr val="336699"/>
              </a:solidFill>
              <a:cs typeface="Arial" charset="0"/>
            </a:endParaRPr>
          </a:p>
          <a:p>
            <a:pPr marL="457200" lvl="0" indent="-457200" algn="just" fontAlgn="base">
              <a:spcBef>
                <a:spcPct val="0"/>
              </a:spcBef>
              <a:spcAft>
                <a:spcPct val="0"/>
              </a:spcAft>
              <a:buFont typeface="Arial" panose="020B0604020202020204" pitchFamily="34" charset="0"/>
              <a:buChar char="•"/>
            </a:pPr>
            <a:r>
              <a:rPr lang="es-CL" sz="2600" dirty="0">
                <a:solidFill>
                  <a:schemeClr val="tx1"/>
                </a:solidFill>
                <a:latin typeface="Arial" charset="0"/>
                <a:ea typeface="ＭＳ Ｐゴシック" charset="0"/>
                <a:cs typeface="Arial" charset="0"/>
              </a:rPr>
              <a:t>Mes de mayo: Contribuyentes con sucursales, oficinas o cualquier unidad de gestión empresarial, cualquiera sea su naturaleza </a:t>
            </a:r>
            <a:r>
              <a:rPr lang="es-CL" sz="2600" dirty="0" smtClean="0">
                <a:solidFill>
                  <a:schemeClr val="tx1"/>
                </a:solidFill>
                <a:latin typeface="Arial" charset="0"/>
                <a:ea typeface="ＭＳ Ｐゴシック" charset="0"/>
                <a:cs typeface="Arial" charset="0"/>
              </a:rPr>
              <a:t>jurídica </a:t>
            </a:r>
            <a:r>
              <a:rPr lang="es-ES" sz="2600" dirty="0">
                <a:solidFill>
                  <a:schemeClr val="tx1"/>
                </a:solidFill>
                <a:latin typeface="Arial" charset="0"/>
                <a:ea typeface="ＭＳ Ｐゴシック" charset="0"/>
                <a:cs typeface="Arial" charset="0"/>
              </a:rPr>
              <a:t>o</a:t>
            </a:r>
            <a:r>
              <a:rPr lang="es-CL" sz="2600" dirty="0">
                <a:solidFill>
                  <a:schemeClr val="tx1"/>
                </a:solidFill>
                <a:latin typeface="Arial" charset="0"/>
                <a:ea typeface="ＭＳ Ｐゴシック" charset="0"/>
                <a:cs typeface="Arial" charset="0"/>
              </a:rPr>
              <a:t> gestión empresarial deben presentar declaración en el municipio cada matriz</a:t>
            </a:r>
            <a:r>
              <a:rPr lang="es-CL" sz="2600" dirty="0" smtClean="0">
                <a:solidFill>
                  <a:schemeClr val="tx1"/>
                </a:solidFill>
                <a:latin typeface="Arial" charset="0"/>
                <a:ea typeface="ＭＳ Ｐゴシック" charset="0"/>
                <a:cs typeface="Arial" charset="0"/>
              </a:rPr>
              <a:t>.</a:t>
            </a:r>
          </a:p>
          <a:p>
            <a:pPr lvl="0" algn="just" fontAlgn="base">
              <a:spcBef>
                <a:spcPct val="0"/>
              </a:spcBef>
              <a:spcAft>
                <a:spcPct val="0"/>
              </a:spcAft>
              <a:buFont typeface="Arial" pitchFamily="34" charset="0"/>
              <a:buChar char="•"/>
            </a:pPr>
            <a:endParaRPr lang="es-CL" sz="2600" dirty="0" smtClean="0">
              <a:solidFill>
                <a:schemeClr val="tx1"/>
              </a:solidFill>
              <a:latin typeface="Arial" charset="0"/>
              <a:ea typeface="ＭＳ Ｐゴシック" charset="0"/>
              <a:cs typeface="Arial" charset="0"/>
            </a:endParaRPr>
          </a:p>
          <a:p>
            <a:pPr marL="457200" indent="-457200" algn="just" fontAlgn="base">
              <a:spcBef>
                <a:spcPct val="0"/>
              </a:spcBef>
              <a:spcAft>
                <a:spcPct val="0"/>
              </a:spcAft>
              <a:buFont typeface="Arial" panose="020B0604020202020204" pitchFamily="34" charset="0"/>
              <a:buChar char="•"/>
            </a:pPr>
            <a:r>
              <a:rPr lang="es-CL" sz="2600" dirty="0">
                <a:solidFill>
                  <a:schemeClr val="tx1"/>
                </a:solidFill>
                <a:cs typeface="Arial" charset="0"/>
              </a:rPr>
              <a:t>Monto total de la patente se paga en proporción por cada </a:t>
            </a:r>
            <a:r>
              <a:rPr lang="es-CL" sz="2600" dirty="0" smtClean="0">
                <a:solidFill>
                  <a:schemeClr val="tx1"/>
                </a:solidFill>
                <a:cs typeface="Arial" charset="0"/>
              </a:rPr>
              <a:t>sucursal, </a:t>
            </a:r>
            <a:r>
              <a:rPr lang="es-CL" sz="2600" dirty="0">
                <a:solidFill>
                  <a:schemeClr val="tx1"/>
                </a:solidFill>
                <a:cs typeface="Arial" charset="0"/>
              </a:rPr>
              <a:t>considerando el número de trabajadores, cualquiera sea su condición o forma, incluidos </a:t>
            </a:r>
            <a:r>
              <a:rPr lang="es-CL" sz="2600" dirty="0" smtClean="0">
                <a:solidFill>
                  <a:schemeClr val="tx1"/>
                </a:solidFill>
                <a:cs typeface="Arial" charset="0"/>
              </a:rPr>
              <a:t>los de </a:t>
            </a:r>
            <a:r>
              <a:rPr lang="es-CL" sz="2600" dirty="0">
                <a:solidFill>
                  <a:schemeClr val="tx1"/>
                </a:solidFill>
                <a:cs typeface="Arial" charset="0"/>
              </a:rPr>
              <a:t>temporada y subcontratistas.</a:t>
            </a:r>
          </a:p>
          <a:p>
            <a:pPr lvl="0" algn="just" fontAlgn="base">
              <a:spcBef>
                <a:spcPct val="0"/>
              </a:spcBef>
              <a:spcAft>
                <a:spcPct val="0"/>
              </a:spcAft>
              <a:buFont typeface="Arial" pitchFamily="34" charset="0"/>
              <a:buChar char="•"/>
            </a:pPr>
            <a:endParaRPr lang="es-CL" sz="2800" dirty="0">
              <a:solidFill>
                <a:prstClr val="black"/>
              </a:solidFill>
              <a:latin typeface="Arial" charset="0"/>
              <a:ea typeface="ＭＳ Ｐゴシック" charset="0"/>
              <a:cs typeface="Arial" charset="0"/>
            </a:endParaRPr>
          </a:p>
          <a:p>
            <a:endParaRPr lang="es-CL" sz="2000" dirty="0"/>
          </a:p>
        </p:txBody>
      </p:sp>
      <p:sp>
        <p:nvSpPr>
          <p:cNvPr id="3" name="Título 2"/>
          <p:cNvSpPr>
            <a:spLocks noGrp="1"/>
          </p:cNvSpPr>
          <p:nvPr>
            <p:ph type="title"/>
          </p:nvPr>
        </p:nvSpPr>
        <p:spPr/>
        <p:txBody>
          <a:bodyPr>
            <a:normAutofit/>
          </a:bodyPr>
          <a:lstStyle/>
          <a:p>
            <a:r>
              <a:rPr lang="es-CL" sz="2800" b="1" dirty="0">
                <a:cs typeface="Arial" charset="0"/>
              </a:rPr>
              <a:t>Declaración de </a:t>
            </a:r>
            <a:r>
              <a:rPr lang="es-CL" sz="2800" b="1" dirty="0" smtClean="0">
                <a:cs typeface="Arial" charset="0"/>
              </a:rPr>
              <a:t>trabajadores.</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36711487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a:bodyPr>
          <a:lstStyle/>
          <a:p>
            <a:r>
              <a:rPr lang="es-CL" sz="2000" dirty="0">
                <a:solidFill>
                  <a:srgbClr val="336699"/>
                </a:solidFill>
                <a:cs typeface="Arial" charset="0"/>
              </a:rPr>
              <a:t>Artículos 25 y </a:t>
            </a:r>
            <a:r>
              <a:rPr lang="es-CL" sz="2000" dirty="0" smtClean="0">
                <a:solidFill>
                  <a:srgbClr val="336699"/>
                </a:solidFill>
                <a:cs typeface="Arial" charset="0"/>
              </a:rPr>
              <a:t>56 </a:t>
            </a:r>
            <a:r>
              <a:rPr lang="es-CL" sz="2000" dirty="0">
                <a:solidFill>
                  <a:srgbClr val="336699"/>
                </a:solidFill>
                <a:cs typeface="Arial" charset="0"/>
              </a:rPr>
              <a:t>del decreto ley </a:t>
            </a:r>
            <a:r>
              <a:rPr lang="es-CL" sz="2000" dirty="0" smtClean="0">
                <a:solidFill>
                  <a:srgbClr val="336699"/>
                </a:solidFill>
                <a:cs typeface="Arial" charset="0"/>
              </a:rPr>
              <a:t>N° </a:t>
            </a:r>
            <a:r>
              <a:rPr lang="es-CL" sz="2000" dirty="0">
                <a:solidFill>
                  <a:srgbClr val="336699"/>
                </a:solidFill>
                <a:cs typeface="Arial" charset="0"/>
              </a:rPr>
              <a:t>3.063, de 1979</a:t>
            </a:r>
            <a:r>
              <a:rPr lang="es-CL" sz="2000" dirty="0" smtClean="0">
                <a:solidFill>
                  <a:srgbClr val="336699"/>
                </a:solidFill>
                <a:cs typeface="Arial" charset="0"/>
              </a:rPr>
              <a:t>.</a:t>
            </a:r>
          </a:p>
          <a:p>
            <a:endParaRPr lang="es-CL" sz="2000" dirty="0">
              <a:solidFill>
                <a:srgbClr val="336699"/>
              </a:solidFill>
              <a:cs typeface="Arial" charset="0"/>
            </a:endParaRPr>
          </a:p>
          <a:p>
            <a:pPr marL="342900" indent="-342900" algn="just">
              <a:buFont typeface="Arial" panose="020B0604020202020204" pitchFamily="34" charset="0"/>
              <a:buChar char="•"/>
            </a:pPr>
            <a:r>
              <a:rPr lang="es-CL" sz="2400" dirty="0" smtClean="0">
                <a:solidFill>
                  <a:schemeClr val="tx1"/>
                </a:solidFill>
              </a:rPr>
              <a:t>En </a:t>
            </a:r>
            <a:r>
              <a:rPr lang="es-CL" sz="2400" dirty="0">
                <a:solidFill>
                  <a:schemeClr val="tx1"/>
                </a:solidFill>
              </a:rPr>
              <a:t>el caso del incumplimiento de la obligación de declarar sucursales y </a:t>
            </a:r>
            <a:r>
              <a:rPr lang="es-CL" sz="2400" dirty="0" smtClean="0">
                <a:solidFill>
                  <a:schemeClr val="tx1"/>
                </a:solidFill>
              </a:rPr>
              <a:t>trabajadores, corresponde </a:t>
            </a:r>
            <a:r>
              <a:rPr lang="es-CL" sz="2400" dirty="0">
                <a:solidFill>
                  <a:schemeClr val="tx1"/>
                </a:solidFill>
              </a:rPr>
              <a:t>aplicar la multa de </a:t>
            </a:r>
            <a:r>
              <a:rPr lang="es-CL" sz="2400" dirty="0" smtClean="0">
                <a:solidFill>
                  <a:schemeClr val="tx1"/>
                </a:solidFill>
              </a:rPr>
              <a:t>hasta tres </a:t>
            </a:r>
            <a:r>
              <a:rPr lang="es-CL" sz="2400" dirty="0">
                <a:solidFill>
                  <a:schemeClr val="tx1"/>
                </a:solidFill>
              </a:rPr>
              <a:t>unidades tributarias mensuales establecida </a:t>
            </a:r>
            <a:r>
              <a:rPr lang="es-CL" sz="2400" dirty="0" smtClean="0">
                <a:solidFill>
                  <a:schemeClr val="tx1"/>
                </a:solidFill>
              </a:rPr>
              <a:t>en el artículo </a:t>
            </a:r>
            <a:r>
              <a:rPr lang="es-CL" sz="2400" dirty="0">
                <a:solidFill>
                  <a:schemeClr val="tx1"/>
                </a:solidFill>
              </a:rPr>
              <a:t>56 </a:t>
            </a:r>
            <a:r>
              <a:rPr lang="es-CL" sz="2400" dirty="0" smtClean="0">
                <a:solidFill>
                  <a:schemeClr val="tx1"/>
                </a:solidFill>
              </a:rPr>
              <a:t>de la Ley de Rentas Municipales, para </a:t>
            </a:r>
            <a:r>
              <a:rPr lang="es-CL" sz="2400" dirty="0">
                <a:solidFill>
                  <a:schemeClr val="tx1"/>
                </a:solidFill>
              </a:rPr>
              <a:t>las infracciones al aludido texto normativo que no tengan una sanción </a:t>
            </a:r>
            <a:r>
              <a:rPr lang="es-CL" sz="2400" dirty="0" smtClean="0">
                <a:solidFill>
                  <a:schemeClr val="tx1"/>
                </a:solidFill>
              </a:rPr>
              <a:t>especial. </a:t>
            </a:r>
          </a:p>
          <a:p>
            <a:pPr algn="just">
              <a:buFont typeface="Arial" pitchFamily="34" charset="0"/>
              <a:buChar char="•"/>
            </a:pPr>
            <a:endParaRPr lang="es-CL" sz="2400" dirty="0">
              <a:solidFill>
                <a:srgbClr val="C00000"/>
              </a:solidFill>
              <a:effectLst>
                <a:outerShdw blurRad="38100" dist="38100" dir="2700000" algn="tl">
                  <a:srgbClr val="DDDDDD"/>
                </a:outerShdw>
              </a:effectLst>
              <a:cs typeface="Arial" charset="0"/>
            </a:endParaRPr>
          </a:p>
          <a:p>
            <a:pPr algn="r"/>
            <a:r>
              <a:rPr lang="es-CL" sz="1700" dirty="0" smtClean="0">
                <a:solidFill>
                  <a:srgbClr val="FF6600"/>
                </a:solidFill>
                <a:effectLst>
                  <a:outerShdw blurRad="38100" dist="38100" dir="2700000" algn="tl">
                    <a:srgbClr val="DDDDDD"/>
                  </a:outerShdw>
                </a:effectLst>
                <a:cs typeface="Arial" charset="0"/>
              </a:rPr>
              <a:t>Dictamen N° 14.666, de 2014</a:t>
            </a:r>
            <a:endParaRPr lang="es-CL" sz="1700" dirty="0">
              <a:cs typeface="Arial" charset="0"/>
            </a:endParaRPr>
          </a:p>
        </p:txBody>
      </p:sp>
      <p:sp>
        <p:nvSpPr>
          <p:cNvPr id="3" name="Título 2"/>
          <p:cNvSpPr>
            <a:spLocks noGrp="1"/>
          </p:cNvSpPr>
          <p:nvPr>
            <p:ph type="title"/>
          </p:nvPr>
        </p:nvSpPr>
        <p:spPr/>
        <p:txBody>
          <a:bodyPr>
            <a:normAutofit/>
          </a:bodyPr>
          <a:lstStyle/>
          <a:p>
            <a:r>
              <a:rPr lang="es-CL" sz="2800" b="1" dirty="0">
                <a:cs typeface="Arial" charset="0"/>
              </a:rPr>
              <a:t>Declaración de </a:t>
            </a:r>
            <a:r>
              <a:rPr lang="es-CL" sz="2800" b="1" dirty="0" smtClean="0">
                <a:cs typeface="Arial" charset="0"/>
              </a:rPr>
              <a:t>trabajadores</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a:t>División de Municipalidades</a:t>
            </a:r>
            <a:endParaRPr lang="es-ES" sz="1200"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5396540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162046" y="1921396"/>
            <a:ext cx="8653871" cy="4121713"/>
          </a:xfrm>
        </p:spPr>
        <p:txBody>
          <a:bodyPr>
            <a:noAutofit/>
          </a:bodyPr>
          <a:lstStyle/>
          <a:p>
            <a:pPr marL="342900" indent="-342900" algn="just">
              <a:buFont typeface="Arial" panose="020B0604020202020204" pitchFamily="34" charset="0"/>
              <a:buChar char="•"/>
            </a:pPr>
            <a:r>
              <a:rPr lang="es-CL" sz="2400" dirty="0">
                <a:solidFill>
                  <a:schemeClr val="tx1"/>
                </a:solidFill>
              </a:rPr>
              <a:t>Dictamen N° 14.666, de 2014, se precisó que la sanción a aplicar era la contenida en el artículo 56 del decreto ley N°3.063, de 1979.</a:t>
            </a:r>
          </a:p>
          <a:p>
            <a:pPr marL="342900" indent="-342900" algn="just">
              <a:buFont typeface="Arial" panose="020B0604020202020204" pitchFamily="34" charset="0"/>
              <a:buChar char="•"/>
            </a:pPr>
            <a:endParaRPr lang="es-CL" sz="2400" dirty="0">
              <a:solidFill>
                <a:schemeClr val="tx1"/>
              </a:solidFill>
            </a:endParaRPr>
          </a:p>
          <a:p>
            <a:pPr marL="342900" indent="-342900" algn="just">
              <a:buFont typeface="Arial" panose="020B0604020202020204" pitchFamily="34" charset="0"/>
              <a:buChar char="•"/>
            </a:pPr>
            <a:r>
              <a:rPr lang="es-CL" sz="2400" dirty="0">
                <a:solidFill>
                  <a:schemeClr val="tx1"/>
                </a:solidFill>
              </a:rPr>
              <a:t>Fundamento: interpretación histórica, sistemática y finalista del antedicho artículo 52, intención del legislador fue establecer la sanción allí contemplada para evitar que los contribuyentes incumplieran su obligación de informar el capital propio, atendido que este constituye la base imponible sobre la cual se calcula la patente, por lo que su objeto no era otro que castigar esa precisa infracción. </a:t>
            </a:r>
          </a:p>
          <a:p>
            <a:endParaRPr lang="es-ES" sz="2400" dirty="0">
              <a:solidFill>
                <a:schemeClr val="tx1"/>
              </a:solidFill>
            </a:endParaRPr>
          </a:p>
        </p:txBody>
      </p:sp>
      <p:sp>
        <p:nvSpPr>
          <p:cNvPr id="3" name="Título 2"/>
          <p:cNvSpPr>
            <a:spLocks noGrp="1"/>
          </p:cNvSpPr>
          <p:nvPr>
            <p:ph type="title"/>
          </p:nvPr>
        </p:nvSpPr>
        <p:spPr/>
        <p:txBody>
          <a:bodyPr>
            <a:normAutofit/>
          </a:bodyPr>
          <a:lstStyle/>
          <a:p>
            <a:r>
              <a:rPr lang="es-CL" sz="2800" b="1" dirty="0">
                <a:cs typeface="Arial" charset="0"/>
              </a:rPr>
              <a:t>Declaración de </a:t>
            </a:r>
            <a:r>
              <a:rPr lang="es-CL" sz="2800" b="1" dirty="0" smtClean="0">
                <a:cs typeface="Arial" charset="0"/>
              </a:rPr>
              <a:t>Trabajadores</a:t>
            </a:r>
            <a:endParaRPr lang="es-ES" sz="2800"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28048883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marL="457200" indent="-457200">
              <a:buFont typeface="Arial" panose="020B0604020202020204" pitchFamily="34" charset="0"/>
              <a:buChar char="•"/>
            </a:pPr>
            <a:endParaRPr lang="es-CL" sz="2000" u="sng" dirty="0" smtClean="0"/>
          </a:p>
          <a:p>
            <a:pPr marL="342900" indent="-342900" algn="just">
              <a:buFont typeface="Arial" panose="020B0604020202020204" pitchFamily="34" charset="0"/>
              <a:buChar char="•"/>
            </a:pPr>
            <a:r>
              <a:rPr lang="es-CL" sz="2400" dirty="0" smtClean="0">
                <a:solidFill>
                  <a:schemeClr val="tx1"/>
                </a:solidFill>
                <a:cs typeface="Arial" charset="0"/>
              </a:rPr>
              <a:t>  Multa</a:t>
            </a:r>
            <a:r>
              <a:rPr lang="es-CL" sz="2400" dirty="0">
                <a:solidFill>
                  <a:schemeClr val="tx1"/>
                </a:solidFill>
                <a:cs typeface="Arial" charset="0"/>
              </a:rPr>
              <a:t>: Hasta 3 UTM.</a:t>
            </a:r>
          </a:p>
          <a:p>
            <a:endParaRPr lang="es-CL" sz="2000" dirty="0">
              <a:solidFill>
                <a:schemeClr val="tx1"/>
              </a:solidFill>
            </a:endParaRPr>
          </a:p>
          <a:p>
            <a:pPr marL="457200" indent="-457200" algn="just">
              <a:buFont typeface="Arial" panose="020B0604020202020204" pitchFamily="34" charset="0"/>
              <a:buChar char="•"/>
            </a:pPr>
            <a:r>
              <a:rPr lang="es-CL" sz="2600" u="sng" dirty="0">
                <a:solidFill>
                  <a:schemeClr val="tx1"/>
                </a:solidFill>
              </a:rPr>
              <a:t>Municipio que aplica la multa</a:t>
            </a:r>
            <a:r>
              <a:rPr lang="es-CL" sz="2600" dirty="0">
                <a:solidFill>
                  <a:schemeClr val="tx1"/>
                </a:solidFill>
              </a:rPr>
              <a:t>: sólo puede ser aplicada por la municipalidad en que se encuentra ubicada la casa matriz</a:t>
            </a:r>
            <a:r>
              <a:rPr lang="es-CL" sz="2600" dirty="0" smtClean="0">
                <a:solidFill>
                  <a:schemeClr val="tx1"/>
                </a:solidFill>
              </a:rPr>
              <a:t>.</a:t>
            </a:r>
          </a:p>
          <a:p>
            <a:pPr marL="457200" indent="-457200" algn="just">
              <a:buFont typeface="Arial" panose="020B0604020202020204" pitchFamily="34" charset="0"/>
              <a:buChar char="•"/>
            </a:pPr>
            <a:endParaRPr lang="es-CL" sz="2600" dirty="0"/>
          </a:p>
          <a:p>
            <a:pPr algn="r"/>
            <a:r>
              <a:rPr lang="es-CL" dirty="0" smtClean="0">
                <a:solidFill>
                  <a:srgbClr val="FF6600"/>
                </a:solidFill>
                <a:effectLst>
                  <a:outerShdw blurRad="38100" dist="38100" dir="2700000" algn="tl">
                    <a:srgbClr val="DDDDDD"/>
                  </a:outerShdw>
                </a:effectLst>
                <a:cs typeface="Arial" charset="0"/>
              </a:rPr>
              <a:t>Dictámenes N°s. 2.556 </a:t>
            </a:r>
            <a:r>
              <a:rPr lang="es-CL" dirty="0">
                <a:solidFill>
                  <a:srgbClr val="FF6600"/>
                </a:solidFill>
                <a:effectLst>
                  <a:outerShdw blurRad="38100" dist="38100" dir="2700000" algn="tl">
                    <a:srgbClr val="DDDDDD"/>
                  </a:outerShdw>
                </a:effectLst>
                <a:cs typeface="Arial" charset="0"/>
              </a:rPr>
              <a:t>y 21.683, ambos de 2015.</a:t>
            </a:r>
            <a:endParaRPr lang="es-ES" dirty="0"/>
          </a:p>
          <a:p>
            <a:endParaRPr lang="es-ES" dirty="0"/>
          </a:p>
        </p:txBody>
      </p:sp>
      <p:sp>
        <p:nvSpPr>
          <p:cNvPr id="3" name="Título 2"/>
          <p:cNvSpPr>
            <a:spLocks noGrp="1"/>
          </p:cNvSpPr>
          <p:nvPr>
            <p:ph type="title"/>
          </p:nvPr>
        </p:nvSpPr>
        <p:spPr/>
        <p:txBody>
          <a:bodyPr>
            <a:normAutofit/>
          </a:bodyPr>
          <a:lstStyle/>
          <a:p>
            <a:r>
              <a:rPr lang="es-CL" sz="2800" b="1" dirty="0">
                <a:cs typeface="Arial" charset="0"/>
              </a:rPr>
              <a:t>Declaración de </a:t>
            </a:r>
            <a:r>
              <a:rPr lang="es-CL" sz="2800" b="1" dirty="0" smtClean="0">
                <a:cs typeface="Arial" charset="0"/>
              </a:rPr>
              <a:t>Trabajadores</a:t>
            </a:r>
            <a:endParaRPr lang="es-ES" sz="2800"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1475089405"/>
      </p:ext>
    </p:extLst>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43068" y="1944547"/>
            <a:ext cx="8572849" cy="3950370"/>
          </a:xfrm>
        </p:spPr>
        <p:txBody>
          <a:bodyPr>
            <a:normAutofit fontScale="92500" lnSpcReduction="10000"/>
          </a:bodyPr>
          <a:lstStyle/>
          <a:p>
            <a:pPr algn="just"/>
            <a:endParaRPr lang="es-CL" sz="1000" dirty="0" smtClean="0">
              <a:cs typeface="Arial" charset="0"/>
            </a:endParaRPr>
          </a:p>
          <a:p>
            <a:pPr algn="just"/>
            <a:r>
              <a:rPr lang="es-CL" sz="2200" dirty="0">
                <a:solidFill>
                  <a:srgbClr val="336699"/>
                </a:solidFill>
                <a:cs typeface="Arial" charset="0"/>
              </a:rPr>
              <a:t>Artículo 26 decreto ley N° 3.063, de 1979, sobre Rentas Municipales</a:t>
            </a:r>
            <a:r>
              <a:rPr lang="es-CL" sz="2200" dirty="0" smtClean="0">
                <a:solidFill>
                  <a:srgbClr val="336699"/>
                </a:solidFill>
                <a:cs typeface="Arial" charset="0"/>
              </a:rPr>
              <a:t>.</a:t>
            </a:r>
          </a:p>
          <a:p>
            <a:pPr algn="just"/>
            <a:endParaRPr lang="es-CL" sz="2200" dirty="0">
              <a:cs typeface="Arial" charset="0"/>
            </a:endParaRPr>
          </a:p>
          <a:p>
            <a:pPr marL="457200" indent="-457200" algn="just">
              <a:buFont typeface="Arial" panose="020B0604020202020204" pitchFamily="34" charset="0"/>
              <a:buChar char="•"/>
            </a:pPr>
            <a:r>
              <a:rPr lang="es-CL" sz="2600" dirty="0">
                <a:solidFill>
                  <a:schemeClr val="tx1"/>
                </a:solidFill>
                <a:cs typeface="Arial" charset="0"/>
              </a:rPr>
              <a:t>Actividad se ejerza en la casa habitación familiar.</a:t>
            </a:r>
          </a:p>
          <a:p>
            <a:pPr marL="228600" indent="-228600" algn="just">
              <a:buFont typeface="Arial" pitchFamily="34" charset="0"/>
              <a:buChar char="•"/>
            </a:pPr>
            <a:endParaRPr lang="es-CL" sz="2200" dirty="0">
              <a:solidFill>
                <a:schemeClr val="tx1"/>
              </a:solidFill>
              <a:cs typeface="Arial" charset="0"/>
            </a:endParaRPr>
          </a:p>
          <a:p>
            <a:pPr marL="457200" indent="-457200" algn="just">
              <a:buFont typeface="Arial" panose="020B0604020202020204" pitchFamily="34" charset="0"/>
              <a:buChar char="•"/>
            </a:pPr>
            <a:r>
              <a:rPr lang="es-CL" sz="2600" dirty="0">
                <a:solidFill>
                  <a:schemeClr val="tx1"/>
                </a:solidFill>
                <a:cs typeface="Arial" charset="0"/>
              </a:rPr>
              <a:t>Que no laboren más de 5 extraños a la familia.</a:t>
            </a:r>
          </a:p>
          <a:p>
            <a:pPr marL="228600" indent="-228600" algn="just">
              <a:buFont typeface="Arial" pitchFamily="34" charset="0"/>
              <a:buChar char="•"/>
            </a:pPr>
            <a:endParaRPr lang="es-CL" sz="2200" dirty="0">
              <a:solidFill>
                <a:schemeClr val="tx1"/>
              </a:solidFill>
              <a:cs typeface="Arial" charset="0"/>
            </a:endParaRPr>
          </a:p>
          <a:p>
            <a:pPr marL="457200" indent="-457200" algn="just">
              <a:buFont typeface="Arial" panose="020B0604020202020204" pitchFamily="34" charset="0"/>
              <a:buChar char="•"/>
            </a:pPr>
            <a:r>
              <a:rPr lang="es-CL" sz="2600" dirty="0">
                <a:solidFill>
                  <a:schemeClr val="tx1"/>
                </a:solidFill>
                <a:cs typeface="Arial" charset="0"/>
              </a:rPr>
              <a:t>Activos productivos no pueden superar UF 1.000, sin considerar valor inmueble.</a:t>
            </a:r>
          </a:p>
          <a:p>
            <a:pPr algn="just"/>
            <a:endParaRPr lang="es-CL" sz="2200" dirty="0">
              <a:solidFill>
                <a:schemeClr val="tx1"/>
              </a:solidFill>
              <a:cs typeface="Arial" charset="0"/>
            </a:endParaRPr>
          </a:p>
          <a:p>
            <a:pPr marL="457200" indent="-457200" algn="just">
              <a:buFont typeface="Arial" panose="020B0604020202020204" pitchFamily="34" charset="0"/>
              <a:buChar char="•"/>
            </a:pPr>
            <a:r>
              <a:rPr lang="es-CL" sz="2600" dirty="0">
                <a:solidFill>
                  <a:schemeClr val="tx1"/>
                </a:solidFill>
                <a:cs typeface="Arial" charset="0"/>
              </a:rPr>
              <a:t>En condominio autorización comité administración.</a:t>
            </a:r>
          </a:p>
          <a:p>
            <a:endParaRPr lang="es-ES" dirty="0">
              <a:solidFill>
                <a:schemeClr val="tx1"/>
              </a:solidFill>
            </a:endParaRPr>
          </a:p>
        </p:txBody>
      </p:sp>
      <p:sp>
        <p:nvSpPr>
          <p:cNvPr id="3" name="Título 2"/>
          <p:cNvSpPr>
            <a:spLocks noGrp="1"/>
          </p:cNvSpPr>
          <p:nvPr>
            <p:ph type="title"/>
          </p:nvPr>
        </p:nvSpPr>
        <p:spPr/>
        <p:txBody>
          <a:bodyPr>
            <a:normAutofit/>
          </a:bodyPr>
          <a:lstStyle/>
          <a:p>
            <a:r>
              <a:rPr lang="es-CL" sz="2800" b="1" dirty="0">
                <a:cs typeface="Arial" charset="0"/>
              </a:rPr>
              <a:t>Microempresa </a:t>
            </a:r>
            <a:r>
              <a:rPr lang="es-CL" sz="2800" b="1" dirty="0" smtClean="0">
                <a:cs typeface="Arial" charset="0"/>
              </a:rPr>
              <a:t>Familiar</a:t>
            </a:r>
            <a:endParaRPr lang="es-CL" sz="2800" b="1" dirty="0">
              <a:cs typeface="Arial" charset="0"/>
            </a:endParaRP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280212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31494" y="2023292"/>
            <a:ext cx="8584423" cy="4019818"/>
          </a:xfrm>
        </p:spPr>
        <p:txBody>
          <a:bodyPr>
            <a:normAutofit lnSpcReduction="10000"/>
          </a:bodyPr>
          <a:lstStyle/>
          <a:p>
            <a:pPr algn="just"/>
            <a:endParaRPr lang="es-CL" sz="2000" dirty="0" smtClean="0">
              <a:cs typeface="Arial" charset="0"/>
            </a:endParaRPr>
          </a:p>
          <a:p>
            <a:pPr algn="just"/>
            <a:r>
              <a:rPr lang="es-CL" sz="2400" dirty="0" smtClean="0">
                <a:solidFill>
                  <a:schemeClr val="tx1"/>
                </a:solidFill>
                <a:cs typeface="Arial" charset="0"/>
              </a:rPr>
              <a:t>Pueden </a:t>
            </a:r>
            <a:r>
              <a:rPr lang="es-CL" sz="2400" dirty="0">
                <a:solidFill>
                  <a:schemeClr val="tx1"/>
                </a:solidFill>
                <a:cs typeface="Arial" charset="0"/>
              </a:rPr>
              <a:t>realizar cualquier actividad lícita, salvo las peligrosas, molestas o contaminantes (listado Servicio de Salud, ponderación de los requisitos por la respectiva entidad edilicia, declaración).</a:t>
            </a:r>
          </a:p>
          <a:p>
            <a:pPr algn="just"/>
            <a:endParaRPr lang="es-CL" sz="2000" dirty="0">
              <a:solidFill>
                <a:schemeClr val="tx1"/>
              </a:solidFill>
              <a:cs typeface="Arial" charset="0"/>
            </a:endParaRPr>
          </a:p>
          <a:p>
            <a:pPr algn="just"/>
            <a:r>
              <a:rPr lang="es-CL" sz="2400" dirty="0" smtClean="0">
                <a:solidFill>
                  <a:schemeClr val="tx1"/>
                </a:solidFill>
                <a:cs typeface="Arial" charset="0"/>
              </a:rPr>
              <a:t>No </a:t>
            </a:r>
            <a:r>
              <a:rPr lang="es-CL" sz="2400" dirty="0">
                <a:solidFill>
                  <a:schemeClr val="tx1"/>
                </a:solidFill>
                <a:cs typeface="Arial" charset="0"/>
              </a:rPr>
              <a:t>se le aplican limitaciones y autorizaciones, salvo cumplimiento </a:t>
            </a:r>
            <a:r>
              <a:rPr lang="es-CL" sz="2400" dirty="0">
                <a:solidFill>
                  <a:schemeClr val="tx1"/>
                </a:solidFill>
              </a:rPr>
              <a:t>D.S. Nº 977, de 1997, del </a:t>
            </a:r>
            <a:r>
              <a:rPr lang="es-CL" sz="2400" dirty="0" smtClean="0">
                <a:solidFill>
                  <a:schemeClr val="tx1"/>
                </a:solidFill>
              </a:rPr>
              <a:t>Ministerio de Salud, </a:t>
            </a:r>
            <a:r>
              <a:rPr lang="es-CL" sz="2400" dirty="0">
                <a:solidFill>
                  <a:schemeClr val="tx1"/>
                </a:solidFill>
              </a:rPr>
              <a:t>que aprobó el Reglamento Sanitario de los </a:t>
            </a:r>
            <a:r>
              <a:rPr lang="es-ES" sz="2400" dirty="0">
                <a:solidFill>
                  <a:schemeClr val="tx1"/>
                </a:solidFill>
              </a:rPr>
              <a:t>Alimentos.</a:t>
            </a:r>
            <a:endParaRPr lang="es-CL" sz="2400" dirty="0">
              <a:solidFill>
                <a:schemeClr val="tx1"/>
              </a:solidFill>
              <a:cs typeface="Arial" charset="0"/>
            </a:endParaRPr>
          </a:p>
          <a:p>
            <a:pPr algn="just"/>
            <a:endParaRPr lang="es-CL" sz="2000" dirty="0">
              <a:cs typeface="Arial" charset="0"/>
            </a:endParaRPr>
          </a:p>
          <a:p>
            <a:pPr algn="r"/>
            <a:r>
              <a:rPr lang="es-CL" dirty="0">
                <a:solidFill>
                  <a:srgbClr val="FF6600"/>
                </a:solidFill>
                <a:effectLst>
                  <a:outerShdw blurRad="38100" dist="38100" dir="2700000" algn="tl">
                    <a:srgbClr val="DDDDDD"/>
                  </a:outerShdw>
                </a:effectLst>
                <a:cs typeface="Arial" charset="0"/>
              </a:rPr>
              <a:t>Dictamen </a:t>
            </a:r>
            <a:r>
              <a:rPr lang="es-CL" dirty="0" smtClean="0">
                <a:solidFill>
                  <a:srgbClr val="FF6600"/>
                </a:solidFill>
                <a:effectLst>
                  <a:outerShdw blurRad="38100" dist="38100" dir="2700000" algn="tl">
                    <a:srgbClr val="DDDDDD"/>
                  </a:outerShdw>
                </a:effectLst>
                <a:cs typeface="Arial" charset="0"/>
              </a:rPr>
              <a:t>N°s. 75.449</a:t>
            </a:r>
            <a:r>
              <a:rPr lang="es-CL" dirty="0">
                <a:solidFill>
                  <a:srgbClr val="FF6600"/>
                </a:solidFill>
                <a:effectLst>
                  <a:outerShdw blurRad="38100" dist="38100" dir="2700000" algn="tl">
                    <a:srgbClr val="DDDDDD"/>
                  </a:outerShdw>
                </a:effectLst>
                <a:cs typeface="Arial" charset="0"/>
              </a:rPr>
              <a:t>, de 2010 y 41.523, de 2012</a:t>
            </a:r>
            <a:r>
              <a:rPr lang="es-CL" dirty="0" smtClean="0">
                <a:solidFill>
                  <a:srgbClr val="FF6600"/>
                </a:solidFill>
                <a:effectLst>
                  <a:outerShdw blurRad="38100" dist="38100" dir="2700000" algn="tl">
                    <a:srgbClr val="DDDDDD"/>
                  </a:outerShdw>
                </a:effectLst>
                <a:cs typeface="Arial" charset="0"/>
              </a:rPr>
              <a:t>.</a:t>
            </a:r>
            <a:endParaRPr lang="es-CL" dirty="0">
              <a:solidFill>
                <a:srgbClr val="FF6600"/>
              </a:solidFill>
              <a:effectLst>
                <a:outerShdw blurRad="38100" dist="38100" dir="2700000" algn="tl">
                  <a:srgbClr val="DDDDDD"/>
                </a:outerShdw>
              </a:effectLst>
              <a:cs typeface="Arial" charset="0"/>
            </a:endParaRPr>
          </a:p>
        </p:txBody>
      </p:sp>
      <p:sp>
        <p:nvSpPr>
          <p:cNvPr id="3" name="Título 2"/>
          <p:cNvSpPr>
            <a:spLocks noGrp="1"/>
          </p:cNvSpPr>
          <p:nvPr>
            <p:ph type="title"/>
          </p:nvPr>
        </p:nvSpPr>
        <p:spPr/>
        <p:txBody>
          <a:bodyPr>
            <a:normAutofit/>
          </a:bodyPr>
          <a:lstStyle/>
          <a:p>
            <a:r>
              <a:rPr lang="es-CL" sz="2800" b="1" dirty="0">
                <a:cs typeface="Arial" charset="0"/>
              </a:rPr>
              <a:t>Microempresa </a:t>
            </a:r>
            <a:r>
              <a:rPr lang="es-CL" sz="2800" b="1" dirty="0" smtClean="0">
                <a:cs typeface="Arial" charset="0"/>
              </a:rPr>
              <a:t>Familiar</a:t>
            </a:r>
            <a:endParaRPr lang="es-ES" sz="2800"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22891885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196770" y="1921397"/>
            <a:ext cx="8619147" cy="3973520"/>
          </a:xfrm>
        </p:spPr>
        <p:txBody>
          <a:bodyPr>
            <a:normAutofit lnSpcReduction="10000"/>
          </a:bodyPr>
          <a:lstStyle/>
          <a:p>
            <a:pPr algn="just"/>
            <a:r>
              <a:rPr lang="es-CL" sz="2000" dirty="0">
                <a:solidFill>
                  <a:srgbClr val="336699"/>
                </a:solidFill>
                <a:cs typeface="Arial" charset="0"/>
              </a:rPr>
              <a:t>Artículo 26 decreto ley 3.063, de 1979 y ley sobre Expendio y Consumo de Bebidas Alcohólicas</a:t>
            </a:r>
            <a:r>
              <a:rPr lang="es-CL" sz="2000" dirty="0" smtClean="0">
                <a:solidFill>
                  <a:srgbClr val="336699"/>
                </a:solidFill>
                <a:cs typeface="Arial" charset="0"/>
              </a:rPr>
              <a:t>.</a:t>
            </a:r>
          </a:p>
          <a:p>
            <a:pPr algn="just"/>
            <a:endParaRPr lang="es-CL" sz="1400" dirty="0">
              <a:cs typeface="Arial" charset="0"/>
            </a:endParaRPr>
          </a:p>
          <a:p>
            <a:pPr algn="just"/>
            <a:r>
              <a:rPr lang="es-CL" sz="2400" dirty="0">
                <a:solidFill>
                  <a:schemeClr val="tx1"/>
                </a:solidFill>
                <a:cs typeface="Arial" charset="0"/>
              </a:rPr>
              <a:t>Es una actividad </a:t>
            </a:r>
            <a:r>
              <a:rPr lang="es-CL" sz="2400" dirty="0" smtClean="0">
                <a:solidFill>
                  <a:schemeClr val="tx1"/>
                </a:solidFill>
                <a:cs typeface="Arial" charset="0"/>
              </a:rPr>
              <a:t>susceptible </a:t>
            </a:r>
            <a:r>
              <a:rPr lang="es-CL" sz="2400" dirty="0">
                <a:solidFill>
                  <a:schemeClr val="tx1"/>
                </a:solidFill>
                <a:cs typeface="Arial" charset="0"/>
              </a:rPr>
              <a:t>de ser realizada bajo la modalidad de microempresa familiar.</a:t>
            </a:r>
          </a:p>
          <a:p>
            <a:pPr algn="just">
              <a:buFont typeface="Arial" pitchFamily="34" charset="0"/>
              <a:buChar char="•"/>
            </a:pPr>
            <a:endParaRPr lang="es-CL" sz="1300" dirty="0">
              <a:solidFill>
                <a:schemeClr val="tx1"/>
              </a:solidFill>
              <a:cs typeface="Arial" charset="0"/>
            </a:endParaRPr>
          </a:p>
          <a:p>
            <a:pPr algn="just"/>
            <a:r>
              <a:rPr lang="es-CL" sz="2400" dirty="0" smtClean="0">
                <a:solidFill>
                  <a:schemeClr val="tx1"/>
                </a:solidFill>
                <a:cs typeface="Arial" charset="0"/>
              </a:rPr>
              <a:t>	</a:t>
            </a:r>
            <a:r>
              <a:rPr lang="es-CL" sz="2400" b="1" u="sng" dirty="0" smtClean="0">
                <a:solidFill>
                  <a:schemeClr val="tx1"/>
                </a:solidFill>
                <a:cs typeface="Arial" charset="0"/>
              </a:rPr>
              <a:t>Requisitos</a:t>
            </a:r>
            <a:r>
              <a:rPr lang="es-CL" sz="2400" b="1" u="sng" dirty="0">
                <a:solidFill>
                  <a:schemeClr val="tx1"/>
                </a:solidFill>
                <a:cs typeface="Arial" charset="0"/>
              </a:rPr>
              <a:t>:</a:t>
            </a:r>
          </a:p>
          <a:p>
            <a:pPr algn="just"/>
            <a:endParaRPr lang="es-CL" sz="1300" dirty="0">
              <a:solidFill>
                <a:schemeClr val="tx1"/>
              </a:solidFill>
              <a:cs typeface="Arial" charset="0"/>
            </a:endParaRPr>
          </a:p>
          <a:p>
            <a:pPr marL="457200" indent="-457200" algn="just">
              <a:buFont typeface="+mj-lt"/>
              <a:buAutoNum type="arabicPeriod"/>
            </a:pPr>
            <a:r>
              <a:rPr lang="es-CL" sz="2400" dirty="0">
                <a:solidFill>
                  <a:schemeClr val="tx1"/>
                </a:solidFill>
                <a:cs typeface="Arial" charset="0"/>
              </a:rPr>
              <a:t>Cumplimiento Ley sobre ECBA, según clase. </a:t>
            </a:r>
            <a:endParaRPr lang="es-CL" sz="2400" dirty="0" smtClean="0">
              <a:solidFill>
                <a:schemeClr val="tx1"/>
              </a:solidFill>
              <a:cs typeface="Arial" charset="0"/>
            </a:endParaRPr>
          </a:p>
          <a:p>
            <a:pPr marL="457200" indent="-457200" algn="just">
              <a:buFont typeface="+mj-lt"/>
              <a:buAutoNum type="arabicPeriod"/>
            </a:pPr>
            <a:endParaRPr lang="es-CL" sz="1500" dirty="0">
              <a:solidFill>
                <a:schemeClr val="tx1"/>
              </a:solidFill>
              <a:cs typeface="Arial" charset="0"/>
            </a:endParaRPr>
          </a:p>
          <a:p>
            <a:pPr marL="457200" indent="-457200" algn="just">
              <a:buFont typeface="+mj-lt"/>
              <a:buAutoNum type="arabicPeriod"/>
            </a:pPr>
            <a:r>
              <a:rPr lang="es-CL" sz="2400" dirty="0" smtClean="0">
                <a:solidFill>
                  <a:schemeClr val="tx1"/>
                </a:solidFill>
                <a:cs typeface="Arial" charset="0"/>
              </a:rPr>
              <a:t>Que </a:t>
            </a:r>
            <a:r>
              <a:rPr lang="es-CL" sz="2400" dirty="0">
                <a:solidFill>
                  <a:schemeClr val="tx1"/>
                </a:solidFill>
                <a:cs typeface="Arial" charset="0"/>
              </a:rPr>
              <a:t>su ejercicio no importe peligro, contaminación o molestias</a:t>
            </a:r>
            <a:r>
              <a:rPr lang="es-CL" sz="2400" dirty="0" smtClean="0">
                <a:solidFill>
                  <a:schemeClr val="tx1"/>
                </a:solidFill>
                <a:cs typeface="Arial" charset="0"/>
              </a:rPr>
              <a:t>.</a:t>
            </a:r>
            <a:endParaRPr lang="es-CL" sz="2400" dirty="0">
              <a:solidFill>
                <a:schemeClr val="tx1"/>
              </a:solidFill>
              <a:cs typeface="Arial" charset="0"/>
            </a:endParaRPr>
          </a:p>
        </p:txBody>
      </p:sp>
      <p:sp>
        <p:nvSpPr>
          <p:cNvPr id="3" name="Título 2"/>
          <p:cNvSpPr>
            <a:spLocks noGrp="1"/>
          </p:cNvSpPr>
          <p:nvPr>
            <p:ph type="title"/>
          </p:nvPr>
        </p:nvSpPr>
        <p:spPr>
          <a:xfrm>
            <a:off x="457200" y="274638"/>
            <a:ext cx="6858000" cy="614362"/>
          </a:xfrm>
        </p:spPr>
        <p:txBody>
          <a:bodyPr>
            <a:normAutofit/>
          </a:bodyPr>
          <a:lstStyle/>
          <a:p>
            <a:r>
              <a:rPr lang="es-CL" b="1" dirty="0">
                <a:cs typeface="Arial" charset="0"/>
              </a:rPr>
              <a:t>Microempresa F</a:t>
            </a:r>
            <a:r>
              <a:rPr lang="es-CL" b="1" dirty="0" smtClean="0">
                <a:cs typeface="Arial" charset="0"/>
              </a:rPr>
              <a:t>amiliar.</a:t>
            </a:r>
            <a:r>
              <a:rPr lang="es-CL" b="1" dirty="0">
                <a:cs typeface="Arial" charset="0"/>
              </a:rPr>
              <a:t> Patente de A</a:t>
            </a:r>
            <a:r>
              <a:rPr lang="es-CL" b="1" dirty="0" smtClean="0">
                <a:cs typeface="Arial" charset="0"/>
              </a:rPr>
              <a:t>lcoholes</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726145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lnSpcReduction="10000"/>
          </a:bodyPr>
          <a:lstStyle/>
          <a:p>
            <a:pPr marL="228600" indent="-228600" algn="just">
              <a:buFont typeface="Arial" pitchFamily="34" charset="0"/>
              <a:buChar char="•"/>
            </a:pPr>
            <a:r>
              <a:rPr lang="es-CL" sz="2400" dirty="0" smtClean="0">
                <a:solidFill>
                  <a:schemeClr val="tx1"/>
                </a:solidFill>
              </a:rPr>
              <a:t>Declaración </a:t>
            </a:r>
            <a:r>
              <a:rPr lang="es-CL" sz="2400" dirty="0">
                <a:solidFill>
                  <a:schemeClr val="tx1"/>
                </a:solidFill>
              </a:rPr>
              <a:t>de trabajadores</a:t>
            </a:r>
            <a:r>
              <a:rPr lang="es-CL" sz="2400" dirty="0" smtClean="0">
                <a:solidFill>
                  <a:schemeClr val="tx1"/>
                </a:solidFill>
              </a:rPr>
              <a:t>.</a:t>
            </a:r>
          </a:p>
          <a:p>
            <a:pPr marL="228600" indent="-228600" algn="just">
              <a:buFont typeface="Arial" pitchFamily="34" charset="0"/>
              <a:buChar char="•"/>
            </a:pPr>
            <a:endParaRPr lang="es-CL" sz="2400" dirty="0">
              <a:solidFill>
                <a:schemeClr val="tx1"/>
              </a:solidFill>
            </a:endParaRPr>
          </a:p>
          <a:p>
            <a:pPr marL="228600" indent="-228600" algn="just">
              <a:buFont typeface="Arial" pitchFamily="34" charset="0"/>
              <a:buChar char="•"/>
            </a:pPr>
            <a:r>
              <a:rPr lang="es-CL" sz="2400" dirty="0">
                <a:solidFill>
                  <a:schemeClr val="tx1"/>
                </a:solidFill>
              </a:rPr>
              <a:t>Patente de alcoholes</a:t>
            </a:r>
            <a:r>
              <a:rPr lang="es-CL" sz="2400" dirty="0" smtClean="0">
                <a:solidFill>
                  <a:schemeClr val="tx1"/>
                </a:solidFill>
              </a:rPr>
              <a:t>.</a:t>
            </a:r>
          </a:p>
          <a:p>
            <a:pPr marL="228600" indent="-228600" algn="just">
              <a:buFont typeface="Arial" pitchFamily="34" charset="0"/>
              <a:buChar char="•"/>
            </a:pPr>
            <a:endParaRPr lang="es-CL" sz="2400" dirty="0" smtClean="0">
              <a:solidFill>
                <a:schemeClr val="tx1"/>
              </a:solidFill>
            </a:endParaRPr>
          </a:p>
          <a:p>
            <a:pPr marL="228600" indent="-228600" algn="just">
              <a:buFont typeface="Arial" pitchFamily="34" charset="0"/>
              <a:buChar char="•"/>
            </a:pPr>
            <a:r>
              <a:rPr lang="es-CL" sz="2400" dirty="0">
                <a:solidFill>
                  <a:schemeClr val="tx1"/>
                </a:solidFill>
              </a:rPr>
              <a:t>Patente </a:t>
            </a:r>
            <a:r>
              <a:rPr lang="es-CL" sz="2400" dirty="0" smtClean="0">
                <a:solidFill>
                  <a:schemeClr val="tx1"/>
                </a:solidFill>
              </a:rPr>
              <a:t>profesional.</a:t>
            </a:r>
            <a:endParaRPr lang="es-CL" sz="2400" dirty="0">
              <a:solidFill>
                <a:schemeClr val="tx1"/>
              </a:solidFill>
            </a:endParaRPr>
          </a:p>
          <a:p>
            <a:pPr algn="just"/>
            <a:endParaRPr lang="es-CL" sz="2400" dirty="0">
              <a:solidFill>
                <a:schemeClr val="tx1"/>
              </a:solidFill>
            </a:endParaRPr>
          </a:p>
          <a:p>
            <a:pPr marL="228600" indent="-228600" algn="just">
              <a:buFont typeface="Arial" pitchFamily="34" charset="0"/>
              <a:buChar char="•"/>
            </a:pPr>
            <a:r>
              <a:rPr lang="es-CL" sz="2400" dirty="0">
                <a:solidFill>
                  <a:schemeClr val="tx1"/>
                </a:solidFill>
              </a:rPr>
              <a:t>Personas exentas</a:t>
            </a:r>
            <a:r>
              <a:rPr lang="es-CL" sz="2400" dirty="0" smtClean="0">
                <a:solidFill>
                  <a:schemeClr val="tx1"/>
                </a:solidFill>
              </a:rPr>
              <a:t>.</a:t>
            </a:r>
          </a:p>
          <a:p>
            <a:pPr marL="228600" indent="-228600" algn="just">
              <a:buFont typeface="Arial" pitchFamily="34" charset="0"/>
              <a:buChar char="•"/>
            </a:pPr>
            <a:endParaRPr lang="es-CL" sz="2400" dirty="0" smtClean="0">
              <a:solidFill>
                <a:schemeClr val="tx1"/>
              </a:solidFill>
            </a:endParaRPr>
          </a:p>
          <a:p>
            <a:pPr marL="228600" indent="-228600" algn="just">
              <a:buFont typeface="Arial" pitchFamily="34" charset="0"/>
              <a:buChar char="•"/>
            </a:pPr>
            <a:r>
              <a:rPr lang="es-CL" sz="2400" dirty="0">
                <a:solidFill>
                  <a:schemeClr val="tx1"/>
                </a:solidFill>
              </a:rPr>
              <a:t>Microempresa familiar.</a:t>
            </a:r>
          </a:p>
          <a:p>
            <a:pPr marL="228600" indent="-228600" algn="just">
              <a:buFont typeface="Arial" pitchFamily="34" charset="0"/>
              <a:buChar char="•"/>
            </a:pPr>
            <a:endParaRPr lang="es-CL" sz="2400" dirty="0">
              <a:solidFill>
                <a:schemeClr val="tx1"/>
              </a:solidFill>
            </a:endParaRPr>
          </a:p>
          <a:p>
            <a:endParaRPr lang="es-CL" dirty="0"/>
          </a:p>
        </p:txBody>
      </p:sp>
      <p:sp>
        <p:nvSpPr>
          <p:cNvPr id="3" name="Título 2"/>
          <p:cNvSpPr>
            <a:spLocks noGrp="1"/>
          </p:cNvSpPr>
          <p:nvPr>
            <p:ph type="title"/>
          </p:nvPr>
        </p:nvSpPr>
        <p:spPr/>
        <p:txBody>
          <a:bodyPr>
            <a:normAutofit/>
          </a:bodyPr>
          <a:lstStyle/>
          <a:p>
            <a:r>
              <a:rPr lang="es-CL" sz="3200" b="1" dirty="0">
                <a:cs typeface="Arial" charset="0"/>
              </a:rPr>
              <a:t>Temario</a:t>
            </a:r>
            <a:endParaRPr lang="es-CL" sz="32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14567036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marL="514350" indent="-514350" algn="just">
              <a:buFont typeface="+mj-lt"/>
              <a:buAutoNum type="arabicPeriod" startAt="3"/>
            </a:pPr>
            <a:endParaRPr lang="es-CL" sz="2000" dirty="0" smtClean="0">
              <a:cs typeface="Arial" charset="0"/>
            </a:endParaRPr>
          </a:p>
          <a:p>
            <a:pPr marL="514350" indent="-514350" algn="just">
              <a:buFont typeface="+mj-lt"/>
              <a:buAutoNum type="arabicPeriod" startAt="3"/>
            </a:pPr>
            <a:r>
              <a:rPr lang="es-CL" sz="2600" dirty="0" smtClean="0">
                <a:solidFill>
                  <a:schemeClr val="tx1"/>
                </a:solidFill>
                <a:cs typeface="Arial" charset="0"/>
              </a:rPr>
              <a:t>Que </a:t>
            </a:r>
            <a:r>
              <a:rPr lang="es-CL" sz="2600" dirty="0">
                <a:solidFill>
                  <a:schemeClr val="tx1"/>
                </a:solidFill>
                <a:cs typeface="Arial" charset="0"/>
              </a:rPr>
              <a:t>el acceso al establecimiento sea independiente al de la vivienda.</a:t>
            </a:r>
          </a:p>
          <a:p>
            <a:pPr marL="171450" indent="-171450" algn="just">
              <a:buFont typeface="Arial"/>
              <a:buChar char="•"/>
            </a:pPr>
            <a:endParaRPr lang="es-CL" sz="2600" dirty="0">
              <a:solidFill>
                <a:schemeClr val="tx1"/>
              </a:solidFill>
              <a:cs typeface="Arial" charset="0"/>
            </a:endParaRPr>
          </a:p>
          <a:p>
            <a:pPr algn="just"/>
            <a:r>
              <a:rPr lang="es-CL" sz="2600" dirty="0">
                <a:solidFill>
                  <a:schemeClr val="tx1"/>
                </a:solidFill>
                <a:cs typeface="Arial" charset="0"/>
              </a:rPr>
              <a:t>No se pueden establecer más requisitos con la finalidad de imposibilitar que un microempresario no tenga patente de alcoholes.</a:t>
            </a:r>
          </a:p>
          <a:p>
            <a:endParaRPr lang="es-ES" dirty="0"/>
          </a:p>
        </p:txBody>
      </p:sp>
      <p:sp>
        <p:nvSpPr>
          <p:cNvPr id="3" name="Título 2"/>
          <p:cNvSpPr>
            <a:spLocks noGrp="1"/>
          </p:cNvSpPr>
          <p:nvPr>
            <p:ph type="title"/>
          </p:nvPr>
        </p:nvSpPr>
        <p:spPr>
          <a:xfrm>
            <a:off x="457200" y="274638"/>
            <a:ext cx="6915150" cy="614362"/>
          </a:xfrm>
        </p:spPr>
        <p:txBody>
          <a:bodyPr>
            <a:normAutofit/>
          </a:bodyPr>
          <a:lstStyle/>
          <a:p>
            <a:r>
              <a:rPr lang="es-CL" b="1" dirty="0">
                <a:cs typeface="Arial" charset="0"/>
              </a:rPr>
              <a:t>Microempresa </a:t>
            </a:r>
            <a:r>
              <a:rPr lang="es-CL" b="1" dirty="0" smtClean="0">
                <a:cs typeface="Arial" charset="0"/>
              </a:rPr>
              <a:t>Familiar</a:t>
            </a:r>
            <a:r>
              <a:rPr lang="es-CL" b="1" dirty="0">
                <a:cs typeface="Arial" charset="0"/>
              </a:rPr>
              <a:t>. Patente de </a:t>
            </a:r>
            <a:r>
              <a:rPr lang="es-CL" b="1" dirty="0" smtClean="0">
                <a:cs typeface="Arial" charset="0"/>
              </a:rPr>
              <a:t>Alcoholes</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2720226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31494" y="1921397"/>
            <a:ext cx="8584423" cy="3973520"/>
          </a:xfrm>
        </p:spPr>
        <p:txBody>
          <a:bodyPr>
            <a:normAutofit lnSpcReduction="10000"/>
          </a:bodyPr>
          <a:lstStyle/>
          <a:p>
            <a:r>
              <a:rPr lang="es-CL" sz="2000" dirty="0">
                <a:solidFill>
                  <a:srgbClr val="336699"/>
                </a:solidFill>
                <a:cs typeface="Arial" charset="0"/>
              </a:rPr>
              <a:t>Ley sobre Expendio y Consumo de Bebidas Alcohólicas</a:t>
            </a:r>
          </a:p>
          <a:p>
            <a:endParaRPr lang="es-CL" sz="2000" dirty="0" smtClean="0">
              <a:solidFill>
                <a:schemeClr val="tx1"/>
              </a:solidFill>
            </a:endParaRPr>
          </a:p>
          <a:p>
            <a:pPr marL="342900" indent="-342900" algn="just">
              <a:buFont typeface="Arial" panose="020B0604020202020204" pitchFamily="34" charset="0"/>
              <a:buChar char="•"/>
            </a:pPr>
            <a:r>
              <a:rPr lang="es-CL" sz="2400" dirty="0">
                <a:solidFill>
                  <a:schemeClr val="tx1"/>
                </a:solidFill>
              </a:rPr>
              <a:t>Patentes de alcoholes se conceden en la forma que determine esa ley, sin perjuicio de la aplicación normas decreto </a:t>
            </a:r>
            <a:r>
              <a:rPr lang="es-CL" sz="2400" dirty="0" smtClean="0">
                <a:solidFill>
                  <a:schemeClr val="tx1"/>
                </a:solidFill>
              </a:rPr>
              <a:t>ley N° 3.063</a:t>
            </a:r>
            <a:r>
              <a:rPr lang="es-CL" sz="2400" dirty="0">
                <a:solidFill>
                  <a:schemeClr val="tx1"/>
                </a:solidFill>
              </a:rPr>
              <a:t>, de </a:t>
            </a:r>
            <a:r>
              <a:rPr lang="es-CL" sz="2400" dirty="0" smtClean="0">
                <a:solidFill>
                  <a:schemeClr val="tx1"/>
                </a:solidFill>
              </a:rPr>
              <a:t>1979, </a:t>
            </a:r>
            <a:r>
              <a:rPr lang="es-CL" sz="2400" dirty="0">
                <a:solidFill>
                  <a:schemeClr val="tx1"/>
                </a:solidFill>
              </a:rPr>
              <a:t>y ley N</a:t>
            </a:r>
            <a:r>
              <a:rPr lang="es-CL" sz="2400" dirty="0" smtClean="0">
                <a:solidFill>
                  <a:schemeClr val="tx1"/>
                </a:solidFill>
              </a:rPr>
              <a:t>° 18.695</a:t>
            </a:r>
            <a:r>
              <a:rPr lang="es-CL" sz="2400" dirty="0">
                <a:solidFill>
                  <a:schemeClr val="tx1"/>
                </a:solidFill>
              </a:rPr>
              <a:t>.</a:t>
            </a:r>
          </a:p>
          <a:p>
            <a:pPr algn="just">
              <a:buFont typeface="Arial" pitchFamily="34" charset="0"/>
              <a:buChar char="•"/>
            </a:pPr>
            <a:endParaRPr lang="es-CL" sz="1500" dirty="0">
              <a:solidFill>
                <a:schemeClr val="tx1"/>
              </a:solidFill>
              <a:cs typeface="Arial" charset="0"/>
            </a:endParaRPr>
          </a:p>
          <a:p>
            <a:pPr marL="342900" indent="-342900" algn="just">
              <a:buFont typeface="Arial" panose="020B0604020202020204" pitchFamily="34" charset="0"/>
              <a:buChar char="•"/>
            </a:pPr>
            <a:r>
              <a:rPr lang="es-CL" sz="2400" dirty="0">
                <a:solidFill>
                  <a:schemeClr val="tx1"/>
                </a:solidFill>
                <a:cs typeface="Arial" charset="0"/>
              </a:rPr>
              <a:t>Existen distintas categorías y cada una tiene un valor de patente diferente.</a:t>
            </a:r>
          </a:p>
          <a:p>
            <a:pPr>
              <a:buFont typeface="Arial" pitchFamily="34" charset="0"/>
              <a:buChar char="•"/>
            </a:pPr>
            <a:endParaRPr lang="es-CL" sz="1500" dirty="0">
              <a:solidFill>
                <a:schemeClr val="tx1"/>
              </a:solidFill>
            </a:endParaRPr>
          </a:p>
          <a:p>
            <a:pPr marL="342900" indent="-342900">
              <a:buFont typeface="Arial" panose="020B0604020202020204" pitchFamily="34" charset="0"/>
              <a:buChar char="•"/>
            </a:pPr>
            <a:r>
              <a:rPr lang="es-CL" sz="2400" dirty="0">
                <a:solidFill>
                  <a:schemeClr val="tx1"/>
                </a:solidFill>
              </a:rPr>
              <a:t>Este monto debe ser pagado por semestres anticipados (enero y julio de cada </a:t>
            </a:r>
            <a:r>
              <a:rPr lang="es-ES" sz="2400" dirty="0">
                <a:solidFill>
                  <a:schemeClr val="tx1"/>
                </a:solidFill>
              </a:rPr>
              <a:t>año).</a:t>
            </a:r>
          </a:p>
          <a:p>
            <a:endParaRPr lang="es-CL" sz="2000" dirty="0">
              <a:solidFill>
                <a:schemeClr val="tx1"/>
              </a:solidFill>
            </a:endParaRPr>
          </a:p>
        </p:txBody>
      </p:sp>
      <p:sp>
        <p:nvSpPr>
          <p:cNvPr id="3" name="Título 2"/>
          <p:cNvSpPr>
            <a:spLocks noGrp="1"/>
          </p:cNvSpPr>
          <p:nvPr>
            <p:ph type="title"/>
          </p:nvPr>
        </p:nvSpPr>
        <p:spPr/>
        <p:txBody>
          <a:bodyPr>
            <a:normAutofit/>
          </a:bodyPr>
          <a:lstStyle/>
          <a:p>
            <a:r>
              <a:rPr lang="es-CL" sz="2800" b="1" dirty="0">
                <a:cs typeface="Arial" charset="0"/>
              </a:rPr>
              <a:t>Patente de </a:t>
            </a:r>
            <a:r>
              <a:rPr lang="es-CL" sz="2800" b="1" dirty="0" smtClean="0">
                <a:cs typeface="Arial" charset="0"/>
              </a:rPr>
              <a:t>alcoholes</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4957252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66218" y="1967696"/>
            <a:ext cx="8549699" cy="3927221"/>
          </a:xfrm>
        </p:spPr>
        <p:txBody>
          <a:bodyPr>
            <a:normAutofit lnSpcReduction="10000"/>
          </a:bodyPr>
          <a:lstStyle/>
          <a:p>
            <a:r>
              <a:rPr lang="es-CL" sz="2000" dirty="0">
                <a:solidFill>
                  <a:srgbClr val="336699"/>
                </a:solidFill>
                <a:cs typeface="Arial" charset="0"/>
              </a:rPr>
              <a:t>Ley sobre Expendio y Consumo de Bebidas Alcohólicas</a:t>
            </a:r>
          </a:p>
          <a:p>
            <a:endParaRPr lang="es-CL" dirty="0" smtClean="0"/>
          </a:p>
          <a:p>
            <a:pPr marL="342900" indent="-342900" algn="just">
              <a:buFont typeface="Arial" panose="020B0604020202020204" pitchFamily="34" charset="0"/>
              <a:buChar char="•"/>
            </a:pPr>
            <a:r>
              <a:rPr lang="es-CL" sz="2400" dirty="0">
                <a:solidFill>
                  <a:schemeClr val="tx1"/>
                </a:solidFill>
              </a:rPr>
              <a:t>Otorgamiento: </a:t>
            </a:r>
            <a:r>
              <a:rPr lang="es-CL" sz="2400" dirty="0">
                <a:solidFill>
                  <a:schemeClr val="tx1"/>
                </a:solidFill>
                <a:cs typeface="Arial" charset="0"/>
              </a:rPr>
              <a:t>Alcalde requiere el acuerdo del concejo municipal para otorgar, renovar y trasladar las patentes de alcoholes previa consulta de la junta de vecinos (no vinculante).</a:t>
            </a:r>
          </a:p>
          <a:p>
            <a:pPr algn="just">
              <a:buFont typeface="Arial" pitchFamily="34" charset="0"/>
              <a:buChar char="•"/>
            </a:pPr>
            <a:endParaRPr lang="es-CL" sz="1500" dirty="0">
              <a:solidFill>
                <a:schemeClr val="tx1"/>
              </a:solidFill>
              <a:cs typeface="Arial" charset="0"/>
            </a:endParaRPr>
          </a:p>
          <a:p>
            <a:pPr marL="342900" indent="-342900" algn="just">
              <a:buFont typeface="Arial" panose="020B0604020202020204" pitchFamily="34" charset="0"/>
              <a:buChar char="•"/>
            </a:pPr>
            <a:r>
              <a:rPr lang="es-CL" sz="2400" dirty="0">
                <a:solidFill>
                  <a:schemeClr val="tx1"/>
                </a:solidFill>
                <a:cs typeface="Arial" charset="0"/>
              </a:rPr>
              <a:t>Decisión del concejo debe ser fundamentada.</a:t>
            </a:r>
          </a:p>
          <a:p>
            <a:pPr algn="just">
              <a:buFont typeface="Arial" pitchFamily="34" charset="0"/>
              <a:buChar char="•"/>
            </a:pPr>
            <a:endParaRPr lang="es-CL" sz="1500" dirty="0">
              <a:solidFill>
                <a:schemeClr val="tx1"/>
              </a:solidFill>
              <a:cs typeface="Arial" charset="0"/>
            </a:endParaRPr>
          </a:p>
          <a:p>
            <a:pPr marL="342900" indent="-342900" algn="just">
              <a:buFont typeface="Arial" panose="020B0604020202020204" pitchFamily="34" charset="0"/>
              <a:buChar char="•"/>
            </a:pPr>
            <a:r>
              <a:rPr lang="es-CL" sz="2400" dirty="0">
                <a:solidFill>
                  <a:schemeClr val="tx1"/>
                </a:solidFill>
                <a:cs typeface="Arial" charset="0"/>
              </a:rPr>
              <a:t>Distancia mínima para otorgamiento licencia de alcohol.</a:t>
            </a:r>
          </a:p>
          <a:p>
            <a:endParaRPr lang="es-CL" sz="1500" dirty="0" smtClean="0"/>
          </a:p>
          <a:p>
            <a:pPr algn="r"/>
            <a:r>
              <a:rPr lang="es-CL" sz="1700" dirty="0" smtClean="0">
                <a:solidFill>
                  <a:srgbClr val="FF6600"/>
                </a:solidFill>
                <a:effectLst>
                  <a:outerShdw blurRad="38100" dist="38100" dir="2700000" algn="tl">
                    <a:srgbClr val="DDDDDD"/>
                  </a:outerShdw>
                </a:effectLst>
                <a:cs typeface="Arial" charset="0"/>
              </a:rPr>
              <a:t>Dictámenes N°s. 54.463</a:t>
            </a:r>
            <a:r>
              <a:rPr lang="es-CL" sz="1700" dirty="0">
                <a:solidFill>
                  <a:srgbClr val="FF6600"/>
                </a:solidFill>
                <a:effectLst>
                  <a:outerShdw blurRad="38100" dist="38100" dir="2700000" algn="tl">
                    <a:srgbClr val="DDDDDD"/>
                  </a:outerShdw>
                </a:effectLst>
                <a:cs typeface="Arial" charset="0"/>
              </a:rPr>
              <a:t> </a:t>
            </a:r>
            <a:r>
              <a:rPr lang="es-CL" sz="1700" dirty="0" smtClean="0">
                <a:solidFill>
                  <a:srgbClr val="FF6600"/>
                </a:solidFill>
                <a:effectLst>
                  <a:outerShdw blurRad="38100" dist="38100" dir="2700000" algn="tl">
                    <a:srgbClr val="DDDDDD"/>
                  </a:outerShdw>
                </a:effectLst>
                <a:cs typeface="Arial" charset="0"/>
              </a:rPr>
              <a:t>y 31.602, ambos </a:t>
            </a:r>
            <a:r>
              <a:rPr lang="es-CL" sz="1700" dirty="0">
                <a:solidFill>
                  <a:srgbClr val="FF6600"/>
                </a:solidFill>
                <a:effectLst>
                  <a:outerShdw blurRad="38100" dist="38100" dir="2700000" algn="tl">
                    <a:srgbClr val="DDDDDD"/>
                  </a:outerShdw>
                </a:effectLst>
                <a:cs typeface="Arial" charset="0"/>
              </a:rPr>
              <a:t>de 2011</a:t>
            </a:r>
            <a:r>
              <a:rPr lang="es-CL" sz="1700" dirty="0" smtClean="0">
                <a:solidFill>
                  <a:srgbClr val="FF6600"/>
                </a:solidFill>
                <a:effectLst>
                  <a:outerShdw blurRad="38100" dist="38100" dir="2700000" algn="tl">
                    <a:srgbClr val="DDDDDD"/>
                  </a:outerShdw>
                </a:effectLst>
                <a:cs typeface="Arial" charset="0"/>
              </a:rPr>
              <a:t>.</a:t>
            </a:r>
            <a:endParaRPr lang="es-CL" sz="1700" dirty="0">
              <a:solidFill>
                <a:srgbClr val="FF6600"/>
              </a:solidFill>
              <a:effectLst>
                <a:outerShdw blurRad="38100" dist="38100" dir="2700000" algn="tl">
                  <a:srgbClr val="DDDDDD"/>
                </a:outerShdw>
              </a:effectLst>
              <a:cs typeface="Arial" charset="0"/>
            </a:endParaRPr>
          </a:p>
        </p:txBody>
      </p:sp>
      <p:sp>
        <p:nvSpPr>
          <p:cNvPr id="3" name="Título 2"/>
          <p:cNvSpPr>
            <a:spLocks noGrp="1"/>
          </p:cNvSpPr>
          <p:nvPr>
            <p:ph type="title"/>
          </p:nvPr>
        </p:nvSpPr>
        <p:spPr/>
        <p:txBody>
          <a:bodyPr>
            <a:normAutofit/>
          </a:bodyPr>
          <a:lstStyle/>
          <a:p>
            <a:r>
              <a:rPr lang="es-CL" sz="2800" b="1" dirty="0">
                <a:cs typeface="Arial" charset="0"/>
              </a:rPr>
              <a:t>Patente de alcoholes</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13199029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43068" y="1921397"/>
            <a:ext cx="8572849" cy="3973520"/>
          </a:xfrm>
        </p:spPr>
        <p:txBody>
          <a:bodyPr>
            <a:normAutofit/>
          </a:bodyPr>
          <a:lstStyle/>
          <a:p>
            <a:r>
              <a:rPr lang="es-CL" sz="2000" dirty="0">
                <a:solidFill>
                  <a:srgbClr val="336699"/>
                </a:solidFill>
                <a:cs typeface="Arial" charset="0"/>
              </a:rPr>
              <a:t>Artículo 27 decreto ley 3.063, de </a:t>
            </a:r>
            <a:r>
              <a:rPr lang="es-CL" sz="2000" dirty="0" smtClean="0">
                <a:solidFill>
                  <a:srgbClr val="336699"/>
                </a:solidFill>
                <a:cs typeface="Arial" charset="0"/>
              </a:rPr>
              <a:t>1979.</a:t>
            </a:r>
          </a:p>
          <a:p>
            <a:endParaRPr lang="es-CL" sz="1400" dirty="0">
              <a:solidFill>
                <a:srgbClr val="336699"/>
              </a:solidFill>
              <a:cs typeface="Arial" charset="0"/>
            </a:endParaRPr>
          </a:p>
          <a:p>
            <a:pPr algn="just"/>
            <a:r>
              <a:rPr lang="es-CL" sz="2400" dirty="0">
                <a:solidFill>
                  <a:schemeClr val="tx1"/>
                </a:solidFill>
                <a:cs typeface="Arial" charset="0"/>
              </a:rPr>
              <a:t>Personas jurídicas sin fines de lucro que realicen las acciones de:</a:t>
            </a:r>
          </a:p>
          <a:p>
            <a:pPr algn="just"/>
            <a:endParaRPr lang="es-CL" sz="1400" dirty="0">
              <a:solidFill>
                <a:schemeClr val="tx1"/>
              </a:solidFill>
              <a:cs typeface="Arial" charset="0"/>
            </a:endParaRPr>
          </a:p>
          <a:p>
            <a:pPr marL="457200" indent="-457200" algn="just">
              <a:buFont typeface="+mj-lt"/>
              <a:buAutoNum type="arabicPeriod"/>
            </a:pPr>
            <a:r>
              <a:rPr lang="es-CL" sz="2400" dirty="0" smtClean="0">
                <a:solidFill>
                  <a:schemeClr val="tx1"/>
                </a:solidFill>
                <a:cs typeface="Arial" charset="0"/>
              </a:rPr>
              <a:t>Beneficencia.</a:t>
            </a:r>
          </a:p>
          <a:p>
            <a:pPr marL="457200" indent="-457200" algn="just">
              <a:buFont typeface="+mj-lt"/>
              <a:buAutoNum type="arabicPeriod"/>
            </a:pPr>
            <a:endParaRPr lang="es-CL" sz="1400" dirty="0">
              <a:solidFill>
                <a:schemeClr val="tx1"/>
              </a:solidFill>
              <a:cs typeface="Arial" charset="0"/>
            </a:endParaRPr>
          </a:p>
          <a:p>
            <a:pPr marL="457200" indent="-457200" algn="just">
              <a:buFont typeface="+mj-lt"/>
              <a:buAutoNum type="arabicPeriod"/>
            </a:pPr>
            <a:r>
              <a:rPr lang="es-CL" sz="2400" dirty="0" smtClean="0">
                <a:solidFill>
                  <a:schemeClr val="tx1"/>
                </a:solidFill>
                <a:cs typeface="Arial" charset="0"/>
              </a:rPr>
              <a:t>Culto religioso.</a:t>
            </a:r>
            <a:endParaRPr lang="es-CL" sz="2400" dirty="0">
              <a:solidFill>
                <a:schemeClr val="tx1"/>
              </a:solidFill>
              <a:cs typeface="Arial" charset="0"/>
            </a:endParaRPr>
          </a:p>
          <a:p>
            <a:pPr marL="457200" indent="-457200" algn="just">
              <a:buFont typeface="+mj-lt"/>
              <a:buAutoNum type="arabicPeriod"/>
            </a:pPr>
            <a:endParaRPr lang="es-CL" sz="1400" dirty="0">
              <a:solidFill>
                <a:schemeClr val="tx1"/>
              </a:solidFill>
              <a:cs typeface="Arial" charset="0"/>
            </a:endParaRPr>
          </a:p>
          <a:p>
            <a:pPr marL="457200" indent="-457200" algn="just">
              <a:buFont typeface="+mj-lt"/>
              <a:buAutoNum type="arabicPeriod"/>
            </a:pPr>
            <a:r>
              <a:rPr lang="es-CL" sz="2400" dirty="0" smtClean="0">
                <a:solidFill>
                  <a:schemeClr val="tx1"/>
                </a:solidFill>
                <a:cs typeface="Arial" charset="0"/>
              </a:rPr>
              <a:t>Culturales.</a:t>
            </a:r>
            <a:endParaRPr lang="es-CL" sz="2400" dirty="0">
              <a:solidFill>
                <a:schemeClr val="tx1"/>
              </a:solidFill>
              <a:cs typeface="Arial" charset="0"/>
            </a:endParaRPr>
          </a:p>
        </p:txBody>
      </p:sp>
      <p:sp>
        <p:nvSpPr>
          <p:cNvPr id="3" name="Título 2"/>
          <p:cNvSpPr>
            <a:spLocks noGrp="1"/>
          </p:cNvSpPr>
          <p:nvPr>
            <p:ph type="title"/>
          </p:nvPr>
        </p:nvSpPr>
        <p:spPr>
          <a:xfrm>
            <a:off x="457200" y="274638"/>
            <a:ext cx="6892290" cy="614362"/>
          </a:xfrm>
        </p:spPr>
        <p:txBody>
          <a:bodyPr>
            <a:normAutofit/>
          </a:bodyPr>
          <a:lstStyle/>
          <a:p>
            <a:r>
              <a:rPr lang="es-CL" b="1" dirty="0">
                <a:cs typeface="Arial" charset="0"/>
              </a:rPr>
              <a:t>Personas </a:t>
            </a:r>
            <a:r>
              <a:rPr lang="es-CL" b="1" dirty="0" smtClean="0">
                <a:cs typeface="Arial" charset="0"/>
              </a:rPr>
              <a:t>Exentas Pago Patente </a:t>
            </a:r>
            <a:r>
              <a:rPr lang="es-CL" b="1" dirty="0">
                <a:cs typeface="Arial" charset="0"/>
              </a:rPr>
              <a:t>M</a:t>
            </a:r>
            <a:r>
              <a:rPr lang="es-CL" b="1" dirty="0" smtClean="0">
                <a:cs typeface="Arial" charset="0"/>
              </a:rPr>
              <a:t>unicipal.</a:t>
            </a:r>
            <a:endParaRPr lang="es-CL" b="1" dirty="0">
              <a:cs typeface="Arial" charset="0"/>
            </a:endParaRP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11766313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54644" y="1944547"/>
            <a:ext cx="8561274" cy="3950370"/>
          </a:xfrm>
        </p:spPr>
        <p:txBody>
          <a:bodyPr>
            <a:normAutofit/>
          </a:bodyPr>
          <a:lstStyle/>
          <a:p>
            <a:pPr marL="514350" indent="-514350" algn="just">
              <a:buFont typeface="+mj-lt"/>
              <a:buAutoNum type="arabicPeriod" startAt="4"/>
            </a:pPr>
            <a:r>
              <a:rPr lang="es-CL" sz="2800" dirty="0" smtClean="0">
                <a:solidFill>
                  <a:schemeClr val="tx1"/>
                </a:solidFill>
                <a:cs typeface="Arial" charset="0"/>
              </a:rPr>
              <a:t>Artísticas.</a:t>
            </a:r>
          </a:p>
          <a:p>
            <a:pPr marL="514350" indent="-514350" algn="just">
              <a:buFont typeface="+mj-lt"/>
              <a:buAutoNum type="arabicPeriod" startAt="4"/>
            </a:pPr>
            <a:endParaRPr lang="es-CL" sz="1400" dirty="0">
              <a:solidFill>
                <a:schemeClr val="tx1"/>
              </a:solidFill>
              <a:cs typeface="Arial" charset="0"/>
            </a:endParaRPr>
          </a:p>
          <a:p>
            <a:pPr marL="514350" indent="-514350" algn="just">
              <a:buFont typeface="+mj-lt"/>
              <a:buAutoNum type="arabicPeriod" startAt="4"/>
            </a:pPr>
            <a:r>
              <a:rPr lang="es-CL" sz="2800" dirty="0" smtClean="0">
                <a:solidFill>
                  <a:schemeClr val="tx1"/>
                </a:solidFill>
                <a:cs typeface="Arial" charset="0"/>
              </a:rPr>
              <a:t>Deportivas </a:t>
            </a:r>
            <a:r>
              <a:rPr lang="es-CL" sz="2800" dirty="0">
                <a:solidFill>
                  <a:schemeClr val="tx1"/>
                </a:solidFill>
                <a:cs typeface="Arial" charset="0"/>
              </a:rPr>
              <a:t>no </a:t>
            </a:r>
            <a:r>
              <a:rPr lang="es-CL" sz="2800" dirty="0" smtClean="0">
                <a:solidFill>
                  <a:schemeClr val="tx1"/>
                </a:solidFill>
                <a:cs typeface="Arial" charset="0"/>
              </a:rPr>
              <a:t>profesionales.</a:t>
            </a:r>
          </a:p>
          <a:p>
            <a:pPr marL="514350" indent="-514350" algn="just">
              <a:buFont typeface="+mj-lt"/>
              <a:buAutoNum type="arabicPeriod" startAt="4"/>
            </a:pPr>
            <a:endParaRPr lang="es-CL" sz="1400" dirty="0">
              <a:solidFill>
                <a:schemeClr val="tx1"/>
              </a:solidFill>
              <a:cs typeface="Arial" charset="0"/>
            </a:endParaRPr>
          </a:p>
          <a:p>
            <a:pPr marL="514350" indent="-514350" algn="just">
              <a:buFont typeface="+mj-lt"/>
              <a:buAutoNum type="arabicPeriod" startAt="4"/>
            </a:pPr>
            <a:r>
              <a:rPr lang="es-CL" sz="2800" dirty="0" smtClean="0">
                <a:solidFill>
                  <a:schemeClr val="tx1"/>
                </a:solidFill>
                <a:cs typeface="Arial" charset="0"/>
              </a:rPr>
              <a:t>Promoción </a:t>
            </a:r>
            <a:r>
              <a:rPr lang="es-CL" sz="2800" dirty="0">
                <a:solidFill>
                  <a:schemeClr val="tx1"/>
                </a:solidFill>
                <a:cs typeface="Arial" charset="0"/>
              </a:rPr>
              <a:t>de intereses </a:t>
            </a:r>
            <a:r>
              <a:rPr lang="es-CL" sz="2800" dirty="0" smtClean="0">
                <a:solidFill>
                  <a:schemeClr val="tx1"/>
                </a:solidFill>
                <a:cs typeface="Arial" charset="0"/>
              </a:rPr>
              <a:t>comunitarios.</a:t>
            </a:r>
          </a:p>
          <a:p>
            <a:pPr marL="514350" indent="-514350" algn="just">
              <a:buFont typeface="+mj-lt"/>
              <a:buAutoNum type="arabicPeriod" startAt="4"/>
            </a:pPr>
            <a:endParaRPr lang="es-CL" sz="1400" dirty="0">
              <a:solidFill>
                <a:schemeClr val="tx1"/>
              </a:solidFill>
              <a:cs typeface="Arial" charset="0"/>
            </a:endParaRPr>
          </a:p>
          <a:p>
            <a:pPr marL="514350" indent="-514350" algn="just">
              <a:buFont typeface="+mj-lt"/>
              <a:buAutoNum type="arabicPeriod" startAt="4"/>
            </a:pPr>
            <a:r>
              <a:rPr lang="es-CL" sz="2800" dirty="0" smtClean="0">
                <a:solidFill>
                  <a:schemeClr val="tx1"/>
                </a:solidFill>
                <a:cs typeface="Arial" charset="0"/>
              </a:rPr>
              <a:t>Ayuda </a:t>
            </a:r>
            <a:r>
              <a:rPr lang="es-CL" sz="2800" dirty="0">
                <a:solidFill>
                  <a:schemeClr val="tx1"/>
                </a:solidFill>
                <a:cs typeface="Arial" charset="0"/>
              </a:rPr>
              <a:t>mutua a sus </a:t>
            </a:r>
            <a:r>
              <a:rPr lang="es-CL" sz="2800" dirty="0" smtClean="0">
                <a:solidFill>
                  <a:schemeClr val="tx1"/>
                </a:solidFill>
                <a:cs typeface="Arial" charset="0"/>
              </a:rPr>
              <a:t>asociados.</a:t>
            </a:r>
            <a:endParaRPr lang="es-CL" sz="2800" dirty="0">
              <a:solidFill>
                <a:schemeClr val="tx1"/>
              </a:solidFill>
              <a:cs typeface="Arial" charset="0"/>
            </a:endParaRPr>
          </a:p>
          <a:p>
            <a:pPr algn="just"/>
            <a:endParaRPr lang="es-CL" sz="2000" dirty="0">
              <a:cs typeface="Arial" charset="0"/>
            </a:endParaRPr>
          </a:p>
          <a:p>
            <a:pPr algn="r"/>
            <a:r>
              <a:rPr lang="es-CL" dirty="0">
                <a:solidFill>
                  <a:srgbClr val="FF6600"/>
                </a:solidFill>
                <a:effectLst>
                  <a:outerShdw blurRad="38100" dist="38100" dir="2700000" algn="tl">
                    <a:srgbClr val="DDDDDD"/>
                  </a:outerShdw>
                </a:effectLst>
                <a:cs typeface="Arial" charset="0"/>
              </a:rPr>
              <a:t>Dictámenes </a:t>
            </a:r>
            <a:r>
              <a:rPr lang="es-CL" dirty="0" smtClean="0">
                <a:solidFill>
                  <a:srgbClr val="FF6600"/>
                </a:solidFill>
                <a:effectLst>
                  <a:outerShdw blurRad="38100" dist="38100" dir="2700000" algn="tl">
                    <a:srgbClr val="DDDDDD"/>
                  </a:outerShdw>
                </a:effectLst>
                <a:cs typeface="Arial" charset="0"/>
              </a:rPr>
              <a:t>N°s. </a:t>
            </a:r>
            <a:r>
              <a:rPr lang="es-CL" dirty="0">
                <a:solidFill>
                  <a:srgbClr val="FF6600"/>
                </a:solidFill>
                <a:effectLst>
                  <a:outerShdw blurRad="38100" dist="38100" dir="2700000" algn="tl">
                    <a:srgbClr val="DDDDDD"/>
                  </a:outerShdw>
                </a:effectLst>
                <a:cs typeface="Arial" charset="0"/>
              </a:rPr>
              <a:t>2.662, de 2010 y 30.950, de 2011</a:t>
            </a:r>
            <a:endParaRPr lang="es-ES" dirty="0"/>
          </a:p>
        </p:txBody>
      </p:sp>
      <p:sp>
        <p:nvSpPr>
          <p:cNvPr id="3" name="Título 2"/>
          <p:cNvSpPr>
            <a:spLocks noGrp="1"/>
          </p:cNvSpPr>
          <p:nvPr>
            <p:ph type="title"/>
          </p:nvPr>
        </p:nvSpPr>
        <p:spPr>
          <a:xfrm>
            <a:off x="457200" y="274638"/>
            <a:ext cx="6880860" cy="614362"/>
          </a:xfrm>
        </p:spPr>
        <p:txBody>
          <a:bodyPr>
            <a:normAutofit/>
          </a:bodyPr>
          <a:lstStyle/>
          <a:p>
            <a:r>
              <a:rPr lang="es-CL" b="1" dirty="0">
                <a:cs typeface="Arial" charset="0"/>
              </a:rPr>
              <a:t>Personas </a:t>
            </a:r>
            <a:r>
              <a:rPr lang="es-CL" b="1" dirty="0" smtClean="0">
                <a:cs typeface="Arial" charset="0"/>
              </a:rPr>
              <a:t>Exentas Pago Patente Municipal</a:t>
            </a:r>
            <a:r>
              <a:rPr lang="es-CL" b="1" dirty="0">
                <a:cs typeface="Arial" charset="0"/>
              </a:rPr>
              <a:t>.</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1918450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196770" y="1898248"/>
            <a:ext cx="8619147" cy="3996669"/>
          </a:xfrm>
        </p:spPr>
        <p:txBody>
          <a:bodyPr>
            <a:normAutofit/>
          </a:bodyPr>
          <a:lstStyle/>
          <a:p>
            <a:r>
              <a:rPr lang="es-ES" sz="2000" dirty="0">
                <a:solidFill>
                  <a:srgbClr val="336699"/>
                </a:solidFill>
                <a:cs typeface="Arial" charset="0"/>
              </a:rPr>
              <a:t>Artículos 40, 41 y 42 de la ley N°3.063, de 1979</a:t>
            </a:r>
            <a:r>
              <a:rPr lang="es-ES" sz="2000" dirty="0" smtClean="0">
                <a:solidFill>
                  <a:srgbClr val="336699"/>
                </a:solidFill>
                <a:cs typeface="Arial" charset="0"/>
              </a:rPr>
              <a:t>.</a:t>
            </a:r>
            <a:endParaRPr lang="es-ES" sz="2000" dirty="0"/>
          </a:p>
          <a:p>
            <a:endParaRPr lang="es-ES" sz="1100" dirty="0">
              <a:cs typeface="Arial" charset="0"/>
            </a:endParaRPr>
          </a:p>
          <a:p>
            <a:pPr algn="just"/>
            <a:r>
              <a:rPr lang="es-CL" sz="2400" dirty="0">
                <a:solidFill>
                  <a:schemeClr val="tx1"/>
                </a:solidFill>
              </a:rPr>
              <a:t>Prestaciones que las personas están obligadas a pagar a las </a:t>
            </a:r>
            <a:r>
              <a:rPr lang="es-ES" sz="2400" dirty="0">
                <a:solidFill>
                  <a:schemeClr val="tx1"/>
                </a:solidFill>
              </a:rPr>
              <a:t>municipalidades </a:t>
            </a:r>
            <a:r>
              <a:rPr lang="es-CL" sz="2400" dirty="0">
                <a:solidFill>
                  <a:schemeClr val="tx1"/>
                </a:solidFill>
              </a:rPr>
              <a:t>por la obtención de </a:t>
            </a:r>
            <a:r>
              <a:rPr lang="es-CL" sz="2400" dirty="0" smtClean="0">
                <a:solidFill>
                  <a:schemeClr val="tx1"/>
                </a:solidFill>
              </a:rPr>
              <a:t>un servicio, concesión </a:t>
            </a:r>
            <a:r>
              <a:rPr lang="es-CL" sz="2400" dirty="0">
                <a:solidFill>
                  <a:schemeClr val="tx1"/>
                </a:solidFill>
              </a:rPr>
              <a:t>o permiso.</a:t>
            </a:r>
          </a:p>
          <a:p>
            <a:endParaRPr lang="es-CL" sz="1400" dirty="0">
              <a:solidFill>
                <a:schemeClr val="tx1"/>
              </a:solidFill>
            </a:endParaRPr>
          </a:p>
          <a:p>
            <a:pPr marL="514350" indent="-514350" algn="just">
              <a:buFont typeface="+mj-lt"/>
              <a:buAutoNum type="arabicPeriod"/>
            </a:pPr>
            <a:r>
              <a:rPr lang="es-CL" sz="2400" dirty="0">
                <a:solidFill>
                  <a:schemeClr val="tx1"/>
                </a:solidFill>
                <a:cs typeface="Arial" charset="0"/>
              </a:rPr>
              <a:t>Los que se prestan a través </a:t>
            </a:r>
            <a:r>
              <a:rPr lang="es-CL" sz="2400" dirty="0" smtClean="0">
                <a:solidFill>
                  <a:schemeClr val="tx1"/>
                </a:solidFill>
                <a:cs typeface="Arial" charset="0"/>
              </a:rPr>
              <a:t>del DOM.</a:t>
            </a:r>
          </a:p>
          <a:p>
            <a:pPr marL="514350" indent="-514350" algn="just">
              <a:buFont typeface="+mj-lt"/>
              <a:buAutoNum type="arabicPeriod"/>
            </a:pPr>
            <a:endParaRPr lang="es-CL" sz="1400" dirty="0">
              <a:solidFill>
                <a:schemeClr val="tx1"/>
              </a:solidFill>
              <a:cs typeface="Arial" charset="0"/>
            </a:endParaRPr>
          </a:p>
          <a:p>
            <a:pPr marL="514350" indent="-514350" algn="just">
              <a:buFont typeface="+mj-lt"/>
              <a:buAutoNum type="arabicPeriod"/>
            </a:pPr>
            <a:r>
              <a:rPr lang="es-CL" sz="2400" dirty="0" smtClean="0">
                <a:solidFill>
                  <a:schemeClr val="tx1"/>
                </a:solidFill>
                <a:cs typeface="Arial" charset="0"/>
              </a:rPr>
              <a:t>Ocupación </a:t>
            </a:r>
            <a:r>
              <a:rPr lang="es-CL" sz="2400" dirty="0">
                <a:solidFill>
                  <a:schemeClr val="tx1"/>
                </a:solidFill>
                <a:cs typeface="Arial" charset="0"/>
              </a:rPr>
              <a:t>de la vía pública</a:t>
            </a:r>
            <a:r>
              <a:rPr lang="es-CL" sz="2400" dirty="0" smtClean="0">
                <a:solidFill>
                  <a:schemeClr val="tx1"/>
                </a:solidFill>
                <a:cs typeface="Arial" charset="0"/>
              </a:rPr>
              <a:t>.</a:t>
            </a:r>
          </a:p>
          <a:p>
            <a:pPr marL="514350" indent="-514350" algn="just">
              <a:buFont typeface="+mj-lt"/>
              <a:buAutoNum type="arabicPeriod"/>
            </a:pPr>
            <a:endParaRPr lang="es-CL" sz="1400" dirty="0" smtClean="0">
              <a:solidFill>
                <a:schemeClr val="tx1"/>
              </a:solidFill>
              <a:cs typeface="Arial" charset="0"/>
            </a:endParaRPr>
          </a:p>
          <a:p>
            <a:pPr marL="514350" indent="-514350" algn="just">
              <a:buFont typeface="+mj-lt"/>
              <a:buAutoNum type="arabicPeriod"/>
            </a:pPr>
            <a:r>
              <a:rPr lang="es-CL" sz="2400" dirty="0">
                <a:solidFill>
                  <a:schemeClr val="tx1"/>
                </a:solidFill>
              </a:rPr>
              <a:t>Permisos que se otorgan para la </a:t>
            </a:r>
            <a:r>
              <a:rPr lang="es-ES" sz="2400" dirty="0">
                <a:solidFill>
                  <a:schemeClr val="tx1"/>
                </a:solidFill>
              </a:rPr>
              <a:t>instalación de </a:t>
            </a:r>
            <a:r>
              <a:rPr lang="es-ES" sz="2400" dirty="0" smtClean="0">
                <a:solidFill>
                  <a:schemeClr val="tx1"/>
                </a:solidFill>
              </a:rPr>
              <a:t>publicidad</a:t>
            </a:r>
            <a:r>
              <a:rPr lang="es-ES" sz="2400" dirty="0" smtClean="0"/>
              <a:t>.</a:t>
            </a:r>
            <a:endParaRPr lang="es-CL" sz="2400" dirty="0">
              <a:cs typeface="Arial" charset="0"/>
            </a:endParaRPr>
          </a:p>
          <a:p>
            <a:endParaRPr lang="es-CL" sz="1400" dirty="0">
              <a:cs typeface="Arial" charset="0"/>
            </a:endParaRPr>
          </a:p>
        </p:txBody>
      </p:sp>
      <p:sp>
        <p:nvSpPr>
          <p:cNvPr id="3" name="Título 2"/>
          <p:cNvSpPr>
            <a:spLocks noGrp="1"/>
          </p:cNvSpPr>
          <p:nvPr>
            <p:ph type="title"/>
          </p:nvPr>
        </p:nvSpPr>
        <p:spPr/>
        <p:txBody>
          <a:bodyPr/>
          <a:lstStyle/>
          <a:p>
            <a:r>
              <a:rPr lang="es-CL" b="1" dirty="0">
                <a:cs typeface="Arial" charset="0"/>
              </a:rPr>
              <a:t>Derechos </a:t>
            </a:r>
            <a:r>
              <a:rPr lang="es-CL" b="1" dirty="0" smtClean="0">
                <a:cs typeface="Arial" charset="0"/>
              </a:rPr>
              <a:t>Municipales.</a:t>
            </a:r>
            <a:endParaRPr lang="es-CL" b="1" dirty="0">
              <a:cs typeface="Arial" charset="0"/>
            </a:endParaRPr>
          </a:p>
        </p:txBody>
      </p:sp>
      <p:sp>
        <p:nvSpPr>
          <p:cNvPr id="4" name="Marcador de texto 3"/>
          <p:cNvSpPr>
            <a:spLocks noGrp="1"/>
          </p:cNvSpPr>
          <p:nvPr>
            <p:ph type="body" sz="quarter" idx="12"/>
          </p:nvPr>
        </p:nvSpPr>
        <p:spPr/>
        <p:txBody>
          <a:bodyPr>
            <a:normAutofit fontScale="92500" lnSpcReduction="10000"/>
          </a:bodyPr>
          <a:lstStyle/>
          <a:p>
            <a:pPr lvl="0"/>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4803897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60431" y="1793497"/>
            <a:ext cx="8628926" cy="4168590"/>
          </a:xfrm>
        </p:spPr>
        <p:txBody>
          <a:bodyPr>
            <a:normAutofit/>
          </a:bodyPr>
          <a:lstStyle/>
          <a:p>
            <a:pPr marL="514350" indent="-514350" algn="just">
              <a:buFont typeface="+mj-lt"/>
              <a:buAutoNum type="arabicPeriod" startAt="4"/>
            </a:pPr>
            <a:r>
              <a:rPr lang="es-CL" sz="2600" dirty="0" smtClean="0">
                <a:solidFill>
                  <a:schemeClr val="tx1"/>
                </a:solidFill>
              </a:rPr>
              <a:t>Examen </a:t>
            </a:r>
            <a:r>
              <a:rPr lang="es-CL" sz="2600" dirty="0">
                <a:solidFill>
                  <a:schemeClr val="tx1"/>
                </a:solidFill>
              </a:rPr>
              <a:t>de conductores y otorgamiento de licencia </a:t>
            </a:r>
            <a:r>
              <a:rPr lang="es-ES" sz="2600" dirty="0">
                <a:solidFill>
                  <a:schemeClr val="tx1"/>
                </a:solidFill>
              </a:rPr>
              <a:t>de </a:t>
            </a:r>
            <a:r>
              <a:rPr lang="es-ES" sz="2600" dirty="0" smtClean="0">
                <a:solidFill>
                  <a:schemeClr val="tx1"/>
                </a:solidFill>
              </a:rPr>
              <a:t>conducir.</a:t>
            </a:r>
          </a:p>
          <a:p>
            <a:pPr marL="514350" indent="-514350" algn="just">
              <a:buFont typeface="+mj-lt"/>
              <a:buAutoNum type="arabicPeriod" startAt="4"/>
            </a:pPr>
            <a:endParaRPr lang="es-ES" sz="1400" dirty="0" smtClean="0">
              <a:solidFill>
                <a:schemeClr val="tx1"/>
              </a:solidFill>
            </a:endParaRPr>
          </a:p>
          <a:p>
            <a:pPr marL="514350" indent="-514350" algn="just">
              <a:buFont typeface="+mj-lt"/>
              <a:buAutoNum type="arabicPeriod" startAt="4"/>
            </a:pPr>
            <a:r>
              <a:rPr lang="es-CL" sz="2600" dirty="0" smtClean="0">
                <a:solidFill>
                  <a:schemeClr val="tx1"/>
                </a:solidFill>
              </a:rPr>
              <a:t>Transferencia </a:t>
            </a:r>
            <a:r>
              <a:rPr lang="es-CL" sz="2600" dirty="0">
                <a:solidFill>
                  <a:schemeClr val="tx1"/>
                </a:solidFill>
              </a:rPr>
              <a:t>de vehículos con permisos de circulación, 1,5% sobre el precio de </a:t>
            </a:r>
            <a:r>
              <a:rPr lang="es-CL" sz="2600" dirty="0" smtClean="0">
                <a:solidFill>
                  <a:schemeClr val="tx1"/>
                </a:solidFill>
              </a:rPr>
              <a:t>venta.</a:t>
            </a:r>
          </a:p>
          <a:p>
            <a:pPr marL="514350" indent="-514350" algn="just">
              <a:buFont typeface="+mj-lt"/>
              <a:buAutoNum type="arabicPeriod" startAt="4"/>
            </a:pPr>
            <a:endParaRPr lang="es-CL" sz="1400" dirty="0" smtClean="0">
              <a:solidFill>
                <a:schemeClr val="tx1"/>
              </a:solidFill>
            </a:endParaRPr>
          </a:p>
          <a:p>
            <a:pPr marL="514350" indent="-514350" algn="just">
              <a:buFont typeface="+mj-lt"/>
              <a:buAutoNum type="arabicPeriod" startAt="4"/>
            </a:pPr>
            <a:r>
              <a:rPr lang="es-CL" sz="2600" dirty="0" smtClean="0">
                <a:solidFill>
                  <a:schemeClr val="tx1"/>
                </a:solidFill>
                <a:cs typeface="Arial" charset="0"/>
              </a:rPr>
              <a:t>Comerciantes ambulantes.</a:t>
            </a:r>
          </a:p>
          <a:p>
            <a:pPr marL="514350" indent="-514350" algn="just">
              <a:buFont typeface="+mj-lt"/>
              <a:buAutoNum type="arabicPeriod" startAt="4"/>
            </a:pPr>
            <a:endParaRPr lang="es-CL" sz="1400" dirty="0" smtClean="0">
              <a:solidFill>
                <a:schemeClr val="tx1"/>
              </a:solidFill>
              <a:cs typeface="Arial" charset="0"/>
            </a:endParaRPr>
          </a:p>
          <a:p>
            <a:pPr marL="514350" indent="-514350" algn="just">
              <a:buFont typeface="+mj-lt"/>
              <a:buAutoNum type="arabicPeriod" startAt="4"/>
            </a:pPr>
            <a:r>
              <a:rPr lang="es-CL" sz="2600" dirty="0" smtClean="0">
                <a:solidFill>
                  <a:schemeClr val="tx1"/>
                </a:solidFill>
                <a:cs typeface="Arial" charset="0"/>
              </a:rPr>
              <a:t>Otros </a:t>
            </a:r>
            <a:r>
              <a:rPr lang="es-CL" sz="2600" dirty="0">
                <a:solidFill>
                  <a:schemeClr val="tx1"/>
                </a:solidFill>
                <a:cs typeface="Arial" charset="0"/>
              </a:rPr>
              <a:t>servicios</a:t>
            </a:r>
            <a:r>
              <a:rPr lang="es-CL" sz="2600" dirty="0" smtClean="0">
                <a:solidFill>
                  <a:schemeClr val="tx1"/>
                </a:solidFill>
                <a:cs typeface="Arial" charset="0"/>
              </a:rPr>
              <a:t>.     </a:t>
            </a:r>
          </a:p>
          <a:p>
            <a:pPr marL="514350" indent="-514350" algn="just">
              <a:buFont typeface="+mj-lt"/>
              <a:buAutoNum type="arabicPeriod" startAt="4"/>
            </a:pPr>
            <a:endParaRPr lang="es-CL" sz="1400" dirty="0">
              <a:cs typeface="Arial" charset="0"/>
            </a:endParaRPr>
          </a:p>
          <a:p>
            <a:pPr algn="r"/>
            <a:r>
              <a:rPr lang="es-CL" sz="1900" dirty="0" smtClean="0">
                <a:solidFill>
                  <a:srgbClr val="FF6600"/>
                </a:solidFill>
                <a:effectLst>
                  <a:outerShdw blurRad="38100" dist="38100" dir="2700000" algn="tl">
                    <a:srgbClr val="DDDDDD"/>
                  </a:outerShdw>
                </a:effectLst>
                <a:cs typeface="Arial" charset="0"/>
              </a:rPr>
              <a:t>Dictamen N° </a:t>
            </a:r>
            <a:r>
              <a:rPr lang="es-CL" sz="1900" dirty="0">
                <a:solidFill>
                  <a:srgbClr val="FF6600"/>
                </a:solidFill>
                <a:effectLst>
                  <a:outerShdw blurRad="38100" dist="38100" dir="2700000" algn="tl">
                    <a:srgbClr val="DDDDDD"/>
                  </a:outerShdw>
                </a:effectLst>
                <a:cs typeface="Arial" charset="0"/>
              </a:rPr>
              <a:t>54.689, de 2011</a:t>
            </a:r>
            <a:r>
              <a:rPr lang="es-CL" sz="1900" dirty="0" smtClean="0">
                <a:solidFill>
                  <a:srgbClr val="FF6600"/>
                </a:solidFill>
                <a:effectLst>
                  <a:outerShdw blurRad="38100" dist="38100" dir="2700000" algn="tl">
                    <a:srgbClr val="DDDDDD"/>
                  </a:outerShdw>
                </a:effectLst>
                <a:cs typeface="Arial" charset="0"/>
              </a:rPr>
              <a:t>.</a:t>
            </a:r>
            <a:endParaRPr lang="es-CL" sz="2800" dirty="0" smtClean="0">
              <a:cs typeface="Arial" charset="0"/>
            </a:endParaRPr>
          </a:p>
          <a:p>
            <a:endParaRPr lang="es-CL" sz="2800" dirty="0">
              <a:cs typeface="Arial" charset="0"/>
            </a:endParaRPr>
          </a:p>
          <a:p>
            <a:pPr algn="just"/>
            <a:endParaRPr lang="es-CL" sz="2800" dirty="0"/>
          </a:p>
          <a:p>
            <a:endParaRPr lang="es-ES" dirty="0"/>
          </a:p>
        </p:txBody>
      </p:sp>
      <p:sp>
        <p:nvSpPr>
          <p:cNvPr id="3" name="Título 2"/>
          <p:cNvSpPr>
            <a:spLocks noGrp="1"/>
          </p:cNvSpPr>
          <p:nvPr>
            <p:ph type="title"/>
          </p:nvPr>
        </p:nvSpPr>
        <p:spPr>
          <a:xfrm>
            <a:off x="457200" y="274638"/>
            <a:ext cx="6938010" cy="614362"/>
          </a:xfrm>
        </p:spPr>
        <p:txBody>
          <a:bodyPr>
            <a:normAutofit fontScale="90000"/>
          </a:bodyPr>
          <a:lstStyle/>
          <a:p>
            <a:r>
              <a:rPr lang="es-CL" b="1" dirty="0">
                <a:cs typeface="Arial" charset="0"/>
              </a:rPr>
              <a:t>Naturaleza Jurídica de los Derechos Municipales.</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421011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457200" y="1908810"/>
            <a:ext cx="8358717" cy="4134300"/>
          </a:xfrm>
        </p:spPr>
        <p:txBody>
          <a:bodyPr>
            <a:noAutofit/>
          </a:bodyPr>
          <a:lstStyle/>
          <a:p>
            <a:pPr marL="457200" indent="-457200" algn="just">
              <a:buFont typeface="+mj-lt"/>
              <a:buAutoNum type="arabicPeriod"/>
            </a:pPr>
            <a:r>
              <a:rPr lang="es-CL" sz="2400" dirty="0">
                <a:solidFill>
                  <a:schemeClr val="tx1"/>
                </a:solidFill>
              </a:rPr>
              <a:t>Constituyen un contraprestación por un servicios del municipio o el otorgamiento de un permiso o una </a:t>
            </a:r>
            <a:r>
              <a:rPr lang="es-CL" sz="2400" dirty="0" smtClean="0">
                <a:solidFill>
                  <a:schemeClr val="tx1"/>
                </a:solidFill>
              </a:rPr>
              <a:t>concesión.</a:t>
            </a:r>
          </a:p>
          <a:p>
            <a:pPr marL="457200" indent="-457200" algn="just">
              <a:buFont typeface="+mj-lt"/>
              <a:buAutoNum type="arabicPeriod"/>
            </a:pPr>
            <a:endParaRPr lang="es-CL" sz="1400" dirty="0" smtClean="0">
              <a:solidFill>
                <a:schemeClr val="tx1"/>
              </a:solidFill>
            </a:endParaRPr>
          </a:p>
          <a:p>
            <a:pPr marL="457200" indent="-457200" algn="just">
              <a:buFont typeface="+mj-lt"/>
              <a:buAutoNum type="arabicPeriod"/>
            </a:pPr>
            <a:r>
              <a:rPr lang="es-CL" sz="2400" dirty="0" smtClean="0">
                <a:solidFill>
                  <a:schemeClr val="tx1"/>
                </a:solidFill>
              </a:rPr>
              <a:t>No </a:t>
            </a:r>
            <a:r>
              <a:rPr lang="es-CL" sz="2400" dirty="0">
                <a:solidFill>
                  <a:schemeClr val="tx1"/>
                </a:solidFill>
              </a:rPr>
              <a:t>constituyen un </a:t>
            </a:r>
            <a:r>
              <a:rPr lang="es-CL" sz="2400" dirty="0" smtClean="0">
                <a:solidFill>
                  <a:schemeClr val="tx1"/>
                </a:solidFill>
              </a:rPr>
              <a:t>impuesto.</a:t>
            </a:r>
          </a:p>
          <a:p>
            <a:pPr marL="457200" indent="-457200" algn="just">
              <a:buFont typeface="+mj-lt"/>
              <a:buAutoNum type="arabicPeriod"/>
            </a:pPr>
            <a:endParaRPr lang="es-CL" sz="1400" dirty="0" smtClean="0">
              <a:solidFill>
                <a:schemeClr val="tx1"/>
              </a:solidFill>
            </a:endParaRPr>
          </a:p>
          <a:p>
            <a:pPr marL="457200" indent="-457200" algn="just">
              <a:buFont typeface="+mj-lt"/>
              <a:buAutoNum type="arabicPeriod"/>
            </a:pPr>
            <a:r>
              <a:rPr lang="es-CL" sz="2400" dirty="0" smtClean="0">
                <a:solidFill>
                  <a:schemeClr val="tx1"/>
                </a:solidFill>
              </a:rPr>
              <a:t>Pueden </a:t>
            </a:r>
            <a:r>
              <a:rPr lang="es-CL" sz="2400" dirty="0">
                <a:solidFill>
                  <a:schemeClr val="tx1"/>
                </a:solidFill>
              </a:rPr>
              <a:t>ser establecidos por ley o por una ordenanza </a:t>
            </a:r>
            <a:r>
              <a:rPr lang="es-CL" sz="2400" dirty="0" smtClean="0">
                <a:solidFill>
                  <a:schemeClr val="tx1"/>
                </a:solidFill>
              </a:rPr>
              <a:t>municipal.</a:t>
            </a:r>
          </a:p>
          <a:p>
            <a:pPr marL="457200" indent="-457200" algn="just">
              <a:buFont typeface="+mj-lt"/>
              <a:buAutoNum type="arabicPeriod"/>
            </a:pPr>
            <a:endParaRPr lang="es-CL" sz="1400" dirty="0" smtClean="0">
              <a:solidFill>
                <a:schemeClr val="tx1"/>
              </a:solidFill>
            </a:endParaRPr>
          </a:p>
          <a:p>
            <a:pPr marL="457200" indent="-457200" algn="just">
              <a:buFont typeface="+mj-lt"/>
              <a:buAutoNum type="arabicPeriod"/>
            </a:pPr>
            <a:r>
              <a:rPr lang="es-CL" sz="2400" dirty="0" smtClean="0">
                <a:solidFill>
                  <a:schemeClr val="tx1"/>
                </a:solidFill>
              </a:rPr>
              <a:t>Dada </a:t>
            </a:r>
            <a:r>
              <a:rPr lang="es-CL" sz="2400" dirty="0">
                <a:solidFill>
                  <a:schemeClr val="tx1"/>
                </a:solidFill>
              </a:rPr>
              <a:t>su naturaleza siempre debe existir un servicio que haya sido otorgado por el municipio</a:t>
            </a:r>
            <a:r>
              <a:rPr lang="es-CL" sz="2800" dirty="0">
                <a:solidFill>
                  <a:schemeClr val="tx1"/>
                </a:solidFill>
              </a:rPr>
              <a:t>.</a:t>
            </a:r>
          </a:p>
          <a:p>
            <a:pPr marL="171450" indent="-171450" algn="just">
              <a:buFont typeface="Arial" pitchFamily="34" charset="0"/>
              <a:buChar char="•"/>
            </a:pPr>
            <a:endParaRPr lang="es-CL" sz="2800" dirty="0"/>
          </a:p>
        </p:txBody>
      </p:sp>
      <p:sp>
        <p:nvSpPr>
          <p:cNvPr id="3" name="Título 2"/>
          <p:cNvSpPr>
            <a:spLocks noGrp="1"/>
          </p:cNvSpPr>
          <p:nvPr>
            <p:ph type="title"/>
          </p:nvPr>
        </p:nvSpPr>
        <p:spPr>
          <a:xfrm>
            <a:off x="217170" y="274638"/>
            <a:ext cx="7143750" cy="614362"/>
          </a:xfrm>
        </p:spPr>
        <p:txBody>
          <a:bodyPr>
            <a:normAutofit fontScale="90000"/>
          </a:bodyPr>
          <a:lstStyle/>
          <a:p>
            <a:r>
              <a:rPr lang="es-CL" b="1" dirty="0" smtClean="0">
                <a:cs typeface="Arial" charset="0"/>
              </a:rPr>
              <a:t>Naturaleza </a:t>
            </a:r>
            <a:r>
              <a:rPr lang="es-CL" b="1" dirty="0">
                <a:cs typeface="Arial" charset="0"/>
              </a:rPr>
              <a:t>Jurídica de los Derechos </a:t>
            </a:r>
            <a:r>
              <a:rPr lang="es-CL" b="1" dirty="0" smtClean="0">
                <a:cs typeface="Arial" charset="0"/>
              </a:rPr>
              <a:t>Municipales.</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19761331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08344" y="1863090"/>
            <a:ext cx="8607573" cy="4180020"/>
          </a:xfrm>
        </p:spPr>
        <p:txBody>
          <a:bodyPr>
            <a:normAutofit/>
          </a:bodyPr>
          <a:lstStyle/>
          <a:p>
            <a:r>
              <a:rPr lang="es-CL" sz="2000" dirty="0">
                <a:solidFill>
                  <a:srgbClr val="336699"/>
                </a:solidFill>
                <a:cs typeface="Arial" charset="0"/>
              </a:rPr>
              <a:t>Artículo 41, Nº </a:t>
            </a:r>
            <a:r>
              <a:rPr lang="es-CL" sz="2000" dirty="0" smtClean="0">
                <a:solidFill>
                  <a:srgbClr val="336699"/>
                </a:solidFill>
                <a:cs typeface="Arial" charset="0"/>
              </a:rPr>
              <a:t>5 </a:t>
            </a:r>
            <a:r>
              <a:rPr lang="es-CL" sz="2000" dirty="0">
                <a:solidFill>
                  <a:srgbClr val="336699"/>
                </a:solidFill>
                <a:cs typeface="Arial" charset="0"/>
              </a:rPr>
              <a:t>del decreto ley </a:t>
            </a:r>
            <a:r>
              <a:rPr lang="es-CL" sz="2000" dirty="0" smtClean="0">
                <a:solidFill>
                  <a:srgbClr val="336699"/>
                </a:solidFill>
                <a:cs typeface="Arial" charset="0"/>
              </a:rPr>
              <a:t>Nº </a:t>
            </a:r>
            <a:r>
              <a:rPr lang="es-CL" sz="2000" dirty="0">
                <a:solidFill>
                  <a:srgbClr val="336699"/>
                </a:solidFill>
                <a:cs typeface="Arial" charset="0"/>
              </a:rPr>
              <a:t>3.063, de 1979</a:t>
            </a:r>
            <a:r>
              <a:rPr lang="es-CL" sz="2000" dirty="0" smtClean="0">
                <a:solidFill>
                  <a:srgbClr val="336699"/>
                </a:solidFill>
                <a:cs typeface="Arial" charset="0"/>
              </a:rPr>
              <a:t>.</a:t>
            </a:r>
          </a:p>
          <a:p>
            <a:endParaRPr lang="es-CL" dirty="0">
              <a:solidFill>
                <a:srgbClr val="336699"/>
              </a:solidFill>
              <a:cs typeface="Arial" charset="0"/>
            </a:endParaRPr>
          </a:p>
          <a:p>
            <a:pPr marL="342900" indent="-342900" algn="just">
              <a:buFont typeface="Arial" panose="020B0604020202020204" pitchFamily="34" charset="0"/>
              <a:buChar char="•"/>
            </a:pPr>
            <a:r>
              <a:rPr lang="es-ES" sz="2400" dirty="0">
                <a:solidFill>
                  <a:schemeClr val="tx1"/>
                </a:solidFill>
              </a:rPr>
              <a:t>Son los permisos por la publicidad en la vía pública o que sea vista u oída desde la misma.</a:t>
            </a:r>
          </a:p>
          <a:p>
            <a:pPr algn="just">
              <a:buFont typeface="Arial" pitchFamily="34" charset="0"/>
              <a:buChar char="•"/>
            </a:pPr>
            <a:endParaRPr lang="es-ES" sz="1200" dirty="0">
              <a:solidFill>
                <a:schemeClr val="tx1"/>
              </a:solidFill>
            </a:endParaRPr>
          </a:p>
          <a:p>
            <a:pPr marL="342900" indent="-342900" algn="just">
              <a:buFont typeface="Arial" panose="020B0604020202020204" pitchFamily="34" charset="0"/>
              <a:buChar char="•"/>
            </a:pPr>
            <a:r>
              <a:rPr lang="es-ES" sz="2400" dirty="0">
                <a:solidFill>
                  <a:schemeClr val="tx1"/>
                </a:solidFill>
              </a:rPr>
              <a:t>Antes del 4 de julio de 2008, se cobraba solo a las empresas cuyo giro era el publicitario.</a:t>
            </a:r>
          </a:p>
          <a:p>
            <a:pPr algn="just">
              <a:buFont typeface="Arial" pitchFamily="34" charset="0"/>
              <a:buChar char="•"/>
            </a:pPr>
            <a:endParaRPr lang="es-ES" sz="1200" dirty="0">
              <a:solidFill>
                <a:schemeClr val="tx1"/>
              </a:solidFill>
            </a:endParaRPr>
          </a:p>
          <a:p>
            <a:pPr marL="342900" indent="-342900" algn="just">
              <a:buFont typeface="Arial" panose="020B0604020202020204" pitchFamily="34" charset="0"/>
              <a:buChar char="•"/>
            </a:pPr>
            <a:r>
              <a:rPr lang="es-ES" sz="2400" dirty="0">
                <a:solidFill>
                  <a:schemeClr val="tx1"/>
                </a:solidFill>
              </a:rPr>
              <a:t>No procede cobro cuando publicidad solo de a conocer el giro del establecimiento y este adosada a la edificación donde se realiza el giro</a:t>
            </a:r>
            <a:r>
              <a:rPr lang="es-ES" sz="2400" dirty="0" smtClean="0">
                <a:solidFill>
                  <a:schemeClr val="tx1"/>
                </a:solidFill>
              </a:rPr>
              <a:t>.</a:t>
            </a:r>
            <a:endParaRPr lang="es-ES" sz="2400" dirty="0">
              <a:solidFill>
                <a:schemeClr val="tx1"/>
              </a:solidFill>
            </a:endParaRPr>
          </a:p>
        </p:txBody>
      </p:sp>
      <p:sp>
        <p:nvSpPr>
          <p:cNvPr id="3" name="Título 2"/>
          <p:cNvSpPr>
            <a:spLocks noGrp="1"/>
          </p:cNvSpPr>
          <p:nvPr>
            <p:ph type="title"/>
          </p:nvPr>
        </p:nvSpPr>
        <p:spPr/>
        <p:txBody>
          <a:bodyPr>
            <a:normAutofit/>
          </a:bodyPr>
          <a:lstStyle/>
          <a:p>
            <a:r>
              <a:rPr lang="es-CL" sz="2800" b="1" dirty="0">
                <a:cs typeface="Arial" charset="0"/>
              </a:rPr>
              <a:t>Derechos de </a:t>
            </a:r>
            <a:r>
              <a:rPr lang="es-CL" sz="2800" b="1" dirty="0" smtClean="0">
                <a:cs typeface="Arial" charset="0"/>
              </a:rPr>
              <a:t>Publicidad</a:t>
            </a:r>
            <a:endParaRPr lang="es-CL" sz="2800" b="1" dirty="0">
              <a:cs typeface="Arial" charset="0"/>
            </a:endParaRP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25395261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196770" y="1924800"/>
            <a:ext cx="8619147" cy="4118309"/>
          </a:xfrm>
        </p:spPr>
        <p:txBody>
          <a:bodyPr>
            <a:normAutofit/>
          </a:bodyPr>
          <a:lstStyle/>
          <a:p>
            <a:pPr marL="457200" indent="-457200" algn="just">
              <a:buFont typeface="Arial" panose="020B0604020202020204" pitchFamily="34" charset="0"/>
              <a:buChar char="•"/>
            </a:pPr>
            <a:r>
              <a:rPr lang="es-ES" sz="2600" dirty="0" smtClean="0">
                <a:solidFill>
                  <a:schemeClr val="tx1"/>
                </a:solidFill>
              </a:rPr>
              <a:t>Se </a:t>
            </a:r>
            <a:r>
              <a:rPr lang="es-ES" sz="2600" dirty="0">
                <a:solidFill>
                  <a:schemeClr val="tx1"/>
                </a:solidFill>
              </a:rPr>
              <a:t>incluye el nombre del establecimiento (solo o acompañado al giro).</a:t>
            </a:r>
          </a:p>
          <a:p>
            <a:pPr algn="just">
              <a:buFont typeface="Arial" pitchFamily="34" charset="0"/>
              <a:buChar char="•"/>
            </a:pPr>
            <a:endParaRPr lang="es-ES" sz="1400" dirty="0">
              <a:solidFill>
                <a:schemeClr val="tx1"/>
              </a:solidFill>
            </a:endParaRPr>
          </a:p>
          <a:p>
            <a:pPr marL="457200" indent="-457200" algn="just">
              <a:buFont typeface="Arial" panose="020B0604020202020204" pitchFamily="34" charset="0"/>
              <a:buChar char="•"/>
            </a:pPr>
            <a:r>
              <a:rPr lang="es-ES" sz="2600" dirty="0">
                <a:solidFill>
                  <a:schemeClr val="tx1"/>
                </a:solidFill>
              </a:rPr>
              <a:t>No se incluye el logo del establecimiento, ni otras indicaciones.</a:t>
            </a:r>
          </a:p>
          <a:p>
            <a:pPr algn="just">
              <a:buFont typeface="Arial" pitchFamily="34" charset="0"/>
              <a:buChar char="•"/>
            </a:pPr>
            <a:endParaRPr lang="es-ES" sz="1500" dirty="0">
              <a:solidFill>
                <a:schemeClr val="tx1"/>
              </a:solidFill>
            </a:endParaRPr>
          </a:p>
          <a:p>
            <a:pPr marL="457200" indent="-457200" algn="just">
              <a:buFont typeface="Arial" panose="020B0604020202020204" pitchFamily="34" charset="0"/>
              <a:buChar char="•"/>
            </a:pPr>
            <a:r>
              <a:rPr lang="es-ES" sz="2600" dirty="0">
                <a:solidFill>
                  <a:schemeClr val="tx1"/>
                </a:solidFill>
              </a:rPr>
              <a:t>Publicidad permitida en periodos eleccionarios no se incluye en esta disposición. </a:t>
            </a:r>
          </a:p>
          <a:p>
            <a:pPr marL="171450" indent="-171450">
              <a:buFont typeface="Arial" panose="020B0604020202020204" pitchFamily="34" charset="0"/>
              <a:buChar char="•"/>
            </a:pPr>
            <a:endParaRPr lang="es-CL" sz="2000" dirty="0"/>
          </a:p>
          <a:p>
            <a:pPr algn="r"/>
            <a:r>
              <a:rPr lang="es-CL" dirty="0">
                <a:solidFill>
                  <a:srgbClr val="FF6600"/>
                </a:solidFill>
                <a:effectLst>
                  <a:outerShdw blurRad="38100" dist="38100" dir="2700000" algn="tl">
                    <a:srgbClr val="DDDDDD"/>
                  </a:outerShdw>
                </a:effectLst>
                <a:cs typeface="Arial" charset="0"/>
              </a:rPr>
              <a:t>Dictámenes </a:t>
            </a:r>
            <a:r>
              <a:rPr lang="es-CL" dirty="0" smtClean="0">
                <a:solidFill>
                  <a:srgbClr val="FF6600"/>
                </a:solidFill>
                <a:effectLst>
                  <a:outerShdw blurRad="38100" dist="38100" dir="2700000" algn="tl">
                    <a:srgbClr val="DDDDDD"/>
                  </a:outerShdw>
                </a:effectLst>
                <a:cs typeface="Arial" charset="0"/>
              </a:rPr>
              <a:t>N°s. </a:t>
            </a:r>
            <a:r>
              <a:rPr lang="es-CL" dirty="0">
                <a:solidFill>
                  <a:srgbClr val="FF6600"/>
                </a:solidFill>
                <a:effectLst>
                  <a:outerShdw blurRad="38100" dist="38100" dir="2700000" algn="tl">
                    <a:srgbClr val="DDDDDD"/>
                  </a:outerShdw>
                </a:effectLst>
                <a:cs typeface="Arial" charset="0"/>
              </a:rPr>
              <a:t>41.526 y 61.361, </a:t>
            </a:r>
            <a:r>
              <a:rPr lang="es-CL" dirty="0" smtClean="0">
                <a:solidFill>
                  <a:srgbClr val="FF6600"/>
                </a:solidFill>
                <a:effectLst>
                  <a:outerShdw blurRad="38100" dist="38100" dir="2700000" algn="tl">
                    <a:srgbClr val="DDDDDD"/>
                  </a:outerShdw>
                </a:effectLst>
                <a:cs typeface="Arial" charset="0"/>
              </a:rPr>
              <a:t>ambos </a:t>
            </a:r>
            <a:r>
              <a:rPr lang="es-CL" dirty="0">
                <a:solidFill>
                  <a:srgbClr val="FF6600"/>
                </a:solidFill>
                <a:effectLst>
                  <a:outerShdw blurRad="38100" dist="38100" dir="2700000" algn="tl">
                    <a:srgbClr val="DDDDDD"/>
                  </a:outerShdw>
                </a:effectLst>
                <a:cs typeface="Arial" charset="0"/>
              </a:rPr>
              <a:t>de 2012; y 32.667, de 2013.</a:t>
            </a:r>
            <a:endParaRPr lang="es-ES" dirty="0"/>
          </a:p>
          <a:p>
            <a:pPr marL="171450" indent="-171450">
              <a:buFont typeface="Arial" panose="020B0604020202020204" pitchFamily="34" charset="0"/>
              <a:buChar char="•"/>
            </a:pPr>
            <a:endParaRPr lang="es-CL" sz="1000" dirty="0"/>
          </a:p>
          <a:p>
            <a:pPr marL="285750" indent="-285750">
              <a:buFont typeface="Arial" panose="020B0604020202020204" pitchFamily="34" charset="0"/>
              <a:buChar char="•"/>
            </a:pPr>
            <a:endParaRPr lang="es-ES" dirty="0"/>
          </a:p>
        </p:txBody>
      </p:sp>
      <p:sp>
        <p:nvSpPr>
          <p:cNvPr id="3" name="Título 2"/>
          <p:cNvSpPr>
            <a:spLocks noGrp="1"/>
          </p:cNvSpPr>
          <p:nvPr>
            <p:ph type="title"/>
          </p:nvPr>
        </p:nvSpPr>
        <p:spPr/>
        <p:txBody>
          <a:bodyPr>
            <a:normAutofit/>
          </a:bodyPr>
          <a:lstStyle/>
          <a:p>
            <a:r>
              <a:rPr lang="es-CL" sz="2800" b="1" dirty="0">
                <a:cs typeface="Arial" charset="0"/>
              </a:rPr>
              <a:t>Derechos de </a:t>
            </a:r>
            <a:r>
              <a:rPr lang="es-CL" sz="2800" b="1" dirty="0" smtClean="0">
                <a:cs typeface="Arial" charset="0"/>
              </a:rPr>
              <a:t>Publicidad</a:t>
            </a:r>
            <a:endParaRPr lang="es-ES" sz="2800"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739771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lnSpcReduction="10000"/>
          </a:bodyPr>
          <a:lstStyle/>
          <a:p>
            <a:pPr marL="228600" indent="-228600" algn="just">
              <a:buFont typeface="Arial" pitchFamily="34" charset="0"/>
              <a:buChar char="•"/>
            </a:pPr>
            <a:r>
              <a:rPr lang="es-CL" sz="2400" dirty="0" smtClean="0">
                <a:solidFill>
                  <a:schemeClr val="tx1"/>
                </a:solidFill>
              </a:rPr>
              <a:t>Derechos </a:t>
            </a:r>
            <a:r>
              <a:rPr lang="es-CL" sz="2400" dirty="0">
                <a:solidFill>
                  <a:schemeClr val="tx1"/>
                </a:solidFill>
              </a:rPr>
              <a:t>Municipales</a:t>
            </a:r>
            <a:r>
              <a:rPr lang="es-CL" sz="2400" dirty="0" smtClean="0">
                <a:solidFill>
                  <a:schemeClr val="tx1"/>
                </a:solidFill>
              </a:rPr>
              <a:t>.</a:t>
            </a:r>
            <a:endParaRPr lang="es-CL" sz="2400" dirty="0">
              <a:solidFill>
                <a:schemeClr val="tx1"/>
              </a:solidFill>
            </a:endParaRPr>
          </a:p>
          <a:p>
            <a:pPr marL="228600" indent="-228600" algn="just">
              <a:buAutoNum type="arabicPlain" startAt="9"/>
            </a:pPr>
            <a:endParaRPr lang="es-CL" sz="2400" dirty="0">
              <a:solidFill>
                <a:schemeClr val="tx1"/>
              </a:solidFill>
            </a:endParaRPr>
          </a:p>
          <a:p>
            <a:pPr marL="228600" indent="-228600" algn="just">
              <a:buFont typeface="Arial" pitchFamily="34" charset="0"/>
              <a:buChar char="•"/>
            </a:pPr>
            <a:r>
              <a:rPr lang="es-CL" sz="2400" dirty="0">
                <a:solidFill>
                  <a:schemeClr val="tx1"/>
                </a:solidFill>
              </a:rPr>
              <a:t>Derechos de Publicidad.</a:t>
            </a:r>
          </a:p>
          <a:p>
            <a:pPr marL="228600" indent="-228600" algn="just">
              <a:buAutoNum type="arabicPlain" startAt="9"/>
            </a:pPr>
            <a:endParaRPr lang="es-CL" sz="2400" dirty="0">
              <a:solidFill>
                <a:schemeClr val="tx1"/>
              </a:solidFill>
            </a:endParaRPr>
          </a:p>
          <a:p>
            <a:pPr marL="228600" indent="-228600" algn="just">
              <a:buFont typeface="Arial" pitchFamily="34" charset="0"/>
              <a:buChar char="•"/>
            </a:pPr>
            <a:r>
              <a:rPr lang="es-CL" sz="2400" dirty="0">
                <a:solidFill>
                  <a:schemeClr val="tx1"/>
                </a:solidFill>
              </a:rPr>
              <a:t>Derechos de Aseo</a:t>
            </a:r>
            <a:r>
              <a:rPr lang="es-CL" sz="2400" dirty="0" smtClean="0">
                <a:solidFill>
                  <a:schemeClr val="tx1"/>
                </a:solidFill>
              </a:rPr>
              <a:t>.</a:t>
            </a:r>
          </a:p>
          <a:p>
            <a:pPr marL="228600" indent="-228600" algn="just">
              <a:buFont typeface="Arial" pitchFamily="34" charset="0"/>
              <a:buChar char="•"/>
            </a:pPr>
            <a:endParaRPr lang="es-CL" sz="2400" dirty="0" smtClean="0">
              <a:solidFill>
                <a:schemeClr val="tx1"/>
              </a:solidFill>
            </a:endParaRPr>
          </a:p>
          <a:p>
            <a:pPr marL="228600" indent="-228600" algn="just">
              <a:buFont typeface="Arial" pitchFamily="34" charset="0"/>
              <a:buChar char="•"/>
            </a:pPr>
            <a:r>
              <a:rPr lang="es-CL" sz="2400" dirty="0" smtClean="0">
                <a:solidFill>
                  <a:schemeClr val="tx1"/>
                </a:solidFill>
              </a:rPr>
              <a:t>Otros derechos.</a:t>
            </a:r>
            <a:endParaRPr lang="es-CL" sz="2400" dirty="0">
              <a:solidFill>
                <a:schemeClr val="tx1"/>
              </a:solidFill>
            </a:endParaRPr>
          </a:p>
          <a:p>
            <a:pPr algn="just"/>
            <a:endParaRPr lang="es-CL" sz="2400" dirty="0">
              <a:solidFill>
                <a:schemeClr val="tx1"/>
              </a:solidFill>
            </a:endParaRPr>
          </a:p>
          <a:p>
            <a:pPr marL="228600" indent="-228600" algn="just">
              <a:buFont typeface="Arial" pitchFamily="34" charset="0"/>
              <a:buChar char="•"/>
            </a:pPr>
            <a:r>
              <a:rPr lang="es-CL" sz="2400" dirty="0">
                <a:solidFill>
                  <a:schemeClr val="tx1"/>
                </a:solidFill>
              </a:rPr>
              <a:t>Juegos de </a:t>
            </a:r>
            <a:r>
              <a:rPr lang="es-CL" sz="2400" dirty="0" smtClean="0">
                <a:solidFill>
                  <a:schemeClr val="tx1"/>
                </a:solidFill>
              </a:rPr>
              <a:t>destreza y habilidad.</a:t>
            </a:r>
            <a:endParaRPr lang="es-CL" sz="2400" dirty="0">
              <a:solidFill>
                <a:schemeClr val="tx1"/>
              </a:solidFill>
            </a:endParaRPr>
          </a:p>
          <a:p>
            <a:endParaRPr lang="es-CL" dirty="0"/>
          </a:p>
        </p:txBody>
      </p:sp>
      <p:sp>
        <p:nvSpPr>
          <p:cNvPr id="3" name="Título 2"/>
          <p:cNvSpPr>
            <a:spLocks noGrp="1"/>
          </p:cNvSpPr>
          <p:nvPr>
            <p:ph type="title"/>
          </p:nvPr>
        </p:nvSpPr>
        <p:spPr/>
        <p:txBody>
          <a:bodyPr>
            <a:normAutofit/>
          </a:bodyPr>
          <a:lstStyle/>
          <a:p>
            <a:r>
              <a:rPr lang="es-CL" sz="3200" b="1" dirty="0">
                <a:cs typeface="Arial" charset="0"/>
              </a:rPr>
              <a:t>Temario</a:t>
            </a:r>
            <a:endParaRPr lang="es-CL" sz="32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50594837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a:bodyPr>
          <a:lstStyle/>
          <a:p>
            <a:pPr algn="just"/>
            <a:endParaRPr lang="es-ES" sz="2000" dirty="0" smtClean="0"/>
          </a:p>
          <a:p>
            <a:pPr algn="just"/>
            <a:r>
              <a:rPr lang="es-CL" sz="1900" dirty="0" smtClean="0">
                <a:solidFill>
                  <a:schemeClr val="tx1"/>
                </a:solidFill>
              </a:rPr>
              <a:t>Actividad </a:t>
            </a:r>
            <a:r>
              <a:rPr lang="es-CL" sz="1900" dirty="0">
                <a:solidFill>
                  <a:schemeClr val="tx1"/>
                </a:solidFill>
              </a:rPr>
              <a:t>publicitaria o propagandística, para fines de la recaudación de derechos </a:t>
            </a:r>
            <a:r>
              <a:rPr lang="es-CL" sz="1900" dirty="0" smtClean="0">
                <a:solidFill>
                  <a:schemeClr val="tx1"/>
                </a:solidFill>
              </a:rPr>
              <a:t>municipales:</a:t>
            </a:r>
          </a:p>
          <a:p>
            <a:pPr algn="just"/>
            <a:r>
              <a:rPr lang="es-CL" sz="1900" dirty="0" smtClean="0">
                <a:solidFill>
                  <a:schemeClr val="tx1"/>
                </a:solidFill>
              </a:rPr>
              <a:t>Aquella </a:t>
            </a:r>
            <a:r>
              <a:rPr lang="es-CL" sz="1900" dirty="0">
                <a:solidFill>
                  <a:schemeClr val="tx1"/>
                </a:solidFill>
              </a:rPr>
              <a:t>realizada por medio de letreros, carteles o avisos, luminosos o no, destinados a llamar la atención del público sobre un bien, servicio o negocio, de manera que lo que en ellos se ofrece se prefiera a otras ofertas similares, y que su objetivo, por tanto, es obtener, a través de ese medio, la venta de algún producto, la utilización de una prestación o el ingreso a un local o establecimiento comercial.</a:t>
            </a:r>
            <a:endParaRPr lang="es-CL" sz="1900" dirty="0"/>
          </a:p>
          <a:p>
            <a:pPr algn="r"/>
            <a:r>
              <a:rPr lang="es-CL" dirty="0">
                <a:solidFill>
                  <a:srgbClr val="FF6600"/>
                </a:solidFill>
                <a:effectLst>
                  <a:outerShdw blurRad="38100" dist="38100" dir="2700000" algn="tl">
                    <a:srgbClr val="DDDDDD"/>
                  </a:outerShdw>
                </a:effectLst>
                <a:cs typeface="Arial" charset="0"/>
              </a:rPr>
              <a:t>Dictamen N° </a:t>
            </a:r>
            <a:r>
              <a:rPr lang="es-CL" dirty="0" smtClean="0">
                <a:solidFill>
                  <a:srgbClr val="FF6600"/>
                </a:solidFill>
                <a:effectLst>
                  <a:outerShdw blurRad="38100" dist="38100" dir="2700000" algn="tl">
                    <a:srgbClr val="DDDDDD"/>
                  </a:outerShdw>
                </a:effectLst>
                <a:cs typeface="Arial" charset="0"/>
              </a:rPr>
              <a:t>26.605</a:t>
            </a:r>
            <a:r>
              <a:rPr lang="es-CL" dirty="0">
                <a:solidFill>
                  <a:srgbClr val="FF6600"/>
                </a:solidFill>
                <a:effectLst>
                  <a:outerShdw blurRad="38100" dist="38100" dir="2700000" algn="tl">
                    <a:srgbClr val="DDDDDD"/>
                  </a:outerShdw>
                </a:effectLst>
                <a:cs typeface="Arial" charset="0"/>
              </a:rPr>
              <a:t>, de 2015</a:t>
            </a:r>
            <a:r>
              <a:rPr lang="es-CL" dirty="0" smtClean="0">
                <a:solidFill>
                  <a:srgbClr val="FF6600"/>
                </a:solidFill>
                <a:effectLst>
                  <a:outerShdw blurRad="38100" dist="38100" dir="2700000" algn="tl">
                    <a:srgbClr val="DDDDDD"/>
                  </a:outerShdw>
                </a:effectLst>
                <a:cs typeface="Arial" charset="0"/>
              </a:rPr>
              <a:t>.</a:t>
            </a:r>
            <a:endParaRPr lang="es-ES" dirty="0"/>
          </a:p>
        </p:txBody>
      </p:sp>
      <p:sp>
        <p:nvSpPr>
          <p:cNvPr id="3" name="Título 2"/>
          <p:cNvSpPr>
            <a:spLocks noGrp="1"/>
          </p:cNvSpPr>
          <p:nvPr>
            <p:ph type="title"/>
          </p:nvPr>
        </p:nvSpPr>
        <p:spPr/>
        <p:txBody>
          <a:bodyPr>
            <a:normAutofit/>
          </a:bodyPr>
          <a:lstStyle/>
          <a:p>
            <a:r>
              <a:rPr lang="es-CL" sz="2800" b="1" dirty="0">
                <a:cs typeface="Arial" charset="0"/>
              </a:rPr>
              <a:t>Derechos de </a:t>
            </a:r>
            <a:r>
              <a:rPr lang="es-CL" sz="2800" b="1" dirty="0" smtClean="0">
                <a:cs typeface="Arial" charset="0"/>
              </a:rPr>
              <a:t>Publicidad</a:t>
            </a:r>
            <a:endParaRPr lang="es-ES" sz="2800"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5760329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lstStyle/>
          <a:p>
            <a:pPr algn="just"/>
            <a:endParaRPr lang="es-ES" sz="2000" dirty="0" smtClean="0"/>
          </a:p>
          <a:p>
            <a:pPr algn="just"/>
            <a:r>
              <a:rPr lang="es-ES" sz="2800" dirty="0" smtClean="0">
                <a:solidFill>
                  <a:schemeClr val="tx1"/>
                </a:solidFill>
              </a:rPr>
              <a:t>Tratándose </a:t>
            </a:r>
            <a:r>
              <a:rPr lang="es-ES" sz="2800" dirty="0">
                <a:solidFill>
                  <a:schemeClr val="tx1"/>
                </a:solidFill>
              </a:rPr>
              <a:t>de empresas que constituyan un monopolio legal no corresponde el cobro del derecho puesto que no desarrollan publicidad, ya que al no tener competencia, </a:t>
            </a:r>
            <a:r>
              <a:rPr lang="es-CL" sz="2800" dirty="0">
                <a:solidFill>
                  <a:schemeClr val="tx1"/>
                </a:solidFill>
              </a:rPr>
              <a:t>sus letreros no buscan atraer clientes. </a:t>
            </a:r>
          </a:p>
          <a:p>
            <a:pPr>
              <a:buFont typeface="Arial" pitchFamily="34" charset="0"/>
              <a:buChar char="•"/>
            </a:pPr>
            <a:endParaRPr lang="es-CL" sz="1000" dirty="0"/>
          </a:p>
          <a:p>
            <a:pPr algn="r"/>
            <a:r>
              <a:rPr lang="es-CL" dirty="0">
                <a:solidFill>
                  <a:srgbClr val="FF6600"/>
                </a:solidFill>
                <a:effectLst>
                  <a:outerShdw blurRad="38100" dist="38100" dir="2700000" algn="tl">
                    <a:srgbClr val="DDDDDD"/>
                  </a:outerShdw>
                </a:effectLst>
                <a:cs typeface="Arial" charset="0"/>
              </a:rPr>
              <a:t>Dictamen N° 26,605, de 2015</a:t>
            </a:r>
            <a:r>
              <a:rPr lang="es-CL" dirty="0" smtClean="0">
                <a:solidFill>
                  <a:srgbClr val="FF6600"/>
                </a:solidFill>
                <a:effectLst>
                  <a:outerShdw blurRad="38100" dist="38100" dir="2700000" algn="tl">
                    <a:srgbClr val="DDDDDD"/>
                  </a:outerShdw>
                </a:effectLst>
                <a:cs typeface="Arial" charset="0"/>
              </a:rPr>
              <a:t>.</a:t>
            </a:r>
            <a:endParaRPr lang="es-ES" dirty="0"/>
          </a:p>
        </p:txBody>
      </p:sp>
      <p:sp>
        <p:nvSpPr>
          <p:cNvPr id="3" name="Título 2"/>
          <p:cNvSpPr>
            <a:spLocks noGrp="1"/>
          </p:cNvSpPr>
          <p:nvPr>
            <p:ph type="title"/>
          </p:nvPr>
        </p:nvSpPr>
        <p:spPr/>
        <p:txBody>
          <a:bodyPr>
            <a:normAutofit/>
          </a:bodyPr>
          <a:lstStyle/>
          <a:p>
            <a:r>
              <a:rPr lang="es-CL" sz="2800" b="1" dirty="0">
                <a:cs typeface="Arial" charset="0"/>
              </a:rPr>
              <a:t>Derechos de </a:t>
            </a:r>
            <a:r>
              <a:rPr lang="es-CL" sz="2800" b="1" dirty="0" smtClean="0">
                <a:cs typeface="Arial" charset="0"/>
              </a:rPr>
              <a:t>Publicidad</a:t>
            </a:r>
            <a:endParaRPr lang="es-ES" sz="2800"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0107864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31494" y="1932972"/>
            <a:ext cx="8584423" cy="3961945"/>
          </a:xfrm>
        </p:spPr>
        <p:txBody>
          <a:bodyPr/>
          <a:lstStyle/>
          <a:p>
            <a:r>
              <a:rPr lang="es-CL" sz="2000" dirty="0">
                <a:solidFill>
                  <a:srgbClr val="336699"/>
                </a:solidFill>
                <a:cs typeface="Arial" charset="0"/>
              </a:rPr>
              <a:t>Artículos </a:t>
            </a:r>
            <a:r>
              <a:rPr lang="es-CL" sz="2000" dirty="0" smtClean="0">
                <a:solidFill>
                  <a:srgbClr val="336699"/>
                </a:solidFill>
                <a:cs typeface="Arial" charset="0"/>
              </a:rPr>
              <a:t>7° </a:t>
            </a:r>
            <a:r>
              <a:rPr lang="es-CL" sz="2000" dirty="0">
                <a:solidFill>
                  <a:srgbClr val="336699"/>
                </a:solidFill>
                <a:cs typeface="Arial" charset="0"/>
              </a:rPr>
              <a:t>y 40 del decreto ley </a:t>
            </a:r>
            <a:r>
              <a:rPr lang="es-CL" sz="2000" dirty="0" smtClean="0">
                <a:solidFill>
                  <a:srgbClr val="336699"/>
                </a:solidFill>
                <a:cs typeface="Arial" charset="0"/>
              </a:rPr>
              <a:t>N° </a:t>
            </a:r>
            <a:r>
              <a:rPr lang="es-CL" sz="2000" dirty="0">
                <a:solidFill>
                  <a:srgbClr val="336699"/>
                </a:solidFill>
                <a:cs typeface="Arial" charset="0"/>
              </a:rPr>
              <a:t>3.063, de 1979.</a:t>
            </a:r>
          </a:p>
          <a:p>
            <a:endParaRPr lang="es-CL" dirty="0" smtClean="0"/>
          </a:p>
          <a:p>
            <a:pPr marL="342900" indent="-342900" algn="just">
              <a:buFont typeface="Arial" panose="020B0604020202020204" pitchFamily="34" charset="0"/>
              <a:buChar char="•"/>
            </a:pPr>
            <a:r>
              <a:rPr lang="es-ES_tradnl" sz="2400" dirty="0">
                <a:solidFill>
                  <a:schemeClr val="tx1"/>
                </a:solidFill>
              </a:rPr>
              <a:t>Tarifa anual por el servicio de aseo por cada vivienda o unidad habitacional, local, oficina, kiosco o sitio eriazo.</a:t>
            </a:r>
          </a:p>
          <a:p>
            <a:pPr algn="just"/>
            <a:endParaRPr lang="es-ES_tradnl" sz="2400" dirty="0">
              <a:solidFill>
                <a:schemeClr val="tx1"/>
              </a:solidFill>
            </a:endParaRPr>
          </a:p>
          <a:p>
            <a:pPr marL="342900" indent="-342900" algn="just">
              <a:buFont typeface="Arial" panose="020B0604020202020204" pitchFamily="34" charset="0"/>
              <a:buChar char="•"/>
            </a:pPr>
            <a:r>
              <a:rPr lang="es-ES_tradnl" sz="2400" dirty="0">
                <a:solidFill>
                  <a:schemeClr val="tx1"/>
                </a:solidFill>
              </a:rPr>
              <a:t>Rebaja o exención, según condiciones socioeconómicas del contribuyente y de acuerdo a lo que establezca la ordenanza local (criterios de no discriminación).</a:t>
            </a:r>
          </a:p>
          <a:p>
            <a:endParaRPr lang="es-CL" dirty="0" smtClean="0"/>
          </a:p>
          <a:p>
            <a:pPr algn="r"/>
            <a:r>
              <a:rPr lang="es-ES_tradnl" dirty="0">
                <a:solidFill>
                  <a:srgbClr val="FF6600"/>
                </a:solidFill>
                <a:effectLst>
                  <a:outerShdw blurRad="38100" dist="38100" dir="2700000" algn="tl">
                    <a:srgbClr val="DDDDDD"/>
                  </a:outerShdw>
                </a:effectLst>
                <a:cs typeface="Arial" charset="0"/>
              </a:rPr>
              <a:t>Dictamen N° 39.652, de 2009</a:t>
            </a:r>
            <a:endParaRPr lang="es-ES" dirty="0"/>
          </a:p>
          <a:p>
            <a:endParaRPr lang="es-CL" dirty="0"/>
          </a:p>
        </p:txBody>
      </p:sp>
      <p:sp>
        <p:nvSpPr>
          <p:cNvPr id="3" name="Título 2"/>
          <p:cNvSpPr>
            <a:spLocks noGrp="1"/>
          </p:cNvSpPr>
          <p:nvPr>
            <p:ph type="title"/>
          </p:nvPr>
        </p:nvSpPr>
        <p:spPr/>
        <p:txBody>
          <a:bodyPr>
            <a:normAutofit/>
          </a:bodyPr>
          <a:lstStyle/>
          <a:p>
            <a:r>
              <a:rPr lang="es-CL" sz="2800" b="1" dirty="0">
                <a:cs typeface="Arial" charset="0"/>
              </a:rPr>
              <a:t>Derechos de </a:t>
            </a:r>
            <a:r>
              <a:rPr lang="es-CL" sz="2800" b="1" dirty="0" smtClean="0">
                <a:cs typeface="Arial" charset="0"/>
              </a:rPr>
              <a:t>Aseo</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70812990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19920" y="1886673"/>
            <a:ext cx="8595998" cy="4008244"/>
          </a:xfrm>
        </p:spPr>
        <p:txBody>
          <a:bodyPr>
            <a:normAutofit fontScale="47500" lnSpcReduction="20000"/>
          </a:bodyPr>
          <a:lstStyle/>
          <a:p>
            <a:r>
              <a:rPr lang="es-CL" sz="4200" dirty="0">
                <a:solidFill>
                  <a:srgbClr val="336699"/>
                </a:solidFill>
                <a:cs typeface="Arial" charset="0"/>
              </a:rPr>
              <a:t>Artículos </a:t>
            </a:r>
            <a:r>
              <a:rPr lang="es-CL" sz="4200" dirty="0" smtClean="0">
                <a:solidFill>
                  <a:srgbClr val="336699"/>
                </a:solidFill>
                <a:cs typeface="Arial" charset="0"/>
              </a:rPr>
              <a:t>7° </a:t>
            </a:r>
            <a:r>
              <a:rPr lang="es-CL" sz="4200" dirty="0">
                <a:solidFill>
                  <a:srgbClr val="336699"/>
                </a:solidFill>
                <a:cs typeface="Arial" charset="0"/>
              </a:rPr>
              <a:t>y 40 del decreto ley </a:t>
            </a:r>
            <a:r>
              <a:rPr lang="es-CL" sz="4200" dirty="0" smtClean="0">
                <a:solidFill>
                  <a:srgbClr val="336699"/>
                </a:solidFill>
                <a:cs typeface="Arial" charset="0"/>
              </a:rPr>
              <a:t>N° </a:t>
            </a:r>
            <a:r>
              <a:rPr lang="es-CL" sz="4200" dirty="0">
                <a:solidFill>
                  <a:srgbClr val="336699"/>
                </a:solidFill>
                <a:cs typeface="Arial" charset="0"/>
              </a:rPr>
              <a:t>3.063, de 1979</a:t>
            </a:r>
            <a:r>
              <a:rPr lang="es-CL" sz="4200" dirty="0" smtClean="0">
                <a:solidFill>
                  <a:srgbClr val="336699"/>
                </a:solidFill>
                <a:cs typeface="Arial" charset="0"/>
              </a:rPr>
              <a:t>.</a:t>
            </a:r>
          </a:p>
          <a:p>
            <a:endParaRPr lang="es-CL" sz="4200" dirty="0">
              <a:solidFill>
                <a:srgbClr val="336699"/>
              </a:solidFill>
              <a:cs typeface="Arial" charset="0"/>
            </a:endParaRPr>
          </a:p>
          <a:p>
            <a:endParaRPr lang="es-CL" dirty="0" smtClean="0"/>
          </a:p>
          <a:p>
            <a:pPr marL="358775" indent="-358775" algn="just">
              <a:buFont typeface="Arial" panose="020B0604020202020204" pitchFamily="34" charset="0"/>
              <a:buChar char="•"/>
            </a:pPr>
            <a:r>
              <a:rPr lang="es-ES_tradnl" sz="5100" dirty="0">
                <a:solidFill>
                  <a:schemeClr val="tx1"/>
                </a:solidFill>
              </a:rPr>
              <a:t>Automática para usuarios cuya vivienda o unidad habitacional a la que se otorga el servicio, tenga un avalúo fiscal igual o inferior a 225 unidades tributarias </a:t>
            </a:r>
            <a:r>
              <a:rPr lang="es-ES_tradnl" sz="5100" dirty="0" smtClean="0">
                <a:solidFill>
                  <a:schemeClr val="tx1"/>
                </a:solidFill>
              </a:rPr>
              <a:t>mensuales.</a:t>
            </a:r>
            <a:endParaRPr lang="es-ES_tradnl" sz="5100" dirty="0">
              <a:solidFill>
                <a:schemeClr val="tx1"/>
              </a:solidFill>
            </a:endParaRPr>
          </a:p>
          <a:p>
            <a:pPr algn="just"/>
            <a:endParaRPr lang="es-ES_tradnl" sz="5100" dirty="0">
              <a:solidFill>
                <a:schemeClr val="tx1"/>
              </a:solidFill>
            </a:endParaRPr>
          </a:p>
          <a:p>
            <a:pPr marL="358775" indent="-358775" algn="just">
              <a:buFont typeface="Arial" panose="020B0604020202020204" pitchFamily="34" charset="0"/>
              <a:buChar char="•"/>
            </a:pPr>
            <a:r>
              <a:rPr lang="es-ES_tradnl" sz="5100" dirty="0">
                <a:solidFill>
                  <a:schemeClr val="tx1"/>
                </a:solidFill>
              </a:rPr>
              <a:t>Municipalidades, en general, carecen de facultades legales para condonar o rebajar obligaciones en dinero, cualquiera sea su naturaleza. Tampoco intereses, multas, prescripción de las deudas.</a:t>
            </a:r>
          </a:p>
          <a:p>
            <a:pPr algn="just"/>
            <a:endParaRPr lang="es-ES_tradnl" sz="5100" dirty="0">
              <a:solidFill>
                <a:schemeClr val="tx1"/>
              </a:solidFill>
            </a:endParaRPr>
          </a:p>
          <a:p>
            <a:pPr algn="just">
              <a:buFont typeface="Arial" pitchFamily="34" charset="0"/>
              <a:buChar char="•"/>
            </a:pPr>
            <a:endParaRPr lang="es-ES_tradnl" sz="5100" dirty="0">
              <a:solidFill>
                <a:schemeClr val="tx1"/>
              </a:solidFill>
            </a:endParaRPr>
          </a:p>
        </p:txBody>
      </p:sp>
      <p:sp>
        <p:nvSpPr>
          <p:cNvPr id="3" name="Título 2"/>
          <p:cNvSpPr>
            <a:spLocks noGrp="1"/>
          </p:cNvSpPr>
          <p:nvPr>
            <p:ph type="title"/>
          </p:nvPr>
        </p:nvSpPr>
        <p:spPr/>
        <p:txBody>
          <a:bodyPr>
            <a:normAutofit/>
          </a:bodyPr>
          <a:lstStyle/>
          <a:p>
            <a:r>
              <a:rPr lang="es-CL" sz="2800" b="1" dirty="0">
                <a:cs typeface="Arial" charset="0"/>
              </a:rPr>
              <a:t>Derechos de </a:t>
            </a:r>
            <a:r>
              <a:rPr lang="es-CL" sz="2800" b="1" dirty="0" smtClean="0">
                <a:cs typeface="Arial" charset="0"/>
              </a:rPr>
              <a:t>Aseo</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45765692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fontScale="85000" lnSpcReduction="10000"/>
          </a:bodyPr>
          <a:lstStyle/>
          <a:p>
            <a:pPr marL="342900" indent="-342900" algn="just">
              <a:buFont typeface="Arial" panose="020B0604020202020204" pitchFamily="34" charset="0"/>
              <a:buChar char="•"/>
            </a:pPr>
            <a:r>
              <a:rPr lang="es-ES_tradnl" sz="2600" b="1" dirty="0">
                <a:solidFill>
                  <a:schemeClr val="tx1"/>
                </a:solidFill>
              </a:rPr>
              <a:t>Excepción</a:t>
            </a:r>
            <a:r>
              <a:rPr lang="es-ES_tradnl" sz="2600" dirty="0">
                <a:solidFill>
                  <a:schemeClr val="tx1"/>
                </a:solidFill>
              </a:rPr>
              <a:t>: Artículo 11, ley N° </a:t>
            </a:r>
            <a:r>
              <a:rPr lang="es-ES_tradnl" sz="2600" dirty="0" smtClean="0">
                <a:solidFill>
                  <a:schemeClr val="tx1"/>
                </a:solidFill>
              </a:rPr>
              <a:t>20.742</a:t>
            </a:r>
            <a:r>
              <a:rPr lang="es-ES_tradnl" sz="2600" dirty="0">
                <a:solidFill>
                  <a:schemeClr val="tx1"/>
                </a:solidFill>
              </a:rPr>
              <a:t>, autorizó a las municipalidades </a:t>
            </a:r>
            <a:r>
              <a:rPr lang="es-CL" sz="2600" dirty="0">
                <a:solidFill>
                  <a:schemeClr val="tx1"/>
                </a:solidFill>
              </a:rPr>
              <a:t>para que dentro de los doce meses siguientes a la fecha de publicación </a:t>
            </a:r>
            <a:r>
              <a:rPr lang="es-CL" sz="2600" dirty="0" smtClean="0">
                <a:solidFill>
                  <a:schemeClr val="tx1"/>
                </a:solidFill>
              </a:rPr>
              <a:t>de </a:t>
            </a:r>
            <a:r>
              <a:rPr lang="es-CL" sz="2600" dirty="0">
                <a:solidFill>
                  <a:schemeClr val="tx1"/>
                </a:solidFill>
              </a:rPr>
              <a:t>ese cuerpo </a:t>
            </a:r>
            <a:r>
              <a:rPr lang="es-CL" sz="2600" dirty="0" smtClean="0">
                <a:solidFill>
                  <a:schemeClr val="tx1"/>
                </a:solidFill>
              </a:rPr>
              <a:t>normativo (1 abril 2014) </a:t>
            </a:r>
            <a:r>
              <a:rPr lang="es-CL" sz="2600" dirty="0">
                <a:solidFill>
                  <a:schemeClr val="tx1"/>
                </a:solidFill>
              </a:rPr>
              <a:t>y previo acuerdo del respectivo concejo, celebren </a:t>
            </a:r>
            <a:r>
              <a:rPr lang="es-CL" sz="2600" dirty="0" smtClean="0">
                <a:solidFill>
                  <a:schemeClr val="tx1"/>
                </a:solidFill>
              </a:rPr>
              <a:t>convenios </a:t>
            </a:r>
            <a:r>
              <a:rPr lang="es-CL" sz="2600" dirty="0">
                <a:solidFill>
                  <a:schemeClr val="tx1"/>
                </a:solidFill>
              </a:rPr>
              <a:t>de pago por deudas de derechos de aseo. El mismo precepto dispone que, asimismo, podrán condonar multas e intereses por dicho concepto</a:t>
            </a:r>
            <a:r>
              <a:rPr lang="es-CL" sz="2600" dirty="0" smtClean="0">
                <a:solidFill>
                  <a:schemeClr val="tx1"/>
                </a:solidFill>
              </a:rPr>
              <a:t>.</a:t>
            </a:r>
          </a:p>
          <a:p>
            <a:pPr algn="just"/>
            <a:endParaRPr lang="es-CL" sz="2200" dirty="0" smtClean="0">
              <a:solidFill>
                <a:schemeClr val="tx1"/>
              </a:solidFill>
            </a:endParaRPr>
          </a:p>
          <a:p>
            <a:pPr marL="342900" indent="-342900" algn="just">
              <a:buFont typeface="Arial" panose="020B0604020202020204" pitchFamily="34" charset="0"/>
              <a:buChar char="•"/>
            </a:pPr>
            <a:r>
              <a:rPr lang="es-CL" sz="2600" dirty="0" smtClean="0">
                <a:solidFill>
                  <a:schemeClr val="tx1"/>
                </a:solidFill>
              </a:rPr>
              <a:t>No procede respecto de convenios celebrados con anterioridad</a:t>
            </a:r>
            <a:r>
              <a:rPr lang="es-CL" sz="2400" dirty="0" smtClean="0">
                <a:solidFill>
                  <a:schemeClr val="tx1"/>
                </a:solidFill>
              </a:rPr>
              <a:t>.</a:t>
            </a:r>
            <a:endParaRPr lang="es-ES_tradnl" sz="2400" dirty="0">
              <a:solidFill>
                <a:schemeClr val="tx1"/>
              </a:solidFill>
            </a:endParaRPr>
          </a:p>
          <a:p>
            <a:endParaRPr lang="es-CL" dirty="0" smtClean="0"/>
          </a:p>
          <a:p>
            <a:pPr algn="r"/>
            <a:r>
              <a:rPr lang="es-CL" sz="1700" dirty="0">
                <a:solidFill>
                  <a:srgbClr val="FF6600"/>
                </a:solidFill>
                <a:effectLst>
                  <a:outerShdw blurRad="38100" dist="38100" dir="2700000" algn="tl">
                    <a:srgbClr val="DDDDDD"/>
                  </a:outerShdw>
                </a:effectLst>
                <a:cs typeface="Arial" charset="0"/>
              </a:rPr>
              <a:t>Dictamen N° </a:t>
            </a:r>
            <a:r>
              <a:rPr lang="es-CL" sz="1700" dirty="0" smtClean="0">
                <a:solidFill>
                  <a:srgbClr val="FF6600"/>
                </a:solidFill>
                <a:effectLst>
                  <a:outerShdw blurRad="38100" dist="38100" dir="2700000" algn="tl">
                    <a:srgbClr val="DDDDDD"/>
                  </a:outerShdw>
                </a:effectLst>
                <a:cs typeface="Arial" charset="0"/>
              </a:rPr>
              <a:t>70,134, </a:t>
            </a:r>
            <a:r>
              <a:rPr lang="es-CL" sz="1700" dirty="0">
                <a:solidFill>
                  <a:srgbClr val="FF6600"/>
                </a:solidFill>
                <a:effectLst>
                  <a:outerShdw blurRad="38100" dist="38100" dir="2700000" algn="tl">
                    <a:srgbClr val="DDDDDD"/>
                  </a:outerShdw>
                </a:effectLst>
                <a:cs typeface="Arial" charset="0"/>
              </a:rPr>
              <a:t>de 2014</a:t>
            </a:r>
            <a:endParaRPr lang="es-CL" sz="1700" dirty="0">
              <a:cs typeface="Arial" charset="0"/>
            </a:endParaRPr>
          </a:p>
          <a:p>
            <a:endParaRPr lang="es-CL" dirty="0"/>
          </a:p>
        </p:txBody>
      </p:sp>
      <p:sp>
        <p:nvSpPr>
          <p:cNvPr id="3" name="Título 2"/>
          <p:cNvSpPr>
            <a:spLocks noGrp="1"/>
          </p:cNvSpPr>
          <p:nvPr>
            <p:ph type="title"/>
          </p:nvPr>
        </p:nvSpPr>
        <p:spPr/>
        <p:txBody>
          <a:bodyPr>
            <a:normAutofit/>
          </a:bodyPr>
          <a:lstStyle/>
          <a:p>
            <a:r>
              <a:rPr lang="es-CL" sz="2800" b="1" dirty="0">
                <a:cs typeface="Arial" charset="0"/>
              </a:rPr>
              <a:t>Derechos de Aseo</a:t>
            </a:r>
            <a:endParaRPr lang="es-CL" sz="2800" dirty="0"/>
          </a:p>
        </p:txBody>
      </p:sp>
      <p:sp>
        <p:nvSpPr>
          <p:cNvPr id="4" name="Marcador de texto 3"/>
          <p:cNvSpPr>
            <a:spLocks noGrp="1"/>
          </p:cNvSpPr>
          <p:nvPr>
            <p:ph type="body" sz="quarter" idx="12"/>
          </p:nvPr>
        </p:nvSpPr>
        <p:spPr/>
        <p:txBody>
          <a:bodyPr>
            <a:normAutofit fontScale="92500" lnSpcReduction="20000"/>
          </a:bodyPr>
          <a:lstStyle/>
          <a:p>
            <a:r>
              <a:rPr lang="es-ES" sz="14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7572171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lnSpcReduction="10000"/>
          </a:bodyPr>
          <a:lstStyle/>
          <a:p>
            <a:r>
              <a:rPr lang="es-CL" sz="2000" dirty="0" smtClean="0">
                <a:solidFill>
                  <a:srgbClr val="336699"/>
                </a:solidFill>
                <a:cs typeface="Arial" charset="0"/>
              </a:rPr>
              <a:t>Ley y Ordenanza General de Urbanismo y Construcciones</a:t>
            </a:r>
            <a:endParaRPr lang="es-CL" sz="2000" dirty="0">
              <a:solidFill>
                <a:srgbClr val="336699"/>
              </a:solidFill>
              <a:cs typeface="Arial" charset="0"/>
            </a:endParaRPr>
          </a:p>
          <a:p>
            <a:endParaRPr lang="es-CL" sz="2000" dirty="0" smtClean="0"/>
          </a:p>
          <a:p>
            <a:pPr marL="342900" indent="-342900" algn="just">
              <a:buFont typeface="Arial" panose="020B0604020202020204" pitchFamily="34" charset="0"/>
              <a:buChar char="•"/>
            </a:pPr>
            <a:r>
              <a:rPr lang="es-ES_tradnl" sz="2400" dirty="0" smtClean="0">
                <a:solidFill>
                  <a:schemeClr val="tx1"/>
                </a:solidFill>
              </a:rPr>
              <a:t>Concepto</a:t>
            </a:r>
            <a:endParaRPr lang="es-ES_tradnl" sz="2400" dirty="0">
              <a:solidFill>
                <a:schemeClr val="tx1"/>
              </a:solidFill>
            </a:endParaRPr>
          </a:p>
          <a:p>
            <a:pPr algn="just">
              <a:buFont typeface="Arial" pitchFamily="34" charset="0"/>
              <a:buChar char="•"/>
            </a:pPr>
            <a:endParaRPr lang="es-ES_tradnl" sz="2400" dirty="0">
              <a:solidFill>
                <a:schemeClr val="tx1"/>
              </a:solidFill>
            </a:endParaRPr>
          </a:p>
          <a:p>
            <a:pPr marL="342900" indent="-342900" algn="just">
              <a:buFont typeface="Arial" panose="020B0604020202020204" pitchFamily="34" charset="0"/>
              <a:buChar char="•"/>
            </a:pPr>
            <a:r>
              <a:rPr lang="es-ES_tradnl" sz="2400" dirty="0" smtClean="0">
                <a:solidFill>
                  <a:schemeClr val="tx1"/>
                </a:solidFill>
              </a:rPr>
              <a:t>Fuente </a:t>
            </a:r>
            <a:r>
              <a:rPr lang="es-ES_tradnl" sz="2400" dirty="0">
                <a:solidFill>
                  <a:schemeClr val="tx1"/>
                </a:solidFill>
              </a:rPr>
              <a:t>Legal</a:t>
            </a:r>
          </a:p>
          <a:p>
            <a:pPr algn="just">
              <a:buFont typeface="Arial" pitchFamily="34" charset="0"/>
              <a:buChar char="•"/>
            </a:pPr>
            <a:endParaRPr lang="es-ES_tradnl" sz="2400" dirty="0">
              <a:solidFill>
                <a:schemeClr val="tx1"/>
              </a:solidFill>
            </a:endParaRPr>
          </a:p>
          <a:p>
            <a:pPr marL="342900" indent="-342900" algn="just">
              <a:buFont typeface="Arial" panose="020B0604020202020204" pitchFamily="34" charset="0"/>
              <a:buChar char="•"/>
            </a:pPr>
            <a:r>
              <a:rPr lang="es-ES_tradnl" sz="2400" dirty="0" smtClean="0">
                <a:solidFill>
                  <a:schemeClr val="tx1"/>
                </a:solidFill>
              </a:rPr>
              <a:t>Monto</a:t>
            </a:r>
            <a:endParaRPr lang="es-ES_tradnl" sz="2400" dirty="0">
              <a:solidFill>
                <a:schemeClr val="tx1"/>
              </a:solidFill>
            </a:endParaRPr>
          </a:p>
          <a:p>
            <a:pPr algn="just">
              <a:buFont typeface="Arial" pitchFamily="34" charset="0"/>
              <a:buChar char="•"/>
            </a:pPr>
            <a:endParaRPr lang="es-ES_tradnl" sz="2400" dirty="0">
              <a:solidFill>
                <a:schemeClr val="tx1"/>
              </a:solidFill>
            </a:endParaRPr>
          </a:p>
          <a:p>
            <a:pPr marL="342900" indent="-342900" algn="just">
              <a:buFont typeface="Arial" panose="020B0604020202020204" pitchFamily="34" charset="0"/>
              <a:buChar char="•"/>
            </a:pPr>
            <a:r>
              <a:rPr lang="es-ES_tradnl" sz="2400" dirty="0" smtClean="0">
                <a:solidFill>
                  <a:schemeClr val="tx1"/>
                </a:solidFill>
              </a:rPr>
              <a:t>Indivisibilidad</a:t>
            </a:r>
            <a:endParaRPr lang="es-ES_tradnl" sz="2400" dirty="0">
              <a:solidFill>
                <a:schemeClr val="tx1"/>
              </a:solidFill>
            </a:endParaRPr>
          </a:p>
          <a:p>
            <a:endParaRPr lang="es-CL" sz="2000" dirty="0"/>
          </a:p>
        </p:txBody>
      </p:sp>
      <p:sp>
        <p:nvSpPr>
          <p:cNvPr id="3" name="Título 2"/>
          <p:cNvSpPr>
            <a:spLocks noGrp="1"/>
          </p:cNvSpPr>
          <p:nvPr>
            <p:ph type="title"/>
          </p:nvPr>
        </p:nvSpPr>
        <p:spPr/>
        <p:txBody>
          <a:bodyPr>
            <a:normAutofit/>
          </a:bodyPr>
          <a:lstStyle/>
          <a:p>
            <a:r>
              <a:rPr lang="es-CL" sz="2800" b="1" dirty="0" smtClean="0">
                <a:cs typeface="Arial" charset="0"/>
              </a:rPr>
              <a:t>Derechos de Obra</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358842101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08344" y="1851660"/>
            <a:ext cx="8607573" cy="4191450"/>
          </a:xfrm>
        </p:spPr>
        <p:txBody>
          <a:bodyPr>
            <a:noAutofit/>
          </a:bodyPr>
          <a:lstStyle/>
          <a:p>
            <a:pPr algn="just"/>
            <a:r>
              <a:rPr lang="es-ES" sz="2000" dirty="0">
                <a:solidFill>
                  <a:srgbClr val="336699"/>
                </a:solidFill>
                <a:cs typeface="Arial" charset="0"/>
              </a:rPr>
              <a:t>Ley N° 19.995</a:t>
            </a:r>
            <a:r>
              <a:rPr lang="es-ES" sz="2000" dirty="0" smtClean="0">
                <a:solidFill>
                  <a:srgbClr val="336699"/>
                </a:solidFill>
                <a:cs typeface="Arial" charset="0"/>
              </a:rPr>
              <a:t>.</a:t>
            </a:r>
          </a:p>
          <a:p>
            <a:pPr algn="just"/>
            <a:endParaRPr lang="es-CL" dirty="0" smtClean="0">
              <a:cs typeface="Arial" charset="0"/>
            </a:endParaRPr>
          </a:p>
          <a:p>
            <a:pPr marL="457200" indent="-457200" algn="just">
              <a:buFont typeface="Arial" panose="020B0604020202020204" pitchFamily="34" charset="0"/>
              <a:buChar char="•"/>
            </a:pPr>
            <a:r>
              <a:rPr lang="es-CL" sz="2400" dirty="0" smtClean="0">
                <a:cs typeface="Arial" charset="0"/>
              </a:rPr>
              <a:t>Juegos </a:t>
            </a:r>
            <a:r>
              <a:rPr lang="es-CL" sz="2400" dirty="0">
                <a:cs typeface="Arial" charset="0"/>
              </a:rPr>
              <a:t>de azar solo pueden ser desarrollados en casinos de </a:t>
            </a:r>
            <a:r>
              <a:rPr lang="es-CL" sz="2400" dirty="0" smtClean="0">
                <a:cs typeface="Arial" charset="0"/>
              </a:rPr>
              <a:t>juego.</a:t>
            </a:r>
            <a:endParaRPr lang="es-CL" sz="2400" dirty="0">
              <a:cs typeface="Arial" charset="0"/>
            </a:endParaRPr>
          </a:p>
          <a:p>
            <a:pPr algn="just"/>
            <a:endParaRPr lang="es-CL" sz="1400" dirty="0">
              <a:cs typeface="Arial" charset="0"/>
            </a:endParaRPr>
          </a:p>
          <a:p>
            <a:pPr marL="457200" indent="-457200" algn="just">
              <a:buFont typeface="Arial" panose="020B0604020202020204" pitchFamily="34" charset="0"/>
              <a:buChar char="•"/>
            </a:pPr>
            <a:r>
              <a:rPr lang="es-CL" sz="2400" dirty="0">
                <a:cs typeface="Arial" charset="0"/>
              </a:rPr>
              <a:t>Salvo lo anterior, las máquinas de azar son ilícitas y no pueden ser amparadas por una patente municipal.</a:t>
            </a:r>
          </a:p>
          <a:p>
            <a:pPr algn="just"/>
            <a:endParaRPr lang="es-CL" sz="1400" dirty="0">
              <a:cs typeface="Arial" charset="0"/>
            </a:endParaRPr>
          </a:p>
          <a:p>
            <a:pPr marL="457200" indent="-457200" algn="just">
              <a:buFont typeface="Arial" panose="020B0604020202020204" pitchFamily="34" charset="0"/>
              <a:buChar char="•"/>
            </a:pPr>
            <a:r>
              <a:rPr lang="es-CL" sz="2400" dirty="0">
                <a:cs typeface="Arial" charset="0"/>
              </a:rPr>
              <a:t>La destreza no es capaz de contrarrestar el azar en estas máquinas, aunque sirva para tener ventaja o más probabilidades de ganar</a:t>
            </a:r>
            <a:r>
              <a:rPr lang="es-CL" sz="2400" dirty="0" smtClean="0">
                <a:cs typeface="Arial" charset="0"/>
              </a:rPr>
              <a:t>.</a:t>
            </a:r>
            <a:endParaRPr lang="es-CL" sz="2400" dirty="0">
              <a:cs typeface="Arial" charset="0"/>
            </a:endParaRPr>
          </a:p>
        </p:txBody>
      </p:sp>
      <p:sp>
        <p:nvSpPr>
          <p:cNvPr id="3" name="Título 2"/>
          <p:cNvSpPr>
            <a:spLocks noGrp="1"/>
          </p:cNvSpPr>
          <p:nvPr>
            <p:ph type="title"/>
          </p:nvPr>
        </p:nvSpPr>
        <p:spPr/>
        <p:txBody>
          <a:bodyPr>
            <a:normAutofit/>
          </a:bodyPr>
          <a:lstStyle/>
          <a:p>
            <a:r>
              <a:rPr lang="es-CL" b="1" dirty="0">
                <a:cs typeface="Arial" charset="0"/>
              </a:rPr>
              <a:t>Juegos de </a:t>
            </a:r>
            <a:r>
              <a:rPr lang="es-CL" b="1" dirty="0" smtClean="0">
                <a:cs typeface="Arial" charset="0"/>
              </a:rPr>
              <a:t>Destreza y Habilidad.</a:t>
            </a:r>
            <a:endParaRPr lang="es-ES" dirty="0"/>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smtClean="0"/>
              <a:t>Subdivisión </a:t>
            </a:r>
            <a:r>
              <a:rPr lang="es-ES" dirty="0"/>
              <a:t>Jurídica</a:t>
            </a:r>
          </a:p>
          <a:p>
            <a:endParaRPr lang="es-ES" dirty="0"/>
          </a:p>
        </p:txBody>
      </p:sp>
    </p:spTree>
    <p:extLst>
      <p:ext uri="{BB962C8B-B14F-4D97-AF65-F5344CB8AC3E}">
        <p14:creationId xmlns:p14="http://schemas.microsoft.com/office/powerpoint/2010/main" val="28602755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66218" y="1909823"/>
            <a:ext cx="8549699" cy="3985094"/>
          </a:xfrm>
        </p:spPr>
        <p:txBody>
          <a:bodyPr>
            <a:normAutofit fontScale="92500"/>
          </a:bodyPr>
          <a:lstStyle/>
          <a:p>
            <a:endParaRPr lang="es-CL" dirty="0" smtClean="0"/>
          </a:p>
          <a:p>
            <a:pPr marL="285750" indent="-285750" algn="just">
              <a:buFont typeface="Arial" panose="020B0604020202020204" pitchFamily="34" charset="0"/>
              <a:buChar char="•"/>
            </a:pPr>
            <a:r>
              <a:rPr lang="es-CL" sz="2600" dirty="0" smtClean="0">
                <a:solidFill>
                  <a:schemeClr val="tx1"/>
                </a:solidFill>
              </a:rPr>
              <a:t>Las entidades edilicias deben tener en cuenta el catálogo de juegos, contenido en resolución exenta N° 157, de 2006,</a:t>
            </a:r>
            <a:r>
              <a:rPr lang="es-CL" sz="2600" dirty="0" smtClean="0">
                <a:solidFill>
                  <a:schemeClr val="tx1"/>
                </a:solidFill>
                <a:latin typeface="Arial" panose="020B0604020202020204" pitchFamily="34" charset="0"/>
              </a:rPr>
              <a:t> de la Superintendencia de Casinos de Juego</a:t>
            </a:r>
            <a:r>
              <a:rPr lang="es-CL" sz="2600" dirty="0" smtClean="0">
                <a:solidFill>
                  <a:schemeClr val="tx1"/>
                </a:solidFill>
              </a:rPr>
              <a:t>.</a:t>
            </a:r>
          </a:p>
          <a:p>
            <a:pPr marL="285750" indent="-285750" algn="just">
              <a:buFont typeface="Arial" panose="020B0604020202020204" pitchFamily="34" charset="0"/>
              <a:buChar char="•"/>
            </a:pPr>
            <a:endParaRPr lang="es-CL" sz="2600" dirty="0" smtClean="0">
              <a:solidFill>
                <a:schemeClr val="tx1"/>
              </a:solidFill>
            </a:endParaRPr>
          </a:p>
          <a:p>
            <a:pPr marL="285750" indent="-285750" algn="just">
              <a:buFont typeface="Arial" panose="020B0604020202020204" pitchFamily="34" charset="0"/>
              <a:buChar char="•"/>
            </a:pPr>
            <a:r>
              <a:rPr lang="es-CL" sz="2600" dirty="0" smtClean="0">
                <a:solidFill>
                  <a:schemeClr val="tx1"/>
                </a:solidFill>
              </a:rPr>
              <a:t>Respecto de las máquinas que no se encuentren incorporadas al mencionado catálogo, el municipio debe formarse la convicción de que se trata de un elemento de destreza a través de los medios probatorios que sean pertinentes.</a:t>
            </a:r>
            <a:endParaRPr lang="es-CL" sz="2600" dirty="0">
              <a:solidFill>
                <a:schemeClr val="tx1"/>
              </a:solidFill>
            </a:endParaRPr>
          </a:p>
        </p:txBody>
      </p:sp>
      <p:sp>
        <p:nvSpPr>
          <p:cNvPr id="3" name="Título 2"/>
          <p:cNvSpPr>
            <a:spLocks noGrp="1"/>
          </p:cNvSpPr>
          <p:nvPr>
            <p:ph type="title"/>
          </p:nvPr>
        </p:nvSpPr>
        <p:spPr/>
        <p:txBody>
          <a:bodyPr/>
          <a:lstStyle/>
          <a:p>
            <a:r>
              <a:rPr lang="es-CL" b="1" dirty="0">
                <a:cs typeface="Arial" charset="0"/>
              </a:rPr>
              <a:t>Juegos de Destreza y Habilidad.</a:t>
            </a:r>
            <a:endParaRPr lang="es-CL" dirty="0"/>
          </a:p>
        </p:txBody>
      </p:sp>
      <p:sp>
        <p:nvSpPr>
          <p:cNvPr id="4" name="Marcador de texto 3"/>
          <p:cNvSpPr>
            <a:spLocks noGrp="1"/>
          </p:cNvSpPr>
          <p:nvPr>
            <p:ph type="body" sz="quarter" idx="12"/>
          </p:nvPr>
        </p:nvSpPr>
        <p:spPr/>
        <p:txBody>
          <a:bodyPr>
            <a:normAutofit fontScale="92500" lnSpcReduction="20000"/>
          </a:bodyPr>
          <a:lstStyle/>
          <a:p>
            <a:r>
              <a:rPr lang="es-ES" sz="14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5969859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08344" y="1921397"/>
            <a:ext cx="8607573" cy="3973520"/>
          </a:xfrm>
        </p:spPr>
        <p:txBody>
          <a:bodyPr>
            <a:normAutofit fontScale="47500" lnSpcReduction="20000"/>
          </a:bodyPr>
          <a:lstStyle/>
          <a:p>
            <a:endParaRPr lang="es-ES" sz="4200" dirty="0">
              <a:solidFill>
                <a:srgbClr val="336699"/>
              </a:solidFill>
              <a:cs typeface="Arial" charset="0"/>
            </a:endParaRPr>
          </a:p>
          <a:p>
            <a:endParaRPr lang="es-CL" dirty="0" smtClean="0">
              <a:solidFill>
                <a:schemeClr val="tx1"/>
              </a:solidFill>
            </a:endParaRPr>
          </a:p>
          <a:p>
            <a:pPr marL="358775" indent="-358775" algn="just">
              <a:buFont typeface="Arial" panose="020B0604020202020204" pitchFamily="34" charset="0"/>
              <a:buChar char="•"/>
            </a:pPr>
            <a:r>
              <a:rPr lang="es-CL" sz="5100" dirty="0" smtClean="0">
                <a:solidFill>
                  <a:schemeClr val="tx1"/>
                </a:solidFill>
              </a:rPr>
              <a:t>El </a:t>
            </a:r>
            <a:r>
              <a:rPr lang="es-CL" sz="5100" dirty="0">
                <a:solidFill>
                  <a:schemeClr val="tx1"/>
                </a:solidFill>
              </a:rPr>
              <a:t>ordenamiento jurídico no ha regulado expresamente cuáles son las entidades habilitadas para pronunciarse </a:t>
            </a:r>
            <a:r>
              <a:rPr lang="es-CL" sz="5100" dirty="0" smtClean="0">
                <a:solidFill>
                  <a:schemeClr val="tx1"/>
                </a:solidFill>
              </a:rPr>
              <a:t>al respecto.</a:t>
            </a:r>
          </a:p>
          <a:p>
            <a:pPr algn="just"/>
            <a:endParaRPr lang="es-CL" sz="5100" dirty="0" smtClean="0">
              <a:solidFill>
                <a:schemeClr val="tx1"/>
              </a:solidFill>
            </a:endParaRPr>
          </a:p>
          <a:p>
            <a:pPr marL="358775" indent="-358775" algn="just">
              <a:buFont typeface="Arial" panose="020B0604020202020204" pitchFamily="34" charset="0"/>
              <a:buChar char="•"/>
            </a:pPr>
            <a:r>
              <a:rPr lang="es-CL" sz="5100" dirty="0" smtClean="0">
                <a:solidFill>
                  <a:schemeClr val="tx1"/>
                </a:solidFill>
              </a:rPr>
              <a:t>Las </a:t>
            </a:r>
            <a:r>
              <a:rPr lang="es-CL" sz="5100" dirty="0">
                <a:solidFill>
                  <a:schemeClr val="tx1"/>
                </a:solidFill>
              </a:rPr>
              <a:t>municipalidades </a:t>
            </a:r>
            <a:r>
              <a:rPr lang="es-CL" sz="5100" dirty="0" smtClean="0">
                <a:solidFill>
                  <a:schemeClr val="tx1"/>
                </a:solidFill>
              </a:rPr>
              <a:t>no pueden </a:t>
            </a:r>
            <a:r>
              <a:rPr lang="es-CL" sz="5100" dirty="0">
                <a:solidFill>
                  <a:schemeClr val="tx1"/>
                </a:solidFill>
              </a:rPr>
              <a:t>exigir que las pruebas técnicas </a:t>
            </a:r>
            <a:r>
              <a:rPr lang="es-CL" sz="5100" dirty="0" smtClean="0">
                <a:solidFill>
                  <a:schemeClr val="tx1"/>
                </a:solidFill>
              </a:rPr>
              <a:t>deban </a:t>
            </a:r>
            <a:r>
              <a:rPr lang="es-CL" sz="5100" dirty="0">
                <a:solidFill>
                  <a:schemeClr val="tx1"/>
                </a:solidFill>
              </a:rPr>
              <a:t>ser realizadas por una institución </a:t>
            </a:r>
            <a:r>
              <a:rPr lang="es-CL" sz="5100" dirty="0" smtClean="0">
                <a:solidFill>
                  <a:schemeClr val="tx1"/>
                </a:solidFill>
              </a:rPr>
              <a:t>determinada.</a:t>
            </a:r>
          </a:p>
          <a:p>
            <a:pPr algn="just"/>
            <a:r>
              <a:rPr lang="es-CL" sz="5100" dirty="0" smtClean="0">
                <a:solidFill>
                  <a:schemeClr val="tx1"/>
                </a:solidFill>
              </a:rPr>
              <a:t> </a:t>
            </a:r>
          </a:p>
          <a:p>
            <a:endParaRPr lang="es-CL" dirty="0" smtClean="0"/>
          </a:p>
          <a:p>
            <a:pPr algn="r"/>
            <a:r>
              <a:rPr lang="es-CL" sz="3400" dirty="0" smtClean="0">
                <a:solidFill>
                  <a:srgbClr val="FF6600"/>
                </a:solidFill>
                <a:effectLst>
                  <a:outerShdw blurRad="38100" dist="38100" dir="2700000" algn="tl">
                    <a:srgbClr val="DDDDDD"/>
                  </a:outerShdw>
                </a:effectLst>
                <a:cs typeface="Arial" charset="0"/>
              </a:rPr>
              <a:t>Dictámenes N°s. 46.338, de 2008, y 40.392, de 2004</a:t>
            </a:r>
            <a:r>
              <a:rPr lang="es-CL" dirty="0" smtClean="0">
                <a:solidFill>
                  <a:srgbClr val="FF6600"/>
                </a:solidFill>
                <a:effectLst>
                  <a:outerShdw blurRad="38100" dist="38100" dir="2700000" algn="tl">
                    <a:srgbClr val="DDDDDD"/>
                  </a:outerShdw>
                </a:effectLst>
                <a:cs typeface="Arial" charset="0"/>
              </a:rPr>
              <a:t>.</a:t>
            </a:r>
            <a:endParaRPr lang="es-CL" dirty="0" smtClean="0"/>
          </a:p>
        </p:txBody>
      </p:sp>
      <p:sp>
        <p:nvSpPr>
          <p:cNvPr id="3" name="Título 2"/>
          <p:cNvSpPr>
            <a:spLocks noGrp="1"/>
          </p:cNvSpPr>
          <p:nvPr>
            <p:ph type="title"/>
          </p:nvPr>
        </p:nvSpPr>
        <p:spPr/>
        <p:txBody>
          <a:bodyPr/>
          <a:lstStyle/>
          <a:p>
            <a:r>
              <a:rPr lang="es-CL" b="1" dirty="0">
                <a:cs typeface="Arial" charset="0"/>
              </a:rPr>
              <a:t>Juegos de Destreza y Habilidad.</a:t>
            </a:r>
            <a:endParaRPr lang="es-CL"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5752554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77792" y="1863524"/>
            <a:ext cx="8538125" cy="4031393"/>
          </a:xfrm>
        </p:spPr>
        <p:txBody>
          <a:bodyPr>
            <a:normAutofit/>
          </a:bodyPr>
          <a:lstStyle/>
          <a:p>
            <a:pPr algn="just"/>
            <a:endParaRPr lang="es-CL" sz="1000" dirty="0" smtClean="0">
              <a:solidFill>
                <a:schemeClr val="tx1"/>
              </a:solidFill>
            </a:endParaRPr>
          </a:p>
          <a:p>
            <a:pPr marL="342900" indent="-342900" algn="just">
              <a:buFont typeface="Arial" panose="020B0604020202020204" pitchFamily="34" charset="0"/>
              <a:buChar char="•"/>
            </a:pPr>
            <a:r>
              <a:rPr lang="es-CL" sz="2400" dirty="0" smtClean="0">
                <a:solidFill>
                  <a:schemeClr val="tx1"/>
                </a:solidFill>
              </a:rPr>
              <a:t>Los </a:t>
            </a:r>
            <a:r>
              <a:rPr lang="es-CL" sz="2400" dirty="0">
                <a:solidFill>
                  <a:schemeClr val="tx1"/>
                </a:solidFill>
              </a:rPr>
              <a:t>peritajes son elementos de hecho, por lo que corresponde al municipio apreciar el valor probatorio que estos tengan</a:t>
            </a:r>
            <a:r>
              <a:rPr lang="es-CL" sz="2400" dirty="0" smtClean="0">
                <a:solidFill>
                  <a:schemeClr val="tx1"/>
                </a:solidFill>
              </a:rPr>
              <a:t>.</a:t>
            </a:r>
          </a:p>
          <a:p>
            <a:pPr marL="173038" indent="-173038" algn="just">
              <a:buFont typeface="Arial" panose="020B0604020202020204" pitchFamily="34" charset="0"/>
              <a:buChar char="•"/>
            </a:pPr>
            <a:endParaRPr lang="es-CL" sz="1100" dirty="0">
              <a:solidFill>
                <a:schemeClr val="tx1"/>
              </a:solidFill>
            </a:endParaRPr>
          </a:p>
          <a:p>
            <a:pPr marL="342900" indent="-342900" algn="just">
              <a:buFont typeface="Arial" panose="020B0604020202020204" pitchFamily="34" charset="0"/>
              <a:buChar char="•"/>
            </a:pPr>
            <a:r>
              <a:rPr lang="es-CL" sz="2400" dirty="0">
                <a:solidFill>
                  <a:schemeClr val="tx1"/>
                </a:solidFill>
              </a:rPr>
              <a:t>L</a:t>
            </a:r>
            <a:r>
              <a:rPr lang="es-CL" sz="2400" dirty="0" smtClean="0">
                <a:solidFill>
                  <a:schemeClr val="tx1"/>
                </a:solidFill>
              </a:rPr>
              <a:t>as </a:t>
            </a:r>
            <a:r>
              <a:rPr lang="es-CL" sz="2400" dirty="0">
                <a:solidFill>
                  <a:schemeClr val="tx1"/>
                </a:solidFill>
              </a:rPr>
              <a:t>municipalidades no pueden, mediante la dictación de ordenanzas, imponer mayores exigencias que las legalmente </a:t>
            </a:r>
            <a:r>
              <a:rPr lang="es-CL" sz="2400" dirty="0" smtClean="0">
                <a:solidFill>
                  <a:schemeClr val="tx1"/>
                </a:solidFill>
              </a:rPr>
              <a:t>previstas para </a:t>
            </a:r>
            <a:r>
              <a:rPr lang="es-CL" sz="2400" dirty="0">
                <a:solidFill>
                  <a:schemeClr val="tx1"/>
                </a:solidFill>
              </a:rPr>
              <a:t>autorizar el desarrollo de actividades gravadas con patentes </a:t>
            </a:r>
            <a:r>
              <a:rPr lang="es-CL" sz="2400" dirty="0" smtClean="0">
                <a:solidFill>
                  <a:schemeClr val="tx1"/>
                </a:solidFill>
              </a:rPr>
              <a:t>municipales.</a:t>
            </a:r>
          </a:p>
          <a:p>
            <a:pPr marL="173038" indent="-173038" algn="just">
              <a:buFont typeface="Arial" panose="020B0604020202020204" pitchFamily="34" charset="0"/>
              <a:buChar char="•"/>
            </a:pPr>
            <a:endParaRPr lang="es-CL" sz="2000" dirty="0" smtClean="0">
              <a:solidFill>
                <a:schemeClr val="tx1"/>
              </a:solidFill>
            </a:endParaRPr>
          </a:p>
          <a:p>
            <a:pPr algn="r"/>
            <a:r>
              <a:rPr lang="es-CL" dirty="0">
                <a:solidFill>
                  <a:srgbClr val="FF6600"/>
                </a:solidFill>
                <a:effectLst>
                  <a:outerShdw blurRad="38100" dist="38100" dir="2700000" algn="tl">
                    <a:srgbClr val="DDDDDD"/>
                  </a:outerShdw>
                </a:effectLst>
                <a:cs typeface="Arial" charset="0"/>
              </a:rPr>
              <a:t>Dictámenes N°s. </a:t>
            </a:r>
            <a:r>
              <a:rPr lang="es-CL" dirty="0" smtClean="0">
                <a:solidFill>
                  <a:srgbClr val="FF6600"/>
                </a:solidFill>
                <a:effectLst>
                  <a:outerShdw blurRad="38100" dist="38100" dir="2700000" algn="tl">
                    <a:srgbClr val="DDDDDD"/>
                  </a:outerShdw>
                </a:effectLst>
                <a:cs typeface="Arial" charset="0"/>
              </a:rPr>
              <a:t>7.368 y 70.127, ambos </a:t>
            </a:r>
            <a:r>
              <a:rPr lang="es-CL" dirty="0">
                <a:solidFill>
                  <a:srgbClr val="FF6600"/>
                </a:solidFill>
                <a:effectLst>
                  <a:outerShdw blurRad="38100" dist="38100" dir="2700000" algn="tl">
                    <a:srgbClr val="DDDDDD"/>
                  </a:outerShdw>
                </a:effectLst>
                <a:cs typeface="Arial" charset="0"/>
              </a:rPr>
              <a:t>de </a:t>
            </a:r>
            <a:r>
              <a:rPr lang="es-CL" dirty="0" smtClean="0">
                <a:solidFill>
                  <a:srgbClr val="FF6600"/>
                </a:solidFill>
                <a:effectLst>
                  <a:outerShdw blurRad="38100" dist="38100" dir="2700000" algn="tl">
                    <a:srgbClr val="DDDDDD"/>
                  </a:outerShdw>
                </a:effectLst>
                <a:cs typeface="Arial" charset="0"/>
              </a:rPr>
              <a:t>2014</a:t>
            </a:r>
            <a:endParaRPr lang="es-CL" dirty="0">
              <a:solidFill>
                <a:schemeClr val="tx1"/>
              </a:solidFill>
            </a:endParaRPr>
          </a:p>
          <a:p>
            <a:endParaRPr lang="es-CL" dirty="0"/>
          </a:p>
        </p:txBody>
      </p:sp>
      <p:sp>
        <p:nvSpPr>
          <p:cNvPr id="3" name="Título 2"/>
          <p:cNvSpPr>
            <a:spLocks noGrp="1"/>
          </p:cNvSpPr>
          <p:nvPr>
            <p:ph type="title"/>
          </p:nvPr>
        </p:nvSpPr>
        <p:spPr/>
        <p:txBody>
          <a:bodyPr/>
          <a:lstStyle/>
          <a:p>
            <a:r>
              <a:rPr lang="es-CL" b="1" dirty="0">
                <a:cs typeface="Arial" charset="0"/>
              </a:rPr>
              <a:t>Juegos de Destreza y Habilidad.</a:t>
            </a:r>
            <a:endParaRPr lang="es-CL" dirty="0"/>
          </a:p>
        </p:txBody>
      </p:sp>
      <p:sp>
        <p:nvSpPr>
          <p:cNvPr id="4" name="Marcador de texto 3"/>
          <p:cNvSpPr>
            <a:spLocks noGrp="1"/>
          </p:cNvSpPr>
          <p:nvPr>
            <p:ph type="body" sz="quarter" idx="12"/>
          </p:nvPr>
        </p:nvSpPr>
        <p:spPr/>
        <p:txBody>
          <a:bodyPr>
            <a:normAutofit fontScale="92500" lnSpcReduction="20000"/>
          </a:bodyPr>
          <a:lstStyle/>
          <a:p>
            <a:r>
              <a:rPr lang="es-ES" sz="14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4082082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fontScale="92500"/>
          </a:bodyPr>
          <a:lstStyle/>
          <a:p>
            <a:r>
              <a:rPr lang="es-CL" sz="2400" dirty="0">
                <a:solidFill>
                  <a:srgbClr val="336699"/>
                </a:solidFill>
                <a:cs typeface="Arial" charset="0"/>
              </a:rPr>
              <a:t>Constitución Política de la República y ley N° 18.695</a:t>
            </a:r>
            <a:r>
              <a:rPr lang="es-CL" sz="2400" dirty="0" smtClean="0">
                <a:solidFill>
                  <a:srgbClr val="336699"/>
                </a:solidFill>
                <a:cs typeface="Arial" charset="0"/>
              </a:rPr>
              <a:t>.</a:t>
            </a:r>
          </a:p>
          <a:p>
            <a:endParaRPr lang="es-CL" sz="1050" dirty="0">
              <a:solidFill>
                <a:srgbClr val="336699"/>
              </a:solidFill>
              <a:cs typeface="Arial" charset="0"/>
            </a:endParaRPr>
          </a:p>
          <a:p>
            <a:pPr marL="171450" indent="-171450" algn="just">
              <a:buFont typeface="Arial"/>
              <a:buChar char="•"/>
            </a:pPr>
            <a:r>
              <a:rPr lang="es-CL" sz="2200" dirty="0">
                <a:solidFill>
                  <a:schemeClr val="tx1"/>
                </a:solidFill>
              </a:rPr>
              <a:t>Órganos del Estado deben someter su acción a la Constitución y a las normas dictadas conforme a ella.</a:t>
            </a:r>
          </a:p>
          <a:p>
            <a:pPr marL="171450" indent="-171450" algn="just">
              <a:buFont typeface="Arial"/>
              <a:buChar char="•"/>
            </a:pPr>
            <a:endParaRPr lang="es-CL" sz="2200" dirty="0">
              <a:solidFill>
                <a:schemeClr val="tx1"/>
              </a:solidFill>
            </a:endParaRPr>
          </a:p>
          <a:p>
            <a:pPr marL="171450" indent="-171450" algn="just">
              <a:buFont typeface="Arial"/>
              <a:buChar char="•"/>
            </a:pPr>
            <a:r>
              <a:rPr lang="es-CL" sz="2200" dirty="0">
                <a:solidFill>
                  <a:schemeClr val="tx1"/>
                </a:solidFill>
              </a:rPr>
              <a:t>Actúan válidamente previa investidura regular de sus integrantes, dentro de su competencia y en la forma que prescriba la ley.</a:t>
            </a:r>
            <a:endParaRPr lang="es-ES_tradnl" sz="2200" dirty="0">
              <a:solidFill>
                <a:schemeClr val="tx1"/>
              </a:solidFill>
            </a:endParaRPr>
          </a:p>
          <a:p>
            <a:pPr marL="171450" indent="-171450" algn="just">
              <a:buFont typeface="Arial"/>
              <a:buChar char="•"/>
            </a:pPr>
            <a:endParaRPr lang="es-CL" sz="2200" dirty="0">
              <a:solidFill>
                <a:schemeClr val="tx1"/>
              </a:solidFill>
            </a:endParaRPr>
          </a:p>
          <a:p>
            <a:pPr marL="171450" indent="-171450" algn="just">
              <a:buFont typeface="Arial"/>
              <a:buChar char="•"/>
            </a:pPr>
            <a:r>
              <a:rPr lang="es-CL" sz="2200" dirty="0">
                <a:solidFill>
                  <a:schemeClr val="tx1"/>
                </a:solidFill>
                <a:cs typeface="Arial" charset="0"/>
              </a:rPr>
              <a:t>Administración local de una comuna corresponde a un municipio.</a:t>
            </a:r>
            <a:endParaRPr lang="es-ES_tradnl" sz="2200" dirty="0">
              <a:solidFill>
                <a:schemeClr val="tx1"/>
              </a:solidFill>
            </a:endParaRPr>
          </a:p>
          <a:p>
            <a:pPr marL="171450" indent="-171450" algn="just"/>
            <a:endParaRPr lang="es-ES_tradnl" dirty="0" smtClean="0">
              <a:solidFill>
                <a:srgbClr val="FF6600"/>
              </a:solidFill>
              <a:effectLst>
                <a:outerShdw blurRad="38100" dist="38100" dir="2700000" algn="tl">
                  <a:srgbClr val="DDDDDD"/>
                </a:outerShdw>
              </a:effectLst>
              <a:cs typeface="Arial" charset="0"/>
            </a:endParaRPr>
          </a:p>
          <a:p>
            <a:pPr marL="171450" indent="-171450" algn="r"/>
            <a:r>
              <a:rPr lang="es-ES_tradnl" dirty="0" smtClean="0">
                <a:solidFill>
                  <a:srgbClr val="FF6600"/>
                </a:solidFill>
                <a:effectLst>
                  <a:outerShdw blurRad="38100" dist="38100" dir="2700000" algn="tl">
                    <a:srgbClr val="DDDDDD"/>
                  </a:outerShdw>
                </a:effectLst>
                <a:cs typeface="Arial" charset="0"/>
              </a:rPr>
              <a:t>Dictamen </a:t>
            </a:r>
            <a:r>
              <a:rPr lang="es-ES_tradnl" dirty="0">
                <a:solidFill>
                  <a:srgbClr val="FF6600"/>
                </a:solidFill>
                <a:effectLst>
                  <a:outerShdw blurRad="38100" dist="38100" dir="2700000" algn="tl">
                    <a:srgbClr val="DDDDDD"/>
                  </a:outerShdw>
                </a:effectLst>
                <a:cs typeface="Arial" charset="0"/>
              </a:rPr>
              <a:t>N° 25.210, de 2012.</a:t>
            </a:r>
          </a:p>
          <a:p>
            <a:pPr algn="just"/>
            <a:endParaRPr lang="es-ES_tradnl" dirty="0"/>
          </a:p>
          <a:p>
            <a:endParaRPr lang="es-CL" dirty="0"/>
          </a:p>
        </p:txBody>
      </p:sp>
      <p:sp>
        <p:nvSpPr>
          <p:cNvPr id="3" name="Título 2"/>
          <p:cNvSpPr>
            <a:spLocks noGrp="1"/>
          </p:cNvSpPr>
          <p:nvPr>
            <p:ph type="title"/>
          </p:nvPr>
        </p:nvSpPr>
        <p:spPr/>
        <p:txBody>
          <a:bodyPr>
            <a:normAutofit/>
          </a:bodyPr>
          <a:lstStyle/>
          <a:p>
            <a:r>
              <a:rPr lang="es-CL" sz="2800" b="1" dirty="0" smtClean="0">
                <a:cs typeface="Arial" charset="0"/>
              </a:rPr>
              <a:t>Municipalidades</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15673642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89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a:xfrm>
            <a:off x="243068" y="1898248"/>
            <a:ext cx="8572849" cy="3996669"/>
          </a:xfrm>
        </p:spPr>
        <p:txBody>
          <a:bodyPr/>
          <a:lstStyle/>
          <a:p>
            <a:pPr algn="just"/>
            <a:r>
              <a:rPr lang="es-CL" dirty="0" smtClean="0">
                <a:solidFill>
                  <a:srgbClr val="336699"/>
                </a:solidFill>
                <a:cs typeface="Arial" charset="0"/>
              </a:rPr>
              <a:t>   </a:t>
            </a:r>
            <a:r>
              <a:rPr lang="es-CL" sz="2400" dirty="0" smtClean="0">
                <a:solidFill>
                  <a:srgbClr val="336699"/>
                </a:solidFill>
                <a:cs typeface="Arial" charset="0"/>
              </a:rPr>
              <a:t>Constitución </a:t>
            </a:r>
            <a:r>
              <a:rPr lang="es-CL" sz="2400" dirty="0">
                <a:solidFill>
                  <a:srgbClr val="336699"/>
                </a:solidFill>
                <a:cs typeface="Arial" charset="0"/>
              </a:rPr>
              <a:t>Política de la República y ley N</a:t>
            </a:r>
            <a:r>
              <a:rPr lang="es-CL" sz="2400" dirty="0" smtClean="0">
                <a:solidFill>
                  <a:srgbClr val="336699"/>
                </a:solidFill>
                <a:cs typeface="Arial" charset="0"/>
              </a:rPr>
              <a:t>° 18.695</a:t>
            </a:r>
            <a:r>
              <a:rPr lang="es-CL" sz="2400" dirty="0">
                <a:solidFill>
                  <a:srgbClr val="336699"/>
                </a:solidFill>
                <a:cs typeface="Arial" charset="0"/>
              </a:rPr>
              <a:t>.</a:t>
            </a:r>
          </a:p>
          <a:p>
            <a:pPr algn="just"/>
            <a:endParaRPr lang="es-CL" dirty="0">
              <a:cs typeface="Arial" charset="0"/>
            </a:endParaRPr>
          </a:p>
          <a:p>
            <a:pPr marL="171450" indent="-171450" algn="just">
              <a:buFont typeface="Arial" pitchFamily="34" charset="0"/>
              <a:buChar char="•"/>
            </a:pPr>
            <a:r>
              <a:rPr lang="es-CL" sz="2400" dirty="0" smtClean="0">
                <a:solidFill>
                  <a:schemeClr val="tx1"/>
                </a:solidFill>
                <a:cs typeface="Arial" charset="0"/>
              </a:rPr>
              <a:t>Son </a:t>
            </a:r>
            <a:r>
              <a:rPr lang="es-CL" sz="2400" dirty="0">
                <a:solidFill>
                  <a:schemeClr val="tx1"/>
                </a:solidFill>
                <a:cs typeface="Arial" charset="0"/>
              </a:rPr>
              <a:t>corporaciones autónomas de </a:t>
            </a:r>
            <a:r>
              <a:rPr lang="es-CL" sz="2400" dirty="0">
                <a:solidFill>
                  <a:schemeClr val="tx1"/>
                </a:solidFill>
              </a:rPr>
              <a:t>derecho público, con personalidad jurídica y patrimonio </a:t>
            </a:r>
            <a:r>
              <a:rPr lang="es-CL" sz="2400" dirty="0" smtClean="0">
                <a:solidFill>
                  <a:schemeClr val="tx1"/>
                </a:solidFill>
              </a:rPr>
              <a:t>propio. </a:t>
            </a:r>
            <a:endParaRPr lang="es-CL" sz="2400" dirty="0">
              <a:solidFill>
                <a:schemeClr val="tx1"/>
              </a:solidFill>
            </a:endParaRPr>
          </a:p>
          <a:p>
            <a:pPr marL="171450" indent="-171450" algn="just">
              <a:buFont typeface="Arial"/>
              <a:buChar char="•"/>
            </a:pPr>
            <a:endParaRPr lang="es-CL" sz="2400" dirty="0">
              <a:solidFill>
                <a:schemeClr val="tx1"/>
              </a:solidFill>
            </a:endParaRPr>
          </a:p>
          <a:p>
            <a:pPr marL="171450" indent="-171450" algn="just">
              <a:buFont typeface="Arial"/>
              <a:buChar char="•"/>
            </a:pPr>
            <a:r>
              <a:rPr lang="es-CL" sz="2400" dirty="0">
                <a:solidFill>
                  <a:schemeClr val="tx1"/>
                </a:solidFill>
              </a:rPr>
              <a:t>Objetivo: satisfacer las necesidades de la comunidad local y asegurar su participación en el progreso económico, social y cultural de las respectivas comunas</a:t>
            </a:r>
            <a:r>
              <a:rPr lang="es-ES_tradnl" sz="2400" dirty="0" smtClean="0">
                <a:solidFill>
                  <a:schemeClr val="tx1"/>
                </a:solidFill>
              </a:rPr>
              <a:t>.</a:t>
            </a:r>
            <a:endParaRPr lang="es-ES_tradnl" sz="2400" dirty="0">
              <a:solidFill>
                <a:schemeClr val="tx1"/>
              </a:solidFill>
            </a:endParaRPr>
          </a:p>
        </p:txBody>
      </p:sp>
      <p:sp>
        <p:nvSpPr>
          <p:cNvPr id="3" name="Título 2"/>
          <p:cNvSpPr>
            <a:spLocks noGrp="1"/>
          </p:cNvSpPr>
          <p:nvPr>
            <p:ph type="title"/>
          </p:nvPr>
        </p:nvSpPr>
        <p:spPr/>
        <p:txBody>
          <a:bodyPr>
            <a:normAutofit/>
          </a:bodyPr>
          <a:lstStyle/>
          <a:p>
            <a:r>
              <a:rPr lang="es-CL" sz="2800" b="1" dirty="0">
                <a:cs typeface="Arial" charset="0"/>
              </a:rPr>
              <a:t>Municipalidades</a:t>
            </a:r>
            <a:endParaRPr lang="es-CL" sz="2800" dirty="0"/>
          </a:p>
        </p:txBody>
      </p:sp>
      <p:sp>
        <p:nvSpPr>
          <p:cNvPr id="4" name="Marcador de texto 3"/>
          <p:cNvSpPr>
            <a:spLocks noGrp="1"/>
          </p:cNvSpPr>
          <p:nvPr>
            <p:ph type="body" sz="quarter" idx="12"/>
          </p:nvPr>
        </p:nvSpPr>
        <p:spPr/>
        <p:txBody>
          <a:bodyPr>
            <a:normAutofit lnSpcReduction="10000"/>
          </a:bodyPr>
          <a:lstStyle/>
          <a:p>
            <a:r>
              <a:rPr lang="es-ES" sz="1200" dirty="0"/>
              <a:t>División de Municipalidades</a:t>
            </a:r>
          </a:p>
          <a:p>
            <a:endParaRPr lang="es-CL" dirty="0"/>
          </a:p>
        </p:txBody>
      </p:sp>
      <p:sp>
        <p:nvSpPr>
          <p:cNvPr id="5" name="Marcador de texto 4"/>
          <p:cNvSpPr>
            <a:spLocks noGrp="1"/>
          </p:cNvSpPr>
          <p:nvPr>
            <p:ph type="body" sz="quarter" idx="13"/>
          </p:nvPr>
        </p:nvSpPr>
        <p:spPr/>
        <p:txBody>
          <a:bodyPr/>
          <a:lstStyle/>
          <a:p>
            <a:r>
              <a:rPr lang="es-ES" dirty="0"/>
              <a:t>Subdivisión Jurídica</a:t>
            </a:r>
          </a:p>
          <a:p>
            <a:endParaRPr lang="es-CL" dirty="0"/>
          </a:p>
        </p:txBody>
      </p:sp>
    </p:spTree>
    <p:extLst>
      <p:ext uri="{BB962C8B-B14F-4D97-AF65-F5344CB8AC3E}">
        <p14:creationId xmlns:p14="http://schemas.microsoft.com/office/powerpoint/2010/main" val="2327487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fontScale="92500" lnSpcReduction="10000"/>
          </a:bodyPr>
          <a:lstStyle/>
          <a:p>
            <a:pPr marL="171450" indent="-171450" algn="just">
              <a:buFont typeface="Arial" pitchFamily="34" charset="0"/>
              <a:buChar char="•"/>
            </a:pPr>
            <a:r>
              <a:rPr lang="es-CL" sz="2800" dirty="0"/>
              <a:t>Constituyen </a:t>
            </a:r>
            <a:r>
              <a:rPr lang="es-CL" sz="2800" dirty="0">
                <a:solidFill>
                  <a:schemeClr val="tx1"/>
                </a:solidFill>
              </a:rPr>
              <a:t>un impuesto de </a:t>
            </a:r>
            <a:r>
              <a:rPr lang="es-CL" sz="2800" dirty="0"/>
              <a:t>carácter </a:t>
            </a:r>
            <a:r>
              <a:rPr lang="es-CL" sz="2800" dirty="0" smtClean="0"/>
              <a:t>municipal.</a:t>
            </a:r>
            <a:endParaRPr lang="es-CL" sz="2800" dirty="0"/>
          </a:p>
          <a:p>
            <a:pPr marL="171450" indent="-171450" algn="just">
              <a:buFont typeface="Arial" pitchFamily="34" charset="0"/>
              <a:buChar char="•"/>
            </a:pPr>
            <a:endParaRPr lang="es-CL" sz="2800" dirty="0"/>
          </a:p>
          <a:p>
            <a:pPr marL="171450" indent="-171450" algn="just">
              <a:buFont typeface="Arial" pitchFamily="34" charset="0"/>
              <a:buChar char="•"/>
            </a:pPr>
            <a:r>
              <a:rPr lang="es-CL" sz="2800" dirty="0" smtClean="0"/>
              <a:t>Solo </a:t>
            </a:r>
            <a:r>
              <a:rPr lang="es-CL" sz="2800" dirty="0"/>
              <a:t>pueden ser establecidas por </a:t>
            </a:r>
            <a:r>
              <a:rPr lang="es-CL" sz="2800" dirty="0" smtClean="0"/>
              <a:t>ley.</a:t>
            </a:r>
            <a:endParaRPr lang="es-CL" sz="2800" dirty="0"/>
          </a:p>
          <a:p>
            <a:pPr marL="171450" indent="-171450" algn="just">
              <a:buFont typeface="Arial" pitchFamily="34" charset="0"/>
              <a:buChar char="•"/>
            </a:pPr>
            <a:endParaRPr lang="es-CL" sz="2800" dirty="0"/>
          </a:p>
          <a:p>
            <a:pPr marL="171450" indent="-171450" algn="just">
              <a:buFont typeface="Arial" pitchFamily="34" charset="0"/>
              <a:buChar char="•"/>
            </a:pPr>
            <a:r>
              <a:rPr lang="es-CL" sz="2800" dirty="0"/>
              <a:t>Dada su naturaleza debe existir siempre un hecho gravado.</a:t>
            </a:r>
          </a:p>
          <a:p>
            <a:pPr marL="171450" indent="-171450" algn="just">
              <a:buFont typeface="Arial" pitchFamily="34" charset="0"/>
              <a:buChar char="•"/>
            </a:pPr>
            <a:endParaRPr lang="es-CL" sz="2800" dirty="0"/>
          </a:p>
          <a:p>
            <a:pPr marL="171450" indent="-171450" algn="just">
              <a:buFont typeface="Arial" pitchFamily="34" charset="0"/>
              <a:buChar char="•"/>
            </a:pPr>
            <a:r>
              <a:rPr lang="es-CL" sz="2800" dirty="0" smtClean="0"/>
              <a:t>Su </a:t>
            </a:r>
            <a:r>
              <a:rPr lang="es-CL" sz="2800" dirty="0"/>
              <a:t>condonación solo es factible cuando una ley la concede</a:t>
            </a:r>
            <a:r>
              <a:rPr lang="es-CL" sz="2800" dirty="0" smtClean="0"/>
              <a:t>.</a:t>
            </a:r>
            <a:endParaRPr lang="es-CL" sz="2800" dirty="0"/>
          </a:p>
        </p:txBody>
      </p:sp>
      <p:sp>
        <p:nvSpPr>
          <p:cNvPr id="3" name="Título 2"/>
          <p:cNvSpPr>
            <a:spLocks noGrp="1"/>
          </p:cNvSpPr>
          <p:nvPr>
            <p:ph type="title"/>
          </p:nvPr>
        </p:nvSpPr>
        <p:spPr>
          <a:xfrm>
            <a:off x="171450" y="274638"/>
            <a:ext cx="7349490" cy="614362"/>
          </a:xfrm>
        </p:spPr>
        <p:txBody>
          <a:bodyPr>
            <a:normAutofit fontScale="90000"/>
          </a:bodyPr>
          <a:lstStyle/>
          <a:p>
            <a:r>
              <a:rPr lang="es-CL" b="1" dirty="0">
                <a:cs typeface="Arial" charset="0"/>
              </a:rPr>
              <a:t>Naturaleza </a:t>
            </a:r>
            <a:r>
              <a:rPr lang="es-CL" b="1" dirty="0" smtClean="0">
                <a:cs typeface="Arial" charset="0"/>
              </a:rPr>
              <a:t>Jurídica </a:t>
            </a:r>
            <a:r>
              <a:rPr lang="es-CL" b="1" dirty="0">
                <a:cs typeface="Arial" charset="0"/>
              </a:rPr>
              <a:t>de las </a:t>
            </a:r>
            <a:r>
              <a:rPr lang="es-CL" b="1" dirty="0" smtClean="0">
                <a:cs typeface="Arial" charset="0"/>
              </a:rPr>
              <a:t>Patentes Municipalidades.</a:t>
            </a:r>
            <a:endParaRPr lang="es-CL" b="1" dirty="0">
              <a:cs typeface="Arial" charset="0"/>
            </a:endParaRP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624699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half" idx="2"/>
          </p:nvPr>
        </p:nvSpPr>
        <p:spPr/>
        <p:txBody>
          <a:bodyPr>
            <a:normAutofit/>
          </a:bodyPr>
          <a:lstStyle/>
          <a:p>
            <a:r>
              <a:rPr lang="es-CL" sz="2400" dirty="0">
                <a:solidFill>
                  <a:srgbClr val="336699"/>
                </a:solidFill>
                <a:cs typeface="Arial" charset="0"/>
              </a:rPr>
              <a:t>Artículos 23 y 24 del decreto ley Nº 3.063, de 1979. </a:t>
            </a:r>
          </a:p>
          <a:p>
            <a:r>
              <a:rPr lang="es-CL" sz="2400" dirty="0">
                <a:solidFill>
                  <a:srgbClr val="336699"/>
                </a:solidFill>
                <a:cs typeface="Arial" charset="0"/>
              </a:rPr>
              <a:t>Decreto N°484, de 1980, del Ministerio del Interior</a:t>
            </a:r>
            <a:r>
              <a:rPr lang="es-CL" sz="2400" dirty="0" smtClean="0">
                <a:solidFill>
                  <a:srgbClr val="336699"/>
                </a:solidFill>
                <a:cs typeface="Arial" charset="0"/>
              </a:rPr>
              <a:t>.</a:t>
            </a:r>
            <a:endParaRPr lang="es-ES_tradnl" sz="2800" dirty="0" smtClean="0">
              <a:cs typeface="Arial" charset="0"/>
            </a:endParaRPr>
          </a:p>
          <a:p>
            <a:pPr algn="just"/>
            <a:endParaRPr lang="es-ES_tradnl" sz="2000" dirty="0">
              <a:cs typeface="Arial" charset="0"/>
            </a:endParaRPr>
          </a:p>
          <a:p>
            <a:pPr algn="just"/>
            <a:r>
              <a:rPr lang="es-ES_tradnl" sz="2800" dirty="0" smtClean="0">
                <a:cs typeface="Arial" charset="0"/>
              </a:rPr>
              <a:t>Ejercicio </a:t>
            </a:r>
            <a:r>
              <a:rPr lang="es-ES_tradnl" sz="2800" dirty="0">
                <a:cs typeface="Arial" charset="0"/>
              </a:rPr>
              <a:t>de toda profesión, oficio, industria, comercio, arte o cualquier otra actividad lucrativa secundaria o terciaria, sea cual fuere su naturaleza o denominación está afecta al pago de patente.</a:t>
            </a:r>
          </a:p>
          <a:p>
            <a:pPr algn="just">
              <a:buFont typeface="Arial" pitchFamily="34" charset="0"/>
              <a:buChar char="•"/>
            </a:pPr>
            <a:endParaRPr lang="es-ES_tradnl" sz="2800" dirty="0">
              <a:cs typeface="Arial" charset="0"/>
            </a:endParaRPr>
          </a:p>
        </p:txBody>
      </p:sp>
      <p:sp>
        <p:nvSpPr>
          <p:cNvPr id="3" name="Título 2"/>
          <p:cNvSpPr>
            <a:spLocks noGrp="1"/>
          </p:cNvSpPr>
          <p:nvPr>
            <p:ph type="title"/>
          </p:nvPr>
        </p:nvSpPr>
        <p:spPr>
          <a:xfrm>
            <a:off x="160020" y="274638"/>
            <a:ext cx="7166610" cy="614362"/>
          </a:xfrm>
        </p:spPr>
        <p:txBody>
          <a:bodyPr>
            <a:normAutofit/>
          </a:bodyPr>
          <a:lstStyle/>
          <a:p>
            <a:r>
              <a:rPr lang="es-CL" b="1" dirty="0">
                <a:cs typeface="Arial" charset="0"/>
              </a:rPr>
              <a:t>Actividades </a:t>
            </a:r>
            <a:r>
              <a:rPr lang="es-CL" b="1" dirty="0" smtClean="0">
                <a:cs typeface="Arial" charset="0"/>
              </a:rPr>
              <a:t>Gravadas </a:t>
            </a:r>
            <a:r>
              <a:rPr lang="es-CL" b="1" dirty="0">
                <a:cs typeface="Arial" charset="0"/>
              </a:rPr>
              <a:t>con </a:t>
            </a:r>
            <a:r>
              <a:rPr lang="es-CL" b="1" dirty="0" smtClean="0">
                <a:cs typeface="Arial" charset="0"/>
              </a:rPr>
              <a:t>Patente </a:t>
            </a:r>
            <a:r>
              <a:rPr lang="es-CL" b="1" dirty="0">
                <a:cs typeface="Arial" charset="0"/>
              </a:rPr>
              <a:t>M</a:t>
            </a:r>
            <a:r>
              <a:rPr lang="es-CL" b="1" dirty="0" smtClean="0">
                <a:cs typeface="Arial" charset="0"/>
              </a:rPr>
              <a:t>unicipal.</a:t>
            </a:r>
            <a:endParaRPr lang="es-CL" b="1" dirty="0">
              <a:cs typeface="Arial" charset="0"/>
            </a:endParaRPr>
          </a:p>
        </p:txBody>
      </p:sp>
      <p:sp>
        <p:nvSpPr>
          <p:cNvPr id="4" name="Marcador de texto 3"/>
          <p:cNvSpPr>
            <a:spLocks noGrp="1"/>
          </p:cNvSpPr>
          <p:nvPr>
            <p:ph type="body" sz="quarter" idx="12"/>
          </p:nvPr>
        </p:nvSpPr>
        <p:spPr/>
        <p:txBody>
          <a:bodyPr>
            <a:normAutofit fontScale="92500" lnSpcReduction="10000"/>
          </a:bodyPr>
          <a:lstStyle/>
          <a:p>
            <a:r>
              <a:rPr lang="es-ES" dirty="0"/>
              <a:t>División de Municipalidades</a:t>
            </a:r>
          </a:p>
          <a:p>
            <a:endParaRPr lang="es-ES" dirty="0"/>
          </a:p>
        </p:txBody>
      </p:sp>
      <p:sp>
        <p:nvSpPr>
          <p:cNvPr id="5" name="Marcador de texto 4"/>
          <p:cNvSpPr>
            <a:spLocks noGrp="1"/>
          </p:cNvSpPr>
          <p:nvPr>
            <p:ph type="body" sz="quarter" idx="13"/>
          </p:nvPr>
        </p:nvSpPr>
        <p:spPr/>
        <p:txBody>
          <a:bodyPr/>
          <a:lstStyle/>
          <a:p>
            <a:r>
              <a:rPr lang="es-ES" dirty="0"/>
              <a:t>Subdivisión Jurídica</a:t>
            </a:r>
          </a:p>
          <a:p>
            <a:endParaRPr lang="es-ES" dirty="0"/>
          </a:p>
        </p:txBody>
      </p:sp>
    </p:spTree>
    <p:extLst>
      <p:ext uri="{BB962C8B-B14F-4D97-AF65-F5344CB8AC3E}">
        <p14:creationId xmlns:p14="http://schemas.microsoft.com/office/powerpoint/2010/main" val="3704834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CG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TemaCGR.thmx</Template>
  <TotalTime>1998</TotalTime>
  <Words>3638</Words>
  <Application>Microsoft Office PowerPoint</Application>
  <PresentationFormat>Presentación en pantalla (4:3)</PresentationFormat>
  <Paragraphs>537</Paragraphs>
  <Slides>60</Slides>
  <Notes>0</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60</vt:i4>
      </vt:variant>
    </vt:vector>
  </HeadingPairs>
  <TitlesOfParts>
    <vt:vector size="67" baseType="lpstr">
      <vt:lpstr>ＭＳ Ｐゴシック</vt:lpstr>
      <vt:lpstr>Arial</vt:lpstr>
      <vt:lpstr>Calibri</vt:lpstr>
      <vt:lpstr>Helvetica</vt:lpstr>
      <vt:lpstr>Wingdings</vt:lpstr>
      <vt:lpstr>TemaCGR</vt:lpstr>
      <vt:lpstr>Diseño personalizado</vt:lpstr>
      <vt:lpstr>TALLER DE RENTAS MUNICIPALES</vt:lpstr>
      <vt:lpstr>Temario</vt:lpstr>
      <vt:lpstr>Temario</vt:lpstr>
      <vt:lpstr>Temario</vt:lpstr>
      <vt:lpstr>Temario</vt:lpstr>
      <vt:lpstr>Municipalidades</vt:lpstr>
      <vt:lpstr>Municipalidades</vt:lpstr>
      <vt:lpstr>Naturaleza Jurídica de las Patentes Municipalidades.</vt:lpstr>
      <vt:lpstr>Actividades Gravadas con Patente Municipal.</vt:lpstr>
      <vt:lpstr>Actividades Gravadas con Patente Municipal.</vt:lpstr>
      <vt:lpstr>Actividades Gravadas con Patente Municipal.</vt:lpstr>
      <vt:lpstr>Actividades Primarias.</vt:lpstr>
      <vt:lpstr>Actividades Primarias.</vt:lpstr>
      <vt:lpstr>Actividades Primarias.</vt:lpstr>
      <vt:lpstr>Actividades Primarias</vt:lpstr>
      <vt:lpstr>Actividades Secundarias.</vt:lpstr>
      <vt:lpstr>Actividades Terciarias.</vt:lpstr>
      <vt:lpstr>Actividades Terciarias.</vt:lpstr>
      <vt:lpstr>Otorgamiento Patente Definitiva.</vt:lpstr>
      <vt:lpstr>Otorgamiento Patente Definitiva.</vt:lpstr>
      <vt:lpstr>Otorgamiento patente provisoria</vt:lpstr>
      <vt:lpstr>Otorgamiento patente provisoria</vt:lpstr>
      <vt:lpstr>Otorgamiento patente provisoria</vt:lpstr>
      <vt:lpstr>Patente Profesional.</vt:lpstr>
      <vt:lpstr>Patente Profesional.</vt:lpstr>
      <vt:lpstr>Plan regulador y patentes municipales</vt:lpstr>
      <vt:lpstr>Plan regulador y patentes municipales</vt:lpstr>
      <vt:lpstr>Plan regulador y patentes municipales</vt:lpstr>
      <vt:lpstr>Capital propio</vt:lpstr>
      <vt:lpstr>Capital propio</vt:lpstr>
      <vt:lpstr>Capital propio</vt:lpstr>
      <vt:lpstr>Capital propio</vt:lpstr>
      <vt:lpstr>Declaración de trabajadores.</vt:lpstr>
      <vt:lpstr>Declaración de trabajadores</vt:lpstr>
      <vt:lpstr>Declaración de Trabajadores</vt:lpstr>
      <vt:lpstr>Declaración de Trabajadores</vt:lpstr>
      <vt:lpstr>Microempresa Familiar</vt:lpstr>
      <vt:lpstr>Microempresa Familiar</vt:lpstr>
      <vt:lpstr>Microempresa Familiar. Patente de Alcoholes</vt:lpstr>
      <vt:lpstr>Microempresa Familiar. Patente de Alcoholes</vt:lpstr>
      <vt:lpstr>Patente de alcoholes</vt:lpstr>
      <vt:lpstr>Patente de alcoholes</vt:lpstr>
      <vt:lpstr>Personas Exentas Pago Patente Municipal.</vt:lpstr>
      <vt:lpstr>Personas Exentas Pago Patente Municipal.</vt:lpstr>
      <vt:lpstr>Derechos Municipales.</vt:lpstr>
      <vt:lpstr>Naturaleza Jurídica de los Derechos Municipales.</vt:lpstr>
      <vt:lpstr>Naturaleza Jurídica de los Derechos Municipales.</vt:lpstr>
      <vt:lpstr>Derechos de Publicidad</vt:lpstr>
      <vt:lpstr>Derechos de Publicidad</vt:lpstr>
      <vt:lpstr>Derechos de Publicidad</vt:lpstr>
      <vt:lpstr>Derechos de Publicidad</vt:lpstr>
      <vt:lpstr>Derechos de Aseo</vt:lpstr>
      <vt:lpstr>Derechos de Aseo</vt:lpstr>
      <vt:lpstr>Derechos de Aseo</vt:lpstr>
      <vt:lpstr>Derechos de Obra</vt:lpstr>
      <vt:lpstr>Juegos de Destreza y Habilidad.</vt:lpstr>
      <vt:lpstr>Juegos de Destreza y Habilidad.</vt:lpstr>
      <vt:lpstr>Juegos de Destreza y Habilidad.</vt:lpstr>
      <vt:lpstr>Juegos de Destreza y Habilidad.</vt:lpstr>
      <vt:lpstr>Presentación de PowerPoint</vt:lpstr>
    </vt:vector>
  </TitlesOfParts>
  <Company>CGR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Diego Silva E</dc:creator>
  <cp:lastModifiedBy>JEAN PIERRE LOPEPE UHART</cp:lastModifiedBy>
  <cp:revision>121</cp:revision>
  <cp:lastPrinted>2014-10-02T12:30:36Z</cp:lastPrinted>
  <dcterms:created xsi:type="dcterms:W3CDTF">2014-08-18T19:08:29Z</dcterms:created>
  <dcterms:modified xsi:type="dcterms:W3CDTF">2015-09-30T13:45:43Z</dcterms:modified>
</cp:coreProperties>
</file>