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3"/>
  </p:notesMasterIdLst>
  <p:sldIdLst>
    <p:sldId id="269" r:id="rId2"/>
    <p:sldId id="258" r:id="rId3"/>
    <p:sldId id="279" r:id="rId4"/>
    <p:sldId id="283" r:id="rId5"/>
    <p:sldId id="285" r:id="rId6"/>
    <p:sldId id="296" r:id="rId7"/>
    <p:sldId id="297" r:id="rId8"/>
    <p:sldId id="298" r:id="rId9"/>
    <p:sldId id="300" r:id="rId10"/>
    <p:sldId id="299" r:id="rId11"/>
    <p:sldId id="294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3E049-2086-4945-84A9-C2A0B84B9BD5}" type="datetimeFigureOut">
              <a:rPr lang="es-CL" smtClean="0"/>
              <a:pPr/>
              <a:t>12-08-2016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66207-64F4-4DA2-9EF1-953BA47FF95E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62605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smtClean="0"/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eaLnBrk="1" hangingPunct="1"/>
            <a:fld id="{FC281D43-1E3F-4B03-8A37-0D6D5004E0F1}" type="slidenum">
              <a:rPr lang="en-US" smtClean="0">
                <a:latin typeface="Calibri" pitchFamily="34" charset="0"/>
              </a:rPr>
              <a:pPr eaLnBrk="1" hangingPunct="1"/>
              <a:t>2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0696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smtClean="0"/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eaLnBrk="1" hangingPunct="1"/>
            <a:fld id="{FC281D43-1E3F-4B03-8A37-0D6D5004E0F1}" type="slidenum">
              <a:rPr lang="en-US" smtClean="0">
                <a:latin typeface="Calibri" pitchFamily="34" charset="0"/>
              </a:rPr>
              <a:pPr eaLnBrk="1" hangingPunct="1"/>
              <a:t>3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964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smtClean="0"/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eaLnBrk="1" hangingPunct="1"/>
            <a:fld id="{FC281D43-1E3F-4B03-8A37-0D6D5004E0F1}" type="slidenum">
              <a:rPr lang="en-US" smtClean="0">
                <a:latin typeface="Calibri" pitchFamily="34" charset="0"/>
              </a:rPr>
              <a:pPr eaLnBrk="1" hangingPunct="1"/>
              <a:t>4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5868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smtClean="0"/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eaLnBrk="1" hangingPunct="1"/>
            <a:fld id="{FC281D43-1E3F-4B03-8A37-0D6D5004E0F1}" type="slidenum">
              <a:rPr lang="en-US" smtClean="0">
                <a:solidFill>
                  <a:prstClr val="black"/>
                </a:solidFill>
                <a:latin typeface="Calibri" pitchFamily="34" charset="0"/>
              </a:rPr>
              <a:pPr eaLnBrk="1" hangingPunct="1"/>
              <a:t>5</a:t>
            </a:fld>
            <a:endParaRPr 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5764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smtClean="0"/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eaLnBrk="1" hangingPunct="1"/>
            <a:fld id="{FC281D43-1E3F-4B03-8A37-0D6D5004E0F1}" type="slidenum">
              <a:rPr lang="en-US" smtClean="0">
                <a:solidFill>
                  <a:prstClr val="black"/>
                </a:solidFill>
                <a:latin typeface="Calibri" pitchFamily="34" charset="0"/>
              </a:rPr>
              <a:pPr eaLnBrk="1" hangingPunct="1"/>
              <a:t>6</a:t>
            </a:fld>
            <a:endParaRPr 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4892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smtClean="0"/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eaLnBrk="1" hangingPunct="1"/>
            <a:fld id="{FC281D43-1E3F-4B03-8A37-0D6D5004E0F1}" type="slidenum">
              <a:rPr lang="en-US" smtClean="0">
                <a:solidFill>
                  <a:prstClr val="black"/>
                </a:solidFill>
                <a:latin typeface="Calibri" pitchFamily="34" charset="0"/>
              </a:rPr>
              <a:pPr eaLnBrk="1" hangingPunct="1"/>
              <a:t>7</a:t>
            </a:fld>
            <a:endParaRPr 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4676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smtClean="0"/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eaLnBrk="1" hangingPunct="1"/>
            <a:fld id="{FC281D43-1E3F-4B03-8A37-0D6D5004E0F1}" type="slidenum">
              <a:rPr lang="en-US" smtClean="0">
                <a:solidFill>
                  <a:prstClr val="black"/>
                </a:solidFill>
                <a:latin typeface="Calibri" pitchFamily="34" charset="0"/>
              </a:rPr>
              <a:pPr eaLnBrk="1" hangingPunct="1"/>
              <a:t>8</a:t>
            </a:fld>
            <a:endParaRPr 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9445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smtClean="0"/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eaLnBrk="1" hangingPunct="1"/>
            <a:fld id="{FC281D43-1E3F-4B03-8A37-0D6D5004E0F1}" type="slidenum">
              <a:rPr lang="en-US" smtClean="0">
                <a:solidFill>
                  <a:prstClr val="black"/>
                </a:solidFill>
                <a:latin typeface="Calibri" pitchFamily="34" charset="0"/>
              </a:rPr>
              <a:pPr eaLnBrk="1" hangingPunct="1"/>
              <a:t>9</a:t>
            </a:fld>
            <a:endParaRPr 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9689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smtClean="0"/>
          </a:p>
        </p:txBody>
      </p:sp>
      <p:sp>
        <p:nvSpPr>
          <p:cNvPr id="860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eaLnBrk="1" hangingPunct="1"/>
            <a:fld id="{FC281D43-1E3F-4B03-8A37-0D6D5004E0F1}" type="slidenum">
              <a:rPr lang="en-US" smtClean="0">
                <a:solidFill>
                  <a:prstClr val="black"/>
                </a:solidFill>
                <a:latin typeface="Calibri" pitchFamily="34" charset="0"/>
              </a:rPr>
              <a:pPr eaLnBrk="1" hangingPunct="1"/>
              <a:t>10</a:t>
            </a:fld>
            <a:endParaRPr 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6735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>
              <a:defRPr>
                <a:solidFill>
                  <a:prstClr val="black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s-CL" smtClean="0"/>
              <a:t>Antofagasta, 26 de Enero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8063ED7-30E5-45D1-901B-EA3D0F0880A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751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s-CL" smtClean="0"/>
              <a:t>Antofagasta, 26 de Enero 2015</a:t>
            </a: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128E23F-6E96-42AE-9671-3CA6C8EBAEC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7652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s-CL" smtClean="0"/>
              <a:t>Antofagasta, 26 de Enero 2015</a:t>
            </a: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109A95A-502A-4482-877E-773F3B749B9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871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s-CL" smtClean="0"/>
              <a:t>Antofagasta, 26 de Enero 2015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6680A84-3C2F-4AE5-916C-0ACC83CF028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5832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>
              <a:defRPr>
                <a:solidFill>
                  <a:prstClr val="black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s-CL" smtClean="0"/>
              <a:t>Antofagasta, 26 de Enero 2015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D218F6E-4960-4997-94F3-94AFD3356FC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43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>
              <a:defRPr>
                <a:solidFill>
                  <a:prstClr val="black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s-CL" smtClean="0"/>
              <a:t>Antofagasta, 26 de Enero 2015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881CF1D-9442-40C2-ADF6-E0215D9E500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5826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>
              <a:defRPr>
                <a:solidFill>
                  <a:prstClr val="black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s-CL" smtClean="0"/>
              <a:t>Antofagasta, 26 de Enero 2015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39BB680-3DD2-4BBC-9148-E192F77261A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479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s-CL" smtClean="0"/>
              <a:t>Antofagasta, 26 de Enero 2015</a:t>
            </a: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F22BA00-B55F-486B-9284-63049586106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234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s-CL" smtClean="0"/>
              <a:t>Antofagasta, 26 de Enero 2015</a:t>
            </a: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ACD4F4A-0655-4146-B7F7-F0AF7A7B0C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1701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s-CL" smtClean="0"/>
              <a:t>Antofagasta, 26 de Enero 2015</a:t>
            </a: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F4DD30E-A99E-4A20-9D6A-CC3EF9237D9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680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s-CL" smtClean="0"/>
              <a:t>Antofagasta, 26 de Enero 2015</a:t>
            </a: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8BBE30D-1AF0-4E1C-8C20-808A47AD02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873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L" smtClean="0"/>
              <a:t>Antofagasta, 26 de Enero 2015</a:t>
            </a: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FA091C-A4A0-456A-8B9C-7BE56291899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412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85738"/>
            <a:ext cx="1103313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56" y="133016"/>
            <a:ext cx="579437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878110" y="1556792"/>
            <a:ext cx="5387780" cy="12003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solidFill>
                  <a:schemeClr val="bg1"/>
                </a:solidFill>
              </a:rPr>
              <a:t>PERSONAL MUNICIPAL:</a:t>
            </a:r>
          </a:p>
          <a:p>
            <a:pPr algn="ctr"/>
            <a:r>
              <a:rPr lang="es-CL" sz="2400" b="1" dirty="0" smtClean="0">
                <a:solidFill>
                  <a:srgbClr val="FF0000"/>
                </a:solidFill>
              </a:rPr>
              <a:t>LEY</a:t>
            </a:r>
          </a:p>
          <a:p>
            <a:pPr algn="ctr"/>
            <a:r>
              <a:rPr lang="es-CL" sz="2400" b="1" dirty="0" smtClean="0">
                <a:solidFill>
                  <a:srgbClr val="FF0000"/>
                </a:solidFill>
              </a:rPr>
              <a:t>20.922</a:t>
            </a:r>
            <a:endParaRPr lang="es-CL" sz="2400" b="1" dirty="0">
              <a:solidFill>
                <a:srgbClr val="FF0000"/>
              </a:solidFill>
            </a:endParaRPr>
          </a:p>
        </p:txBody>
      </p:sp>
      <p:sp>
        <p:nvSpPr>
          <p:cNvPr id="5" name="AutoShape 2" descr="Resultado de imagen para FOTOS DE PERSONAL MUNICIP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62263"/>
            <a:ext cx="18288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150" y="2843213"/>
            <a:ext cx="2171700" cy="1152525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AutoShape 7" descr="Resultado de imagen para FOTOS DE PERSONAL MUNICIPA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7" name="AutoShape 9" descr="Resultado de imagen para FOTOS DE PERSONAL MUNICIPAL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150" y="4221089"/>
            <a:ext cx="2171700" cy="108012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150" y="5543216"/>
            <a:ext cx="2171700" cy="11430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579365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899592" y="1111970"/>
            <a:ext cx="7272807" cy="369331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2"/>
            <a:r>
              <a:rPr lang="es-CL" b="1" dirty="0" smtClean="0">
                <a:solidFill>
                  <a:srgbClr val="FF0000"/>
                </a:solidFill>
              </a:rPr>
              <a:t>QUE VIENE…..</a:t>
            </a:r>
            <a:r>
              <a:rPr lang="es-CL" b="1" dirty="0">
                <a:solidFill>
                  <a:srgbClr val="FF0000"/>
                </a:solidFill>
              </a:rPr>
              <a:t>	</a:t>
            </a:r>
          </a:p>
          <a:p>
            <a:pPr lvl="2"/>
            <a:endParaRPr lang="es-CL" b="1" dirty="0">
              <a:solidFill>
                <a:srgbClr val="FF0000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DECRETO ENCASILLAMIENTO (STGO JUNIO)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DECRETO CONTRATAS (STGO JUNIO)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DECRETO ASIGNACIONES (STGO JUNIO)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DECRETO BONO ESPECIAL (AGOSTO)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RETROACTIVIDAD INCREMENTO DE GRADO (AGOSTO)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RETROACTIVIDAD ASIGNACIONES (AGOSTO)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PAGO BONO ESPECIAL (AGOSTO)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CONSULTAS A CGR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s-CL" dirty="0" smtClean="0"/>
              <a:t>RETROACTIVIDAD DE CONTRATAS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s-CL" dirty="0" smtClean="0"/>
              <a:t>ANTIGÜEDAD: </a:t>
            </a:r>
            <a:r>
              <a:rPr lang="es-CL" u="sng" dirty="0" smtClean="0"/>
              <a:t>ESTAMENTO </a:t>
            </a:r>
            <a:r>
              <a:rPr lang="es-CL" dirty="0" smtClean="0"/>
              <a:t>O EN MUNICIPALIDAD</a:t>
            </a:r>
            <a:endParaRPr lang="es-CL" dirty="0"/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="" xmlns:p14="http://schemas.microsoft.com/office/powerpoint/2010/main" val="31105379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85738"/>
            <a:ext cx="1103313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56" y="133016"/>
            <a:ext cx="579437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878110" y="1556792"/>
            <a:ext cx="5387780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solidFill>
                  <a:prstClr val="white"/>
                </a:solidFill>
              </a:rPr>
              <a:t>PERSONAL MUNICIPAL:</a:t>
            </a:r>
          </a:p>
          <a:p>
            <a:pPr algn="ctr"/>
            <a:r>
              <a:rPr lang="es-CL" sz="2400" b="1" dirty="0" smtClean="0">
                <a:solidFill>
                  <a:srgbClr val="FF0000"/>
                </a:solidFill>
              </a:rPr>
              <a:t>LEY 20.922</a:t>
            </a:r>
            <a:endParaRPr lang="es-CL" sz="2400" b="1" dirty="0">
              <a:solidFill>
                <a:srgbClr val="FF0000"/>
              </a:solidFill>
            </a:endParaRPr>
          </a:p>
        </p:txBody>
      </p:sp>
      <p:sp>
        <p:nvSpPr>
          <p:cNvPr id="5" name="AutoShape 2" descr="Resultado de imagen para FOTOS DE PERSONAL MUNICIP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62263"/>
            <a:ext cx="18288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150" y="2843213"/>
            <a:ext cx="2171700" cy="1152525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AutoShape 7" descr="Resultado de imagen para FOTOS DE PERSONAL MUNICIPA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AutoShape 9" descr="Resultado de imagen para FOTOS DE PERSONAL MUNICIPAL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>
              <a:solidFill>
                <a:prstClr val="black"/>
              </a:solidFill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150" y="4221089"/>
            <a:ext cx="2171700" cy="108012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150" y="5543216"/>
            <a:ext cx="2171700" cy="11430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438657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87624" y="2060848"/>
            <a:ext cx="6912768" cy="369331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CL" dirty="0"/>
              <a:t>Una vez instalado el Gobierno de la Pdta. Bachelet se inició el trabajo de diálogo en mesas técnicas con los gremios de funcionarios y asociaciones de Alcaldes(as) para identificar las materias municipales. Dicho proceso culminó en un protocolo de acuerdo (Noviembre 2014) que le da base al presente proyecto de ley.</a:t>
            </a:r>
          </a:p>
          <a:p>
            <a:endParaRPr lang="es-CL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s-CL" b="1" dirty="0" smtClean="0">
                <a:solidFill>
                  <a:srgbClr val="FF0000"/>
                </a:solidFill>
              </a:rPr>
              <a:t>FACULTAD </a:t>
            </a:r>
            <a:r>
              <a:rPr lang="es-CL" b="1" dirty="0">
                <a:solidFill>
                  <a:srgbClr val="FF0000"/>
                </a:solidFill>
              </a:rPr>
              <a:t>DE CREAR O MODIFICAR LAS PLANTAS MUNICIPALES</a:t>
            </a:r>
            <a:r>
              <a:rPr lang="es-CL" b="1" dirty="0" smtClean="0">
                <a:solidFill>
                  <a:srgbClr val="FF0000"/>
                </a:solidFill>
              </a:rPr>
              <a:t>.</a:t>
            </a:r>
          </a:p>
          <a:p>
            <a:endParaRPr lang="es-CL" dirty="0"/>
          </a:p>
          <a:p>
            <a:pPr algn="just"/>
            <a:r>
              <a:rPr lang="es-CL" dirty="0"/>
              <a:t>En </a:t>
            </a:r>
            <a:r>
              <a:rPr lang="es-CL" dirty="0" smtClean="0"/>
              <a:t>1994, </a:t>
            </a:r>
            <a:r>
              <a:rPr lang="es-CL" dirty="0"/>
              <a:t>fue la última vez que se modificaron las plantas </a:t>
            </a:r>
            <a:r>
              <a:rPr lang="es-CL" dirty="0" smtClean="0"/>
              <a:t>municipales, </a:t>
            </a:r>
            <a:r>
              <a:rPr lang="es-CL" dirty="0"/>
              <a:t>tras 22 </a:t>
            </a:r>
            <a:r>
              <a:rPr lang="es-CL" dirty="0" smtClean="0"/>
              <a:t>años </a:t>
            </a:r>
            <a:r>
              <a:rPr lang="es-CL" dirty="0"/>
              <a:t>la presente ley faculta a las Municipalidades a definir de manera </a:t>
            </a:r>
            <a:r>
              <a:rPr lang="es-CL" b="1" dirty="0">
                <a:solidFill>
                  <a:srgbClr val="FF0000"/>
                </a:solidFill>
              </a:rPr>
              <a:t>autónoma y descentralizada </a:t>
            </a:r>
            <a:r>
              <a:rPr lang="es-CL" dirty="0"/>
              <a:t>sus plantas municipales. Dicha facultad la ejercerán cada ocho años, iniciando este proceso en el año 2018.</a:t>
            </a:r>
          </a:p>
        </p:txBody>
      </p:sp>
    </p:spTree>
    <p:extLst>
      <p:ext uri="{BB962C8B-B14F-4D97-AF65-F5344CB8AC3E}">
        <p14:creationId xmlns="" xmlns:p14="http://schemas.microsoft.com/office/powerpoint/2010/main" val="25093703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34478" y="941087"/>
            <a:ext cx="7272808" cy="563231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 startAt="2"/>
            </a:pPr>
            <a:r>
              <a:rPr lang="es-CL" b="1" dirty="0" smtClean="0">
                <a:solidFill>
                  <a:srgbClr val="FF0000"/>
                </a:solidFill>
              </a:rPr>
              <a:t>CREA </a:t>
            </a:r>
            <a:r>
              <a:rPr lang="es-CL" b="1" dirty="0">
                <a:solidFill>
                  <a:srgbClr val="FF0000"/>
                </a:solidFill>
              </a:rPr>
              <a:t>ASIGNACION PROFESIONAL Y ASIGNACION </a:t>
            </a:r>
            <a:r>
              <a:rPr lang="es-CL" b="1" dirty="0" smtClean="0">
                <a:solidFill>
                  <a:srgbClr val="FF0000"/>
                </a:solidFill>
              </a:rPr>
              <a:t>ESPECIAL</a:t>
            </a:r>
          </a:p>
          <a:p>
            <a:endParaRPr lang="es-CL" b="1" dirty="0">
              <a:solidFill>
                <a:srgbClr val="FF0000"/>
              </a:solidFill>
            </a:endParaRPr>
          </a:p>
          <a:p>
            <a:pPr algn="just"/>
            <a:r>
              <a:rPr lang="es-CL" dirty="0"/>
              <a:t>Consolidando el proceso de homologación con la administración central, se crea la asignación profesional para los funcionarios </a:t>
            </a:r>
            <a:r>
              <a:rPr lang="es-CL" dirty="0" smtClean="0"/>
              <a:t>municipales (Directivos, Profesionales y Jefaturas), </a:t>
            </a:r>
            <a:r>
              <a:rPr lang="es-CL" dirty="0"/>
              <a:t>reivindicación sentida por el mundo municipal. Junto a ello, se crea una asignación especial  para Directivos, Jefaturas y Profesionales que estando en dichos estamento no tienen el requisito de título profesional. Estas asignaciones benefician a 8.700 funcionarios.</a:t>
            </a:r>
          </a:p>
          <a:p>
            <a:endParaRPr lang="es-CL" dirty="0"/>
          </a:p>
          <a:p>
            <a:pPr marL="342900" indent="-342900">
              <a:buAutoNum type="arabicPeriod" startAt="3"/>
            </a:pPr>
            <a:r>
              <a:rPr lang="es-CL" b="1" dirty="0" smtClean="0">
                <a:solidFill>
                  <a:srgbClr val="FF0000"/>
                </a:solidFill>
              </a:rPr>
              <a:t>BENEFICIOS </a:t>
            </a:r>
            <a:r>
              <a:rPr lang="es-CL" b="1" dirty="0">
                <a:solidFill>
                  <a:srgbClr val="FF0000"/>
                </a:solidFill>
              </a:rPr>
              <a:t>DE ENCASILLAMIENTO Y BONO </a:t>
            </a:r>
            <a:r>
              <a:rPr lang="es-CL" b="1" dirty="0" smtClean="0">
                <a:solidFill>
                  <a:srgbClr val="FF0000"/>
                </a:solidFill>
              </a:rPr>
              <a:t>ESPECIAL</a:t>
            </a:r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A </a:t>
            </a:r>
            <a:r>
              <a:rPr lang="es-CL" dirty="0"/>
              <a:t>partir de Enero </a:t>
            </a:r>
            <a:r>
              <a:rPr lang="es-CL" dirty="0" smtClean="0"/>
              <a:t>2016, </a:t>
            </a:r>
            <a:r>
              <a:rPr lang="es-CL" dirty="0"/>
              <a:t>los funcionarios de los estamentos de Auxiliares, Administrativos y Técnicos serán encasillados en el </a:t>
            </a:r>
            <a:r>
              <a:rPr lang="es-CL" b="1" dirty="0">
                <a:solidFill>
                  <a:srgbClr val="FF0000"/>
                </a:solidFill>
              </a:rPr>
              <a:t>grado inmediatamente superior</a:t>
            </a:r>
            <a:r>
              <a:rPr lang="es-CL" dirty="0" smtClean="0"/>
              <a:t>. </a:t>
            </a:r>
            <a:r>
              <a:rPr lang="es-CL" dirty="0"/>
              <a:t>Para focalizar en los grados más bajos, a partir del 1 de Enero 2017, los grados del 15 al 20 recibirán un </a:t>
            </a:r>
            <a:r>
              <a:rPr lang="es-CL" b="1" dirty="0">
                <a:solidFill>
                  <a:srgbClr val="FF0000"/>
                </a:solidFill>
              </a:rPr>
              <a:t>segundo grado de incremento</a:t>
            </a:r>
            <a:r>
              <a:rPr lang="es-CL" dirty="0"/>
              <a:t>. Estos beneficios involucran  a 24.000 funcionarios</a:t>
            </a:r>
            <a:r>
              <a:rPr lang="es-CL" dirty="0" smtClean="0"/>
              <a:t>.</a:t>
            </a:r>
          </a:p>
          <a:p>
            <a:pPr algn="just"/>
            <a:r>
              <a:rPr lang="es-CL" dirty="0" smtClean="0"/>
              <a:t>Junto </a:t>
            </a:r>
            <a:r>
              <a:rPr lang="es-CL" dirty="0"/>
              <a:t>a lo anterior, en el año 2016, los funcionarios recibirán un </a:t>
            </a:r>
            <a:r>
              <a:rPr lang="es-CL" b="1" dirty="0">
                <a:solidFill>
                  <a:srgbClr val="FF0000"/>
                </a:solidFill>
              </a:rPr>
              <a:t>bono especial de 4 meses</a:t>
            </a:r>
            <a:r>
              <a:rPr lang="es-CL" dirty="0"/>
              <a:t> de aplicación del incremento de grado y asignaciones, beneficiando a 33.000 funcionarios.</a:t>
            </a:r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="" xmlns:p14="http://schemas.microsoft.com/office/powerpoint/2010/main" val="12482749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31017" y="1700808"/>
            <a:ext cx="6696744" cy="369331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 startAt="4"/>
            </a:pPr>
            <a:r>
              <a:rPr lang="es-CL" b="1" dirty="0" smtClean="0">
                <a:solidFill>
                  <a:srgbClr val="FF0000"/>
                </a:solidFill>
              </a:rPr>
              <a:t>CONTRATAS </a:t>
            </a:r>
            <a:r>
              <a:rPr lang="es-CL" b="1" dirty="0">
                <a:solidFill>
                  <a:srgbClr val="FF0000"/>
                </a:solidFill>
              </a:rPr>
              <a:t>A </a:t>
            </a:r>
            <a:r>
              <a:rPr lang="es-CL" b="1" dirty="0" smtClean="0">
                <a:solidFill>
                  <a:srgbClr val="FF0000"/>
                </a:solidFill>
              </a:rPr>
              <a:t>PLANTA</a:t>
            </a:r>
          </a:p>
          <a:p>
            <a:endParaRPr lang="es-CL" b="1" dirty="0">
              <a:solidFill>
                <a:srgbClr val="FF0000"/>
              </a:solidFill>
            </a:endParaRPr>
          </a:p>
          <a:p>
            <a:pPr algn="just"/>
            <a:r>
              <a:rPr lang="es-CL" dirty="0"/>
              <a:t>En la oportunidad de modificar o fijar plantas, la Municipalidad </a:t>
            </a:r>
            <a:r>
              <a:rPr lang="es-CL" b="1" dirty="0" smtClean="0">
                <a:solidFill>
                  <a:srgbClr val="FF0000"/>
                </a:solidFill>
              </a:rPr>
              <a:t>encasillará a </a:t>
            </a:r>
            <a:r>
              <a:rPr lang="es-CL" b="1" dirty="0">
                <a:solidFill>
                  <a:srgbClr val="FF0000"/>
                </a:solidFill>
              </a:rPr>
              <a:t>planta </a:t>
            </a:r>
            <a:r>
              <a:rPr lang="es-CL" dirty="0"/>
              <a:t>a los funcionarios  a contrata que cumplan con una antigüedad de 5 años en la municipalidad</a:t>
            </a:r>
            <a:r>
              <a:rPr lang="es-CL" dirty="0" smtClean="0"/>
              <a:t>.</a:t>
            </a:r>
          </a:p>
          <a:p>
            <a:pPr algn="just"/>
            <a:endParaRPr lang="es-CL" dirty="0"/>
          </a:p>
          <a:p>
            <a:pPr marL="342900" indent="-342900">
              <a:buAutoNum type="arabicPeriod" startAt="5"/>
            </a:pPr>
            <a:r>
              <a:rPr lang="es-CL" b="1" dirty="0" smtClean="0">
                <a:solidFill>
                  <a:srgbClr val="FF0000"/>
                </a:solidFill>
              </a:rPr>
              <a:t>RESPONSABILIDAD </a:t>
            </a:r>
            <a:r>
              <a:rPr lang="es-CL" b="1" dirty="0">
                <a:solidFill>
                  <a:srgbClr val="FF0000"/>
                </a:solidFill>
              </a:rPr>
              <a:t>FISCAL Y LIMITES DE </a:t>
            </a:r>
            <a:r>
              <a:rPr lang="es-CL" b="1" dirty="0" smtClean="0">
                <a:solidFill>
                  <a:srgbClr val="FF0000"/>
                </a:solidFill>
              </a:rPr>
              <a:t>GASTO</a:t>
            </a:r>
          </a:p>
          <a:p>
            <a:endParaRPr lang="es-CL" b="1" dirty="0">
              <a:solidFill>
                <a:srgbClr val="FF0000"/>
              </a:solidFill>
            </a:endParaRPr>
          </a:p>
          <a:p>
            <a:pPr algn="just"/>
            <a:r>
              <a:rPr lang="es-CL" dirty="0"/>
              <a:t>Se establece una norma de notable abandono de deberes a los ediles que aprueben plantas desfinanciadas. Junto a ello, el reglamento de plantas queda sometido a toma de razón de Contraloría y debe ser aprobado por dos tercios del Concejo Municipal.</a:t>
            </a:r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="" xmlns:p14="http://schemas.microsoft.com/office/powerpoint/2010/main" val="32984199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215242" y="1772816"/>
            <a:ext cx="6984776" cy="34163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CL" dirty="0"/>
              <a:t>Para favorecer la expansión de plantas, el traspaso de contrata a planta y la movilidad de Honorarios a contratas se modifican los </a:t>
            </a:r>
            <a:r>
              <a:rPr lang="es-CL" b="1" dirty="0">
                <a:solidFill>
                  <a:srgbClr val="FF0000"/>
                </a:solidFill>
              </a:rPr>
              <a:t>límites de gastos </a:t>
            </a:r>
            <a:r>
              <a:rPr lang="es-CL" dirty="0"/>
              <a:t>en personal. El </a:t>
            </a:r>
            <a:r>
              <a:rPr lang="es-CL" b="1" dirty="0">
                <a:solidFill>
                  <a:srgbClr val="FF0000"/>
                </a:solidFill>
              </a:rPr>
              <a:t>gasto general en personal </a:t>
            </a:r>
            <a:r>
              <a:rPr lang="es-CL" dirty="0"/>
              <a:t>se modifica del 35% al 42%. El </a:t>
            </a:r>
            <a:r>
              <a:rPr lang="es-CL" b="1" dirty="0">
                <a:solidFill>
                  <a:srgbClr val="FF0000"/>
                </a:solidFill>
              </a:rPr>
              <a:t>gasto a contrata </a:t>
            </a:r>
            <a:r>
              <a:rPr lang="es-CL" dirty="0"/>
              <a:t>se modifica del 20% al 40% del pasto de planta y el </a:t>
            </a:r>
            <a:r>
              <a:rPr lang="es-CL" b="1" dirty="0">
                <a:solidFill>
                  <a:srgbClr val="FF0000"/>
                </a:solidFill>
              </a:rPr>
              <a:t>gasto a Honorario </a:t>
            </a:r>
            <a:r>
              <a:rPr lang="es-CL" dirty="0"/>
              <a:t>se mantiene en el 10%. En particular en el caso de los honorarios del ítem 21 03, se establece que los Alcaldes deberán priorizar su nombramiento en contrata</a:t>
            </a:r>
            <a:r>
              <a:rPr lang="es-CL" dirty="0" smtClean="0"/>
              <a:t>.</a:t>
            </a:r>
          </a:p>
          <a:p>
            <a:pPr algn="just"/>
            <a:endParaRPr lang="es-CL" dirty="0"/>
          </a:p>
          <a:p>
            <a:endParaRPr lang="es-CL" dirty="0"/>
          </a:p>
          <a:p>
            <a:pPr algn="just"/>
            <a:r>
              <a:rPr lang="es-CL" dirty="0"/>
              <a:t>Cabe señalar que se indica de manera expresa que la facultad indicada más arriba </a:t>
            </a:r>
            <a:r>
              <a:rPr lang="es-CL" u="sng" dirty="0"/>
              <a:t>no permite la supresión de empleos, ni la pérdida de cargos ni rebaja en las remuneraciones.</a:t>
            </a:r>
          </a:p>
        </p:txBody>
      </p:sp>
    </p:spTree>
    <p:extLst>
      <p:ext uri="{BB962C8B-B14F-4D97-AF65-F5344CB8AC3E}">
        <p14:creationId xmlns="" xmlns:p14="http://schemas.microsoft.com/office/powerpoint/2010/main" val="20663975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326707" y="1700808"/>
            <a:ext cx="6696744" cy="34163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 startAt="6"/>
            </a:pPr>
            <a:r>
              <a:rPr lang="es-CL" b="1" dirty="0" smtClean="0">
                <a:solidFill>
                  <a:srgbClr val="FF0000"/>
                </a:solidFill>
              </a:rPr>
              <a:t>FINANCIAMIENTO</a:t>
            </a:r>
          </a:p>
          <a:p>
            <a:pPr marL="342900" indent="-342900">
              <a:buAutoNum type="arabicPeriod" startAt="6"/>
            </a:pPr>
            <a:endParaRPr lang="es-CL" b="1" dirty="0">
              <a:solidFill>
                <a:srgbClr val="FF0000"/>
              </a:solidFill>
            </a:endParaRPr>
          </a:p>
          <a:p>
            <a:endParaRPr lang="es-CL" b="1" dirty="0">
              <a:solidFill>
                <a:srgbClr val="FF0000"/>
              </a:solidFill>
            </a:endParaRPr>
          </a:p>
          <a:p>
            <a:pPr algn="just"/>
            <a:r>
              <a:rPr lang="es-CL" dirty="0"/>
              <a:t>El </a:t>
            </a:r>
            <a:r>
              <a:rPr lang="es-CL" dirty="0" smtClean="0"/>
              <a:t>Fisco </a:t>
            </a:r>
            <a:r>
              <a:rPr lang="es-CL" dirty="0"/>
              <a:t>concurre con aporte al financiamiento del incremento de grados y asignaciones así como el bono especial. Para el año 2016 el aporte asciende a $ 32.000 millones y el año 2017 asciende a $ 36.000 millones. </a:t>
            </a:r>
            <a:endParaRPr lang="es-CL" dirty="0" smtClean="0"/>
          </a:p>
          <a:p>
            <a:pPr algn="just"/>
            <a:endParaRPr lang="es-CL" dirty="0"/>
          </a:p>
          <a:p>
            <a:pPr algn="just"/>
            <a:r>
              <a:rPr lang="es-CL" dirty="0"/>
              <a:t>Junto a lo anterior, a partir del año 2018 y de manera permanente, el fisco cuadruplicará el aporte fiscal al Fondo Común Municipal, transformando el aporte del año 2017 en permanente</a:t>
            </a:r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="" xmlns:p14="http://schemas.microsoft.com/office/powerpoint/2010/main" val="23131531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326707" y="1111970"/>
            <a:ext cx="6696744" cy="535531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 startAt="7"/>
            </a:pPr>
            <a:r>
              <a:rPr lang="es-CL" b="1" dirty="0" smtClean="0">
                <a:solidFill>
                  <a:srgbClr val="FF0000"/>
                </a:solidFill>
              </a:rPr>
              <a:t>ENTREGA </a:t>
            </a:r>
            <a:r>
              <a:rPr lang="es-CL" b="1" dirty="0">
                <a:solidFill>
                  <a:srgbClr val="FF0000"/>
                </a:solidFill>
              </a:rPr>
              <a:t>NUEVAS COMPETENCIAS A LA SUBSECRETARÍA </a:t>
            </a:r>
            <a:r>
              <a:rPr lang="es-CL" b="1" dirty="0" smtClean="0">
                <a:solidFill>
                  <a:srgbClr val="FF0000"/>
                </a:solidFill>
              </a:rPr>
              <a:t>	DE </a:t>
            </a:r>
            <a:r>
              <a:rPr lang="es-CL" b="1" dirty="0">
                <a:solidFill>
                  <a:srgbClr val="FF0000"/>
                </a:solidFill>
              </a:rPr>
              <a:t>DESARROLLO REGIONAL Y ADMINISTRATIVO.</a:t>
            </a:r>
            <a:r>
              <a:rPr lang="es-CL" b="1" dirty="0" smtClean="0">
                <a:solidFill>
                  <a:srgbClr val="FF0000"/>
                </a:solidFill>
              </a:rPr>
              <a:t>	</a:t>
            </a:r>
          </a:p>
          <a:p>
            <a:endParaRPr lang="es-CL" b="1" dirty="0">
              <a:solidFill>
                <a:srgbClr val="FF0000"/>
              </a:solidFill>
            </a:endParaRPr>
          </a:p>
          <a:p>
            <a:pPr algn="just"/>
            <a:r>
              <a:rPr lang="es-CL" dirty="0"/>
              <a:t>Artículo 3°.- Las municipalidades </a:t>
            </a:r>
            <a:r>
              <a:rPr lang="es-CL" b="1" dirty="0">
                <a:solidFill>
                  <a:srgbClr val="FF0000"/>
                </a:solidFill>
              </a:rPr>
              <a:t>estarán obligadas a remitir</a:t>
            </a:r>
            <a:r>
              <a:rPr lang="es-CL" dirty="0"/>
              <a:t>, a lo menos anualmente, a la Subsecretaría de Desarrollo Regional y Administrativo del Ministerio del Interior y Seguridad Pública, información referida a las siguientes materias, según los medios y en los formatos que determine al efecto dicha Subsecretaría: 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	a) Modificaciones efectuadas a la planta de personal.</a:t>
            </a:r>
          </a:p>
          <a:p>
            <a:pPr algn="just"/>
            <a:r>
              <a:rPr lang="es-CL" dirty="0"/>
              <a:t>	b) Dotación incluyendo personal de planta y a contrata, honorarios a suma alzada pagados a personas naturales, honorarios asimilados a grado, jornales, remuneraciones reguladas por el Código del Trabajo, suplencias y reemplazos, personal a trato y/o temporal y alumnos en práctica.</a:t>
            </a:r>
          </a:p>
          <a:p>
            <a:pPr algn="just"/>
            <a:r>
              <a:rPr lang="es-CL" dirty="0"/>
              <a:t>	c) Identificación de las fuentes de financiamiento de programas que posibilitan la contratación de personas sobre la base de honorarios.</a:t>
            </a:r>
          </a:p>
          <a:p>
            <a:pPr algn="just"/>
            <a:endParaRPr lang="es-C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80396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899592" y="1111970"/>
            <a:ext cx="7272807" cy="535531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2"/>
            <a:r>
              <a:rPr lang="es-CL" b="1" dirty="0" smtClean="0">
                <a:solidFill>
                  <a:srgbClr val="FF0000"/>
                </a:solidFill>
              </a:rPr>
              <a:t>7.	ENTREGA </a:t>
            </a:r>
            <a:r>
              <a:rPr lang="es-CL" b="1" dirty="0">
                <a:solidFill>
                  <a:srgbClr val="FF0000"/>
                </a:solidFill>
              </a:rPr>
              <a:t>NUEVAS COMPETENCIAS A LA </a:t>
            </a:r>
            <a:r>
              <a:rPr lang="es-CL" b="1" dirty="0" smtClean="0">
                <a:solidFill>
                  <a:srgbClr val="FF0000"/>
                </a:solidFill>
              </a:rPr>
              <a:t>	SUBSECRETARÍA </a:t>
            </a:r>
            <a:r>
              <a:rPr lang="es-CL" b="1" dirty="0">
                <a:solidFill>
                  <a:srgbClr val="FF0000"/>
                </a:solidFill>
              </a:rPr>
              <a:t>	DE DESARROLLO REGIONAL Y </a:t>
            </a:r>
            <a:r>
              <a:rPr lang="es-CL" b="1" dirty="0" smtClean="0">
                <a:solidFill>
                  <a:srgbClr val="FF0000"/>
                </a:solidFill>
              </a:rPr>
              <a:t>	ADMINISTRATIVO</a:t>
            </a:r>
            <a:r>
              <a:rPr lang="es-CL" b="1" dirty="0">
                <a:solidFill>
                  <a:srgbClr val="FF0000"/>
                </a:solidFill>
              </a:rPr>
              <a:t>.	</a:t>
            </a:r>
          </a:p>
          <a:p>
            <a:pPr lvl="2"/>
            <a:endParaRPr lang="es-CL" b="1" dirty="0">
              <a:solidFill>
                <a:srgbClr val="FF0000"/>
              </a:solidFill>
            </a:endParaRPr>
          </a:p>
          <a:p>
            <a:pPr lvl="2"/>
            <a:r>
              <a:rPr lang="es-CL" dirty="0" smtClean="0"/>
              <a:t>d</a:t>
            </a:r>
            <a:r>
              <a:rPr lang="es-CL" dirty="0"/>
              <a:t>) Escalafón de mérito vigente.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	e) Antigüedad del personal, tanto en la respectiva municipalidad como en otros órganos de la Administración del Estado.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	f) Conceptos remuneratorios variables según particularidad de cada funcionario.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	g) Gasto total en recursos humanos.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	La información remitida sólo podrá ser utilizada por la Subsecretaría de Desarrollo Regional y Administrativo para proponer y evaluar las políticas y planes correspondientes al ámbito municipal, así como estudiar y proponer las normas aplicables a dicho sector.</a:t>
            </a:r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="" xmlns:p14="http://schemas.microsoft.com/office/powerpoint/2010/main" val="1278568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899592" y="1111970"/>
            <a:ext cx="7272807" cy="480131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2"/>
            <a:r>
              <a:rPr lang="es-CL" b="1" dirty="0" smtClean="0">
                <a:solidFill>
                  <a:srgbClr val="FF0000"/>
                </a:solidFill>
              </a:rPr>
              <a:t>8.	OTRAS MATERIAS</a:t>
            </a:r>
            <a:endParaRPr lang="es-CL" b="1" dirty="0">
              <a:solidFill>
                <a:srgbClr val="FF0000"/>
              </a:solidFill>
            </a:endParaRPr>
          </a:p>
          <a:p>
            <a:pPr lvl="2"/>
            <a:endParaRPr lang="es-CL" b="1" dirty="0">
              <a:solidFill>
                <a:srgbClr val="FF0000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REGLAMENTO CONCURSOS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POLITICA RECURSOS HUMANOS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CREACION DE NUEVAS UNIDADES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INFORMES A SUBDERE Y TRANSPARENCIA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INFORME AL CONCEJO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CAMBIO ESCALA DE REFEE4NCIA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CAMBIO ESCALA DE ALCALDE (REGLAMENTO SUBDERE)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COMITES BIPARTITOS: POLITICA RRHH, PLANTAS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TOMA DE RAZON REGLAMENTO DE PLANTA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NORMAS DE RESP. FISCAL: UNIDADES, PLANTAS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BONO POST LABORAL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s-CL" dirty="0" smtClean="0"/>
              <a:t>REQUISITOS: ENCASILLAMIENTO, ESCALAFON DE MERITO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s-CL" dirty="0"/>
          </a:p>
          <a:p>
            <a:pPr algn="just"/>
            <a:endParaRPr lang="es-CL" dirty="0"/>
          </a:p>
          <a:p>
            <a:pPr algn="just"/>
            <a:r>
              <a:rPr lang="es-CL" dirty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5463292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3676</TotalTime>
  <Words>608</Words>
  <Application>Microsoft Office PowerPoint</Application>
  <PresentationFormat>Presentación en pantalla (4:3)</PresentationFormat>
  <Paragraphs>91</Paragraphs>
  <Slides>11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1_Office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 hugo</dc:creator>
  <cp:lastModifiedBy>laptop</cp:lastModifiedBy>
  <cp:revision>103</cp:revision>
  <cp:lastPrinted>2015-10-22T12:23:22Z</cp:lastPrinted>
  <dcterms:created xsi:type="dcterms:W3CDTF">2014-10-28T20:54:12Z</dcterms:created>
  <dcterms:modified xsi:type="dcterms:W3CDTF">2016-08-12T14:48:30Z</dcterms:modified>
</cp:coreProperties>
</file>