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32"/>
  </p:notesMasterIdLst>
  <p:sldIdLst>
    <p:sldId id="326" r:id="rId4"/>
    <p:sldId id="257" r:id="rId5"/>
    <p:sldId id="330" r:id="rId6"/>
    <p:sldId id="345" r:id="rId7"/>
    <p:sldId id="346" r:id="rId8"/>
    <p:sldId id="347" r:id="rId9"/>
    <p:sldId id="348" r:id="rId10"/>
    <p:sldId id="349" r:id="rId11"/>
    <p:sldId id="350" r:id="rId12"/>
    <p:sldId id="351" r:id="rId13"/>
    <p:sldId id="331" r:id="rId14"/>
    <p:sldId id="332" r:id="rId15"/>
    <p:sldId id="334" r:id="rId16"/>
    <p:sldId id="335" r:id="rId17"/>
    <p:sldId id="336" r:id="rId18"/>
    <p:sldId id="337" r:id="rId19"/>
    <p:sldId id="338" r:id="rId20"/>
    <p:sldId id="341" r:id="rId21"/>
    <p:sldId id="343" r:id="rId22"/>
    <p:sldId id="284" r:id="rId23"/>
    <p:sldId id="353" r:id="rId24"/>
    <p:sldId id="311" r:id="rId25"/>
    <p:sldId id="312" r:id="rId26"/>
    <p:sldId id="313" r:id="rId27"/>
    <p:sldId id="322" r:id="rId28"/>
    <p:sldId id="324" r:id="rId29"/>
    <p:sldId id="301" r:id="rId30"/>
    <p:sldId id="287" r:id="rId31"/>
  </p:sldIdLst>
  <p:sldSz cx="12192000" cy="6858000"/>
  <p:notesSz cx="6797675" cy="9928225"/>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bel Villar" initials="IV" lastIdx="1" clrIdx="0">
    <p:extLst>
      <p:ext uri="{19B8F6BF-5375-455C-9EA6-DF929625EA0E}">
        <p15:presenceInfo xmlns:p15="http://schemas.microsoft.com/office/powerpoint/2012/main" userId="Isabel Vill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317" autoAdjust="0"/>
  </p:normalViewPr>
  <p:slideViewPr>
    <p:cSldViewPr snapToGrid="0" snapToObjects="1">
      <p:cViewPr varScale="1">
        <p:scale>
          <a:sx n="61" d="100"/>
          <a:sy n="61" d="100"/>
        </p:scale>
        <p:origin x="1074"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Libro2"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3578302712161"/>
          <c:y val="0"/>
          <c:w val="0.58528455818022751"/>
          <c:h val="0.97547426363371248"/>
        </c:manualLayout>
      </c:layout>
      <c:doughnutChart>
        <c:varyColors val="1"/>
        <c:ser>
          <c:idx val="0"/>
          <c:order val="0"/>
          <c:explosion val="1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7CF-4B38-9280-7ABBB5081CD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7CF-4B38-9280-7ABBB5081CDB}"/>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7CF-4B38-9280-7ABBB5081CDB}"/>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7CF-4B38-9280-7ABBB5081CDB}"/>
              </c:ext>
            </c:extLst>
          </c:dPt>
          <c:dLbls>
            <c:dLbl>
              <c:idx val="0"/>
              <c:tx>
                <c:rich>
                  <a:bodyPr/>
                  <a:lstStyle/>
                  <a:p>
                    <a:r>
                      <a:rPr lang="en-US" dirty="0">
                        <a:solidFill>
                          <a:schemeClr val="bg1"/>
                        </a:solidFill>
                      </a:rPr>
                      <a:t>627</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7CF-4B38-9280-7ABBB5081CDB}"/>
                </c:ext>
              </c:extLst>
            </c:dLbl>
            <c:dLbl>
              <c:idx val="1"/>
              <c:layout>
                <c:manualLayout>
                  <c:x val="9.0829220721840395E-2"/>
                  <c:y val="-8.5739739518620642E-2"/>
                </c:manualLayout>
              </c:layout>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lumMod val="50000"/>
                        </a:schemeClr>
                      </a:solidFill>
                      <a:latin typeface="+mn-lt"/>
                      <a:ea typeface="+mn-ea"/>
                      <a:cs typeface="+mn-cs"/>
                    </a:defRPr>
                  </a:pPr>
                  <a:endParaRPr lang="es-C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7CF-4B38-9280-7ABBB5081CDB}"/>
                </c:ext>
              </c:extLst>
            </c:dLbl>
            <c:dLbl>
              <c:idx val="2"/>
              <c:tx>
                <c:rich>
                  <a:bodyPr/>
                  <a:lstStyle/>
                  <a:p>
                    <a:r>
                      <a:rPr lang="en-US" dirty="0">
                        <a:solidFill>
                          <a:schemeClr val="bg1"/>
                        </a:solidFill>
                      </a:rPr>
                      <a:t>391</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7CF-4B38-9280-7ABBB5081CDB}"/>
                </c:ext>
              </c:extLst>
            </c:dLbl>
            <c:dLbl>
              <c:idx val="3"/>
              <c:tx>
                <c:rich>
                  <a:bodyPr/>
                  <a:lstStyle/>
                  <a:p>
                    <a:r>
                      <a:rPr lang="en-US" dirty="0">
                        <a:solidFill>
                          <a:schemeClr val="bg1"/>
                        </a:solidFill>
                      </a:rPr>
                      <a:t>3092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7CF-4B38-9280-7ABBB5081CDB}"/>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ysClr val="windowText" lastClr="000000"/>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AUDITORÍAS</c:v>
                </c:pt>
                <c:pt idx="1">
                  <c:v>INSPECCIONES DE OBRA PÚBLICA</c:v>
                </c:pt>
                <c:pt idx="2">
                  <c:v>INVESTIGACIONES ESPECIALES</c:v>
                </c:pt>
                <c:pt idx="3">
                  <c:v>ATENCIONES DE DENUNCIAS</c:v>
                </c:pt>
              </c:strCache>
            </c:strRef>
          </c:cat>
          <c:val>
            <c:numRef>
              <c:f>Hoja1!$B$2:$B$5</c:f>
              <c:numCache>
                <c:formatCode>General</c:formatCode>
                <c:ptCount val="4"/>
                <c:pt idx="0">
                  <c:v>614</c:v>
                </c:pt>
                <c:pt idx="1">
                  <c:v>62</c:v>
                </c:pt>
                <c:pt idx="2">
                  <c:v>397</c:v>
                </c:pt>
                <c:pt idx="3">
                  <c:v>3099</c:v>
                </c:pt>
              </c:numCache>
            </c:numRef>
          </c:val>
          <c:extLst>
            <c:ext xmlns:c16="http://schemas.microsoft.com/office/drawing/2014/chart" uri="{C3380CC4-5D6E-409C-BE32-E72D297353CC}">
              <c16:uniqueId val="{00000008-87CF-4B38-9280-7ABBB5081CDB}"/>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E0BE-4742-A806-578509D45A9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E0BE-4742-A806-578509D45A9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E0BE-4742-A806-578509D45A9C}"/>
              </c:ext>
            </c:extLst>
          </c:dPt>
          <c:dPt>
            <c:idx val="3"/>
            <c:bubble3D val="0"/>
            <c:explosion val="1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E0BE-4742-A806-578509D45A9C}"/>
              </c:ext>
            </c:extLst>
          </c:dPt>
          <c:dLbls>
            <c:dLbl>
              <c:idx val="0"/>
              <c:tx>
                <c:rich>
                  <a:bodyPr/>
                  <a:lstStyle/>
                  <a:p>
                    <a:r>
                      <a:rPr lang="en-US" dirty="0"/>
                      <a:t>240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0BE-4742-A806-578509D45A9C}"/>
                </c:ext>
              </c:extLst>
            </c:dLbl>
            <c:dLbl>
              <c:idx val="1"/>
              <c:layout>
                <c:manualLayout>
                  <c:x val="7.7055500638524371E-2"/>
                  <c:y val="-0.13483240837386368"/>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r>
                      <a:rPr lang="en-US" dirty="0"/>
                      <a:t>21</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lumMod val="50000"/>
                        </a:schemeClr>
                      </a:solidFill>
                      <a:latin typeface="+mn-lt"/>
                      <a:ea typeface="+mn-ea"/>
                      <a:cs typeface="+mn-cs"/>
                    </a:defRPr>
                  </a:pPr>
                  <a:endParaRPr lang="es-CL"/>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0BE-4742-A806-578509D45A9C}"/>
                </c:ext>
              </c:extLst>
            </c:dLbl>
            <c:dLbl>
              <c:idx val="2"/>
              <c:tx>
                <c:rich>
                  <a:bodyPr/>
                  <a:lstStyle/>
                  <a:p>
                    <a:r>
                      <a:rPr lang="en-US" dirty="0"/>
                      <a:t>223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0BE-4742-A806-578509D45A9C}"/>
                </c:ext>
              </c:extLst>
            </c:dLbl>
            <c:dLbl>
              <c:idx val="3"/>
              <c:tx>
                <c:rich>
                  <a:bodyPr/>
                  <a:lstStyle/>
                  <a:p>
                    <a:r>
                      <a:rPr lang="en-US" dirty="0"/>
                      <a:t>1657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0BE-4742-A806-578509D45A9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Hoja1!$A$11:$A$14</c:f>
              <c:strCache>
                <c:ptCount val="4"/>
                <c:pt idx="0">
                  <c:v>AUDITORÍAS</c:v>
                </c:pt>
                <c:pt idx="1">
                  <c:v>INSPECCIONES DE OBRA PÚBLICA</c:v>
                </c:pt>
                <c:pt idx="2">
                  <c:v>INVESTIGACIONES ESPECIALES</c:v>
                </c:pt>
                <c:pt idx="3">
                  <c:v>ATENCIONES DE DENUNCIAS</c:v>
                </c:pt>
              </c:strCache>
            </c:strRef>
          </c:cat>
          <c:val>
            <c:numRef>
              <c:f>Hoja1!$B$11:$B$14</c:f>
              <c:numCache>
                <c:formatCode>General</c:formatCode>
                <c:ptCount val="4"/>
                <c:pt idx="0">
                  <c:v>380</c:v>
                </c:pt>
                <c:pt idx="1">
                  <c:v>41</c:v>
                </c:pt>
                <c:pt idx="2">
                  <c:v>172</c:v>
                </c:pt>
                <c:pt idx="3">
                  <c:v>1436</c:v>
                </c:pt>
              </c:numCache>
            </c:numRef>
          </c:val>
          <c:extLst>
            <c:ext xmlns:c16="http://schemas.microsoft.com/office/drawing/2014/chart" uri="{C3380CC4-5D6E-409C-BE32-E72D297353CC}">
              <c16:uniqueId val="{00000008-E0BE-4742-A806-578509D45A9C}"/>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470D6A-0F43-4B02-9BF5-B003BA3A9318}"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s-ES"/>
        </a:p>
      </dgm:t>
    </dgm:pt>
    <dgm:pt modelId="{21DF19D7-0676-4BD0-9CA9-C0B253873051}">
      <dgm:prSet phldrT="[Texto]"/>
      <dgm:spPr>
        <a:solidFill>
          <a:schemeClr val="accent1">
            <a:lumMod val="60000"/>
            <a:lumOff val="40000"/>
          </a:schemeClr>
        </a:solidFill>
      </dgm:spPr>
      <dgm:t>
        <a:bodyPr/>
        <a:lstStyle/>
        <a:p>
          <a:r>
            <a:rPr lang="es-CL" b="1" dirty="0"/>
            <a:t>CGR realiza fiscalización o evacúa dictamen donde requiere acciones correctivas</a:t>
          </a:r>
          <a:endParaRPr lang="es-ES" dirty="0"/>
        </a:p>
      </dgm:t>
    </dgm:pt>
    <dgm:pt modelId="{F6B556FE-68B2-4248-90DF-9B37E08DC51C}" type="parTrans" cxnId="{BA667ADA-8A9D-4744-846E-D96DF15FF4EE}">
      <dgm:prSet/>
      <dgm:spPr/>
      <dgm:t>
        <a:bodyPr/>
        <a:lstStyle/>
        <a:p>
          <a:endParaRPr lang="es-ES"/>
        </a:p>
      </dgm:t>
    </dgm:pt>
    <dgm:pt modelId="{5F45BC3B-A54E-43AA-8345-BED6C60B7E7C}" type="sibTrans" cxnId="{BA667ADA-8A9D-4744-846E-D96DF15FF4EE}">
      <dgm:prSet/>
      <dgm:spPr>
        <a:ln w="28575">
          <a:solidFill>
            <a:srgbClr val="0070C0"/>
          </a:solidFill>
        </a:ln>
      </dgm:spPr>
      <dgm:t>
        <a:bodyPr/>
        <a:lstStyle/>
        <a:p>
          <a:endParaRPr lang="es-ES" dirty="0"/>
        </a:p>
      </dgm:t>
    </dgm:pt>
    <dgm:pt modelId="{FCA61EFE-60C3-4B57-99CD-FFD21B4204AB}">
      <dgm:prSet phldrT="[Texto]"/>
      <dgm:spPr>
        <a:solidFill>
          <a:srgbClr val="92D050"/>
        </a:solidFill>
      </dgm:spPr>
      <dgm:t>
        <a:bodyPr/>
        <a:lstStyle/>
        <a:p>
          <a:r>
            <a:rPr lang="es-CL" b="1" dirty="0"/>
            <a:t>Servicio recibe informe  u oficio e implementa acciones correctivas</a:t>
          </a:r>
          <a:endParaRPr lang="es-ES" dirty="0"/>
        </a:p>
      </dgm:t>
    </dgm:pt>
    <dgm:pt modelId="{D9971A0D-5A8E-408B-897F-7AB5DC1B4EA1}" type="parTrans" cxnId="{0EDCB98B-3D7B-4167-8ACA-942FE3B65FF2}">
      <dgm:prSet/>
      <dgm:spPr/>
      <dgm:t>
        <a:bodyPr/>
        <a:lstStyle/>
        <a:p>
          <a:endParaRPr lang="es-ES"/>
        </a:p>
      </dgm:t>
    </dgm:pt>
    <dgm:pt modelId="{2420802B-CD06-49F9-8194-AC38D29E8F69}" type="sibTrans" cxnId="{0EDCB98B-3D7B-4167-8ACA-942FE3B65FF2}">
      <dgm:prSet/>
      <dgm:spPr>
        <a:ln w="28575">
          <a:solidFill>
            <a:srgbClr val="92D050"/>
          </a:solidFill>
        </a:ln>
      </dgm:spPr>
      <dgm:t>
        <a:bodyPr/>
        <a:lstStyle/>
        <a:p>
          <a:endParaRPr lang="es-ES" dirty="0"/>
        </a:p>
      </dgm:t>
    </dgm:pt>
    <dgm:pt modelId="{89C9DA98-5EF3-475D-BF5E-F48B51083185}">
      <dgm:prSet phldrT="[Texto]"/>
      <dgm:spPr>
        <a:solidFill>
          <a:srgbClr val="92D050"/>
        </a:solidFill>
      </dgm:spPr>
      <dgm:t>
        <a:bodyPr/>
        <a:lstStyle/>
        <a:p>
          <a:r>
            <a:rPr lang="es-CL" b="1" dirty="0"/>
            <a:t>Servicio informa a la CGR medidas implementadas</a:t>
          </a:r>
          <a:endParaRPr lang="es-ES" dirty="0"/>
        </a:p>
      </dgm:t>
    </dgm:pt>
    <dgm:pt modelId="{AF58A9BC-CA94-4966-87BF-5D3A49D25BA0}" type="parTrans" cxnId="{4F27C563-6994-4EF3-A83F-E9BDB81845ED}">
      <dgm:prSet/>
      <dgm:spPr/>
      <dgm:t>
        <a:bodyPr/>
        <a:lstStyle/>
        <a:p>
          <a:endParaRPr lang="es-ES"/>
        </a:p>
      </dgm:t>
    </dgm:pt>
    <dgm:pt modelId="{B3A1D7B5-378C-461E-AE75-5A73B35F86F4}" type="sibTrans" cxnId="{4F27C563-6994-4EF3-A83F-E9BDB81845ED}">
      <dgm:prSet/>
      <dgm:spPr>
        <a:ln w="28575">
          <a:solidFill>
            <a:srgbClr val="92D050"/>
          </a:solidFill>
        </a:ln>
      </dgm:spPr>
      <dgm:t>
        <a:bodyPr/>
        <a:lstStyle/>
        <a:p>
          <a:endParaRPr lang="es-ES" dirty="0"/>
        </a:p>
      </dgm:t>
    </dgm:pt>
    <dgm:pt modelId="{3375A14B-05E2-45A3-A3B7-6517674BEC59}">
      <dgm:prSet phldrT="[Texto]"/>
      <dgm:spPr>
        <a:solidFill>
          <a:schemeClr val="accent1">
            <a:lumMod val="60000"/>
            <a:lumOff val="40000"/>
          </a:schemeClr>
        </a:solidFill>
      </dgm:spPr>
      <dgm:t>
        <a:bodyPr/>
        <a:lstStyle/>
        <a:p>
          <a:r>
            <a:rPr lang="es-CL" b="1" dirty="0"/>
            <a:t>CGR recibe antecedentes y realiza validaciones documentales y en terreno</a:t>
          </a:r>
          <a:endParaRPr lang="es-ES" dirty="0"/>
        </a:p>
      </dgm:t>
    </dgm:pt>
    <dgm:pt modelId="{5D5E9F97-CF82-4FEC-8CDB-722A54F34279}" type="parTrans" cxnId="{F95D040C-6A7D-46C1-976F-CFA3D58E8318}">
      <dgm:prSet/>
      <dgm:spPr/>
      <dgm:t>
        <a:bodyPr/>
        <a:lstStyle/>
        <a:p>
          <a:endParaRPr lang="es-ES"/>
        </a:p>
      </dgm:t>
    </dgm:pt>
    <dgm:pt modelId="{36500834-7CD0-4E1A-BCBF-9A2D256104A6}" type="sibTrans" cxnId="{F95D040C-6A7D-46C1-976F-CFA3D58E8318}">
      <dgm:prSet/>
      <dgm:spPr>
        <a:ln w="28575">
          <a:solidFill>
            <a:srgbClr val="0070C0"/>
          </a:solidFill>
        </a:ln>
      </dgm:spPr>
      <dgm:t>
        <a:bodyPr/>
        <a:lstStyle/>
        <a:p>
          <a:endParaRPr lang="es-ES" dirty="0"/>
        </a:p>
      </dgm:t>
    </dgm:pt>
    <dgm:pt modelId="{92CA42EC-FB68-4D52-8BB1-8730BA40797F}">
      <dgm:prSet phldrT="[Texto]"/>
      <dgm:spPr>
        <a:solidFill>
          <a:schemeClr val="accent1">
            <a:lumMod val="60000"/>
            <a:lumOff val="40000"/>
          </a:schemeClr>
        </a:solidFill>
      </dgm:spPr>
      <dgm:t>
        <a:bodyPr/>
        <a:lstStyle/>
        <a:p>
          <a:r>
            <a:rPr lang="es-CL" dirty="0"/>
            <a:t>CGR evacua el informe de seguimiento</a:t>
          </a:r>
          <a:endParaRPr lang="es-ES" dirty="0"/>
        </a:p>
      </dgm:t>
    </dgm:pt>
    <dgm:pt modelId="{683928E3-A7AB-4065-8AB9-5694252F5A06}" type="parTrans" cxnId="{88DFED4E-32DF-4610-9577-A0A87B53C597}">
      <dgm:prSet/>
      <dgm:spPr/>
      <dgm:t>
        <a:bodyPr/>
        <a:lstStyle/>
        <a:p>
          <a:endParaRPr lang="es-ES"/>
        </a:p>
      </dgm:t>
    </dgm:pt>
    <dgm:pt modelId="{4278F316-88DB-44A6-8416-C11007D5ECF0}" type="sibTrans" cxnId="{88DFED4E-32DF-4610-9577-A0A87B53C597}">
      <dgm:prSet/>
      <dgm:spPr/>
      <dgm:t>
        <a:bodyPr/>
        <a:lstStyle/>
        <a:p>
          <a:endParaRPr lang="es-ES"/>
        </a:p>
      </dgm:t>
    </dgm:pt>
    <dgm:pt modelId="{B47148F7-A1AE-423C-A2CB-23622AB85B8C}" type="pres">
      <dgm:prSet presAssocID="{7F470D6A-0F43-4B02-9BF5-B003BA3A9318}" presName="Name0" presStyleCnt="0">
        <dgm:presLayoutVars>
          <dgm:dir/>
          <dgm:resizeHandles val="exact"/>
        </dgm:presLayoutVars>
      </dgm:prSet>
      <dgm:spPr/>
    </dgm:pt>
    <dgm:pt modelId="{72B795D6-E618-4912-809E-835D44D8FB5A}" type="pres">
      <dgm:prSet presAssocID="{21DF19D7-0676-4BD0-9CA9-C0B253873051}" presName="node" presStyleLbl="node1" presStyleIdx="0" presStyleCnt="5">
        <dgm:presLayoutVars>
          <dgm:bulletEnabled val="1"/>
        </dgm:presLayoutVars>
      </dgm:prSet>
      <dgm:spPr/>
    </dgm:pt>
    <dgm:pt modelId="{1138C689-5BBE-4C5E-A9C1-B048A2D6FC0E}" type="pres">
      <dgm:prSet presAssocID="{5F45BC3B-A54E-43AA-8345-BED6C60B7E7C}" presName="sibTrans" presStyleLbl="sibTrans1D1" presStyleIdx="0" presStyleCnt="4"/>
      <dgm:spPr/>
    </dgm:pt>
    <dgm:pt modelId="{52A473C2-63BD-4EF9-9B4F-0925EDDC2E3B}" type="pres">
      <dgm:prSet presAssocID="{5F45BC3B-A54E-43AA-8345-BED6C60B7E7C}" presName="connectorText" presStyleLbl="sibTrans1D1" presStyleIdx="0" presStyleCnt="4"/>
      <dgm:spPr/>
    </dgm:pt>
    <dgm:pt modelId="{2062D1D0-2BF9-4958-B10F-021946A3EC56}" type="pres">
      <dgm:prSet presAssocID="{FCA61EFE-60C3-4B57-99CD-FFD21B4204AB}" presName="node" presStyleLbl="node1" presStyleIdx="1" presStyleCnt="5">
        <dgm:presLayoutVars>
          <dgm:bulletEnabled val="1"/>
        </dgm:presLayoutVars>
      </dgm:prSet>
      <dgm:spPr/>
    </dgm:pt>
    <dgm:pt modelId="{4D6B4969-A77E-4563-93BC-98E056FFA7CC}" type="pres">
      <dgm:prSet presAssocID="{2420802B-CD06-49F9-8194-AC38D29E8F69}" presName="sibTrans" presStyleLbl="sibTrans1D1" presStyleIdx="1" presStyleCnt="4"/>
      <dgm:spPr/>
    </dgm:pt>
    <dgm:pt modelId="{CFE0CECD-0548-43C9-827B-DF2FCD57D48F}" type="pres">
      <dgm:prSet presAssocID="{2420802B-CD06-49F9-8194-AC38D29E8F69}" presName="connectorText" presStyleLbl="sibTrans1D1" presStyleIdx="1" presStyleCnt="4"/>
      <dgm:spPr/>
    </dgm:pt>
    <dgm:pt modelId="{85B4FA9B-26CB-4BDF-92E7-6D26D9A28D0C}" type="pres">
      <dgm:prSet presAssocID="{89C9DA98-5EF3-475D-BF5E-F48B51083185}" presName="node" presStyleLbl="node1" presStyleIdx="2" presStyleCnt="5" custLinFactNeighborX="-345" custLinFactNeighborY="39">
        <dgm:presLayoutVars>
          <dgm:bulletEnabled val="1"/>
        </dgm:presLayoutVars>
      </dgm:prSet>
      <dgm:spPr/>
    </dgm:pt>
    <dgm:pt modelId="{4F9C1DEC-176C-4FF5-ADA9-C1B5A2995AB8}" type="pres">
      <dgm:prSet presAssocID="{B3A1D7B5-378C-461E-AE75-5A73B35F86F4}" presName="sibTrans" presStyleLbl="sibTrans1D1" presStyleIdx="2" presStyleCnt="4"/>
      <dgm:spPr/>
    </dgm:pt>
    <dgm:pt modelId="{C116354A-249B-475B-8319-BEC379410050}" type="pres">
      <dgm:prSet presAssocID="{B3A1D7B5-378C-461E-AE75-5A73B35F86F4}" presName="connectorText" presStyleLbl="sibTrans1D1" presStyleIdx="2" presStyleCnt="4"/>
      <dgm:spPr/>
    </dgm:pt>
    <dgm:pt modelId="{A513CBD5-37DB-4C1A-9B9F-37E0D9ED15BF}" type="pres">
      <dgm:prSet presAssocID="{3375A14B-05E2-45A3-A3B7-6517674BEC59}" presName="node" presStyleLbl="node1" presStyleIdx="3" presStyleCnt="5">
        <dgm:presLayoutVars>
          <dgm:bulletEnabled val="1"/>
        </dgm:presLayoutVars>
      </dgm:prSet>
      <dgm:spPr/>
    </dgm:pt>
    <dgm:pt modelId="{A813BB32-ED96-4593-A533-F261ED6C1E44}" type="pres">
      <dgm:prSet presAssocID="{36500834-7CD0-4E1A-BCBF-9A2D256104A6}" presName="sibTrans" presStyleLbl="sibTrans1D1" presStyleIdx="3" presStyleCnt="4"/>
      <dgm:spPr/>
    </dgm:pt>
    <dgm:pt modelId="{713F3638-0C2F-49E3-B303-C423CB1CCF75}" type="pres">
      <dgm:prSet presAssocID="{36500834-7CD0-4E1A-BCBF-9A2D256104A6}" presName="connectorText" presStyleLbl="sibTrans1D1" presStyleIdx="3" presStyleCnt="4"/>
      <dgm:spPr/>
    </dgm:pt>
    <dgm:pt modelId="{E89ABFBE-FFF7-4896-A61E-4F01008F5831}" type="pres">
      <dgm:prSet presAssocID="{92CA42EC-FB68-4D52-8BB1-8730BA40797F}" presName="node" presStyleLbl="node1" presStyleIdx="4" presStyleCnt="5">
        <dgm:presLayoutVars>
          <dgm:bulletEnabled val="1"/>
        </dgm:presLayoutVars>
      </dgm:prSet>
      <dgm:spPr/>
    </dgm:pt>
  </dgm:ptLst>
  <dgm:cxnLst>
    <dgm:cxn modelId="{06B99B06-3567-4A25-9E0A-ADC2DB8FE5A0}" type="presOf" srcId="{36500834-7CD0-4E1A-BCBF-9A2D256104A6}" destId="{713F3638-0C2F-49E3-B303-C423CB1CCF75}" srcOrd="1" destOrd="0" presId="urn:microsoft.com/office/officeart/2005/8/layout/bProcess3"/>
    <dgm:cxn modelId="{F95D040C-6A7D-46C1-976F-CFA3D58E8318}" srcId="{7F470D6A-0F43-4B02-9BF5-B003BA3A9318}" destId="{3375A14B-05E2-45A3-A3B7-6517674BEC59}" srcOrd="3" destOrd="0" parTransId="{5D5E9F97-CF82-4FEC-8CDB-722A54F34279}" sibTransId="{36500834-7CD0-4E1A-BCBF-9A2D256104A6}"/>
    <dgm:cxn modelId="{152C3E2A-F762-468C-B31F-B6DC4FE2D4D4}" type="presOf" srcId="{92CA42EC-FB68-4D52-8BB1-8730BA40797F}" destId="{E89ABFBE-FFF7-4896-A61E-4F01008F5831}" srcOrd="0" destOrd="0" presId="urn:microsoft.com/office/officeart/2005/8/layout/bProcess3"/>
    <dgm:cxn modelId="{A2665331-A25E-41B5-8663-85D9CEEB72C8}" type="presOf" srcId="{3375A14B-05E2-45A3-A3B7-6517674BEC59}" destId="{A513CBD5-37DB-4C1A-9B9F-37E0D9ED15BF}" srcOrd="0" destOrd="0" presId="urn:microsoft.com/office/officeart/2005/8/layout/bProcess3"/>
    <dgm:cxn modelId="{CDB91E36-A753-4381-A2F0-F98029B283A2}" type="presOf" srcId="{7F470D6A-0F43-4B02-9BF5-B003BA3A9318}" destId="{B47148F7-A1AE-423C-A2CB-23622AB85B8C}" srcOrd="0" destOrd="0" presId="urn:microsoft.com/office/officeart/2005/8/layout/bProcess3"/>
    <dgm:cxn modelId="{4F27C563-6994-4EF3-A83F-E9BDB81845ED}" srcId="{7F470D6A-0F43-4B02-9BF5-B003BA3A9318}" destId="{89C9DA98-5EF3-475D-BF5E-F48B51083185}" srcOrd="2" destOrd="0" parTransId="{AF58A9BC-CA94-4966-87BF-5D3A49D25BA0}" sibTransId="{B3A1D7B5-378C-461E-AE75-5A73B35F86F4}"/>
    <dgm:cxn modelId="{86901448-3640-47AF-AAF5-BD79E41A4B52}" type="presOf" srcId="{5F45BC3B-A54E-43AA-8345-BED6C60B7E7C}" destId="{1138C689-5BBE-4C5E-A9C1-B048A2D6FC0E}" srcOrd="0" destOrd="0" presId="urn:microsoft.com/office/officeart/2005/8/layout/bProcess3"/>
    <dgm:cxn modelId="{3D6AD849-471D-45E5-8AD7-624743C75459}" type="presOf" srcId="{B3A1D7B5-378C-461E-AE75-5A73B35F86F4}" destId="{C116354A-249B-475B-8319-BEC379410050}" srcOrd="1" destOrd="0" presId="urn:microsoft.com/office/officeart/2005/8/layout/bProcess3"/>
    <dgm:cxn modelId="{1298FA69-3C13-44EF-BF30-BDC95109E851}" type="presOf" srcId="{21DF19D7-0676-4BD0-9CA9-C0B253873051}" destId="{72B795D6-E618-4912-809E-835D44D8FB5A}" srcOrd="0" destOrd="0" presId="urn:microsoft.com/office/officeart/2005/8/layout/bProcess3"/>
    <dgm:cxn modelId="{BCDECF6B-E9FB-4FBC-AC77-166712030287}" type="presOf" srcId="{2420802B-CD06-49F9-8194-AC38D29E8F69}" destId="{CFE0CECD-0548-43C9-827B-DF2FCD57D48F}" srcOrd="1" destOrd="0" presId="urn:microsoft.com/office/officeart/2005/8/layout/bProcess3"/>
    <dgm:cxn modelId="{88DFED4E-32DF-4610-9577-A0A87B53C597}" srcId="{7F470D6A-0F43-4B02-9BF5-B003BA3A9318}" destId="{92CA42EC-FB68-4D52-8BB1-8730BA40797F}" srcOrd="4" destOrd="0" parTransId="{683928E3-A7AB-4065-8AB9-5694252F5A06}" sibTransId="{4278F316-88DB-44A6-8416-C11007D5ECF0}"/>
    <dgm:cxn modelId="{FE7EB37A-F9B5-4EC9-823E-7955664C2188}" type="presOf" srcId="{FCA61EFE-60C3-4B57-99CD-FFD21B4204AB}" destId="{2062D1D0-2BF9-4958-B10F-021946A3EC56}" srcOrd="0" destOrd="0" presId="urn:microsoft.com/office/officeart/2005/8/layout/bProcess3"/>
    <dgm:cxn modelId="{289D8E7F-F2F1-48B9-A0FB-DB9EA42B8AB4}" type="presOf" srcId="{36500834-7CD0-4E1A-BCBF-9A2D256104A6}" destId="{A813BB32-ED96-4593-A533-F261ED6C1E44}" srcOrd="0" destOrd="0" presId="urn:microsoft.com/office/officeart/2005/8/layout/bProcess3"/>
    <dgm:cxn modelId="{0EDCB98B-3D7B-4167-8ACA-942FE3B65FF2}" srcId="{7F470D6A-0F43-4B02-9BF5-B003BA3A9318}" destId="{FCA61EFE-60C3-4B57-99CD-FFD21B4204AB}" srcOrd="1" destOrd="0" parTransId="{D9971A0D-5A8E-408B-897F-7AB5DC1B4EA1}" sibTransId="{2420802B-CD06-49F9-8194-AC38D29E8F69}"/>
    <dgm:cxn modelId="{F611A396-2401-479B-89AF-3A83EBB7DFC1}" type="presOf" srcId="{89C9DA98-5EF3-475D-BF5E-F48B51083185}" destId="{85B4FA9B-26CB-4BDF-92E7-6D26D9A28D0C}" srcOrd="0" destOrd="0" presId="urn:microsoft.com/office/officeart/2005/8/layout/bProcess3"/>
    <dgm:cxn modelId="{132FF1BD-EFD7-408B-8C17-7C87863D4BCF}" type="presOf" srcId="{5F45BC3B-A54E-43AA-8345-BED6C60B7E7C}" destId="{52A473C2-63BD-4EF9-9B4F-0925EDDC2E3B}" srcOrd="1" destOrd="0" presId="urn:microsoft.com/office/officeart/2005/8/layout/bProcess3"/>
    <dgm:cxn modelId="{BA667ADA-8A9D-4744-846E-D96DF15FF4EE}" srcId="{7F470D6A-0F43-4B02-9BF5-B003BA3A9318}" destId="{21DF19D7-0676-4BD0-9CA9-C0B253873051}" srcOrd="0" destOrd="0" parTransId="{F6B556FE-68B2-4248-90DF-9B37E08DC51C}" sibTransId="{5F45BC3B-A54E-43AA-8345-BED6C60B7E7C}"/>
    <dgm:cxn modelId="{8AAF10ED-C724-41A6-ACE1-C68E2F7BFF88}" type="presOf" srcId="{B3A1D7B5-378C-461E-AE75-5A73B35F86F4}" destId="{4F9C1DEC-176C-4FF5-ADA9-C1B5A2995AB8}" srcOrd="0" destOrd="0" presId="urn:microsoft.com/office/officeart/2005/8/layout/bProcess3"/>
    <dgm:cxn modelId="{A4392CF3-2A22-42F8-BB79-51AFED567AF5}" type="presOf" srcId="{2420802B-CD06-49F9-8194-AC38D29E8F69}" destId="{4D6B4969-A77E-4563-93BC-98E056FFA7CC}" srcOrd="0" destOrd="0" presId="urn:microsoft.com/office/officeart/2005/8/layout/bProcess3"/>
    <dgm:cxn modelId="{C906D371-9F60-4F7F-9562-39B3E434F8DC}" type="presParOf" srcId="{B47148F7-A1AE-423C-A2CB-23622AB85B8C}" destId="{72B795D6-E618-4912-809E-835D44D8FB5A}" srcOrd="0" destOrd="0" presId="urn:microsoft.com/office/officeart/2005/8/layout/bProcess3"/>
    <dgm:cxn modelId="{CCF77589-C06D-428A-BBE6-C01029ED1B29}" type="presParOf" srcId="{B47148F7-A1AE-423C-A2CB-23622AB85B8C}" destId="{1138C689-5BBE-4C5E-A9C1-B048A2D6FC0E}" srcOrd="1" destOrd="0" presId="urn:microsoft.com/office/officeart/2005/8/layout/bProcess3"/>
    <dgm:cxn modelId="{F00F73B8-E4A9-4066-A070-5F8F04A7E4AB}" type="presParOf" srcId="{1138C689-5BBE-4C5E-A9C1-B048A2D6FC0E}" destId="{52A473C2-63BD-4EF9-9B4F-0925EDDC2E3B}" srcOrd="0" destOrd="0" presId="urn:microsoft.com/office/officeart/2005/8/layout/bProcess3"/>
    <dgm:cxn modelId="{00ECC1D0-3C77-489C-AF07-C95F386F088D}" type="presParOf" srcId="{B47148F7-A1AE-423C-A2CB-23622AB85B8C}" destId="{2062D1D0-2BF9-4958-B10F-021946A3EC56}" srcOrd="2" destOrd="0" presId="urn:microsoft.com/office/officeart/2005/8/layout/bProcess3"/>
    <dgm:cxn modelId="{05C4EDEB-EDEA-467F-AFEA-E33F1C12DEEF}" type="presParOf" srcId="{B47148F7-A1AE-423C-A2CB-23622AB85B8C}" destId="{4D6B4969-A77E-4563-93BC-98E056FFA7CC}" srcOrd="3" destOrd="0" presId="urn:microsoft.com/office/officeart/2005/8/layout/bProcess3"/>
    <dgm:cxn modelId="{CEE41434-6517-4DF3-B66C-C5795FE2977D}" type="presParOf" srcId="{4D6B4969-A77E-4563-93BC-98E056FFA7CC}" destId="{CFE0CECD-0548-43C9-827B-DF2FCD57D48F}" srcOrd="0" destOrd="0" presId="urn:microsoft.com/office/officeart/2005/8/layout/bProcess3"/>
    <dgm:cxn modelId="{0B6A1311-6636-464A-BD4B-8D6D90670F7E}" type="presParOf" srcId="{B47148F7-A1AE-423C-A2CB-23622AB85B8C}" destId="{85B4FA9B-26CB-4BDF-92E7-6D26D9A28D0C}" srcOrd="4" destOrd="0" presId="urn:microsoft.com/office/officeart/2005/8/layout/bProcess3"/>
    <dgm:cxn modelId="{3C09BBA6-B3E1-403F-BFD6-50152B7A654B}" type="presParOf" srcId="{B47148F7-A1AE-423C-A2CB-23622AB85B8C}" destId="{4F9C1DEC-176C-4FF5-ADA9-C1B5A2995AB8}" srcOrd="5" destOrd="0" presId="urn:microsoft.com/office/officeart/2005/8/layout/bProcess3"/>
    <dgm:cxn modelId="{CE904604-45E4-4DB7-947B-BFFAE0ECCDA1}" type="presParOf" srcId="{4F9C1DEC-176C-4FF5-ADA9-C1B5A2995AB8}" destId="{C116354A-249B-475B-8319-BEC379410050}" srcOrd="0" destOrd="0" presId="urn:microsoft.com/office/officeart/2005/8/layout/bProcess3"/>
    <dgm:cxn modelId="{A13A972C-EF55-4FA9-9B73-2A5FAAA3E02E}" type="presParOf" srcId="{B47148F7-A1AE-423C-A2CB-23622AB85B8C}" destId="{A513CBD5-37DB-4C1A-9B9F-37E0D9ED15BF}" srcOrd="6" destOrd="0" presId="urn:microsoft.com/office/officeart/2005/8/layout/bProcess3"/>
    <dgm:cxn modelId="{E9FEFD97-5791-48E5-A46F-F404A3547281}" type="presParOf" srcId="{B47148F7-A1AE-423C-A2CB-23622AB85B8C}" destId="{A813BB32-ED96-4593-A533-F261ED6C1E44}" srcOrd="7" destOrd="0" presId="urn:microsoft.com/office/officeart/2005/8/layout/bProcess3"/>
    <dgm:cxn modelId="{5B926540-D909-45DC-B575-FE808414C165}" type="presParOf" srcId="{A813BB32-ED96-4593-A533-F261ED6C1E44}" destId="{713F3638-0C2F-49E3-B303-C423CB1CCF75}" srcOrd="0" destOrd="0" presId="urn:microsoft.com/office/officeart/2005/8/layout/bProcess3"/>
    <dgm:cxn modelId="{7E999607-C840-4F8C-87B5-31D9017EF948}" type="presParOf" srcId="{B47148F7-A1AE-423C-A2CB-23622AB85B8C}" destId="{E89ABFBE-FFF7-4896-A61E-4F01008F5831}"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5509C0-3204-4B93-9898-36ED506E9D03}" type="doc">
      <dgm:prSet loTypeId="urn:microsoft.com/office/officeart/2005/8/layout/process1" loCatId="process" qsTypeId="urn:microsoft.com/office/officeart/2005/8/quickstyle/simple1" qsCatId="simple" csTypeId="urn:microsoft.com/office/officeart/2005/8/colors/accent1_2" csCatId="accent1" phldr="1"/>
      <dgm:spPr/>
    </dgm:pt>
    <dgm:pt modelId="{A2AEA50E-32FF-40A7-90FD-F917C9698911}" type="pres">
      <dgm:prSet presAssocID="{C55509C0-3204-4B93-9898-36ED506E9D03}" presName="Name0" presStyleCnt="0">
        <dgm:presLayoutVars>
          <dgm:dir/>
          <dgm:resizeHandles val="exact"/>
        </dgm:presLayoutVars>
      </dgm:prSet>
      <dgm:spPr/>
    </dgm:pt>
  </dgm:ptLst>
  <dgm:cxnLst>
    <dgm:cxn modelId="{48785B04-83D8-43D3-8A4C-D6A7B7A648F8}" type="presOf" srcId="{C55509C0-3204-4B93-9898-36ED506E9D03}" destId="{A2AEA50E-32FF-40A7-90FD-F917C9698911}"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5509C0-3204-4B93-9898-36ED506E9D03}" type="doc">
      <dgm:prSet loTypeId="urn:microsoft.com/office/officeart/2005/8/layout/process1" loCatId="process" qsTypeId="urn:microsoft.com/office/officeart/2005/8/quickstyle/simple1" qsCatId="simple" csTypeId="urn:microsoft.com/office/officeart/2005/8/colors/accent1_2" csCatId="accent1" phldr="1"/>
      <dgm:spPr/>
    </dgm:pt>
    <dgm:pt modelId="{A2AEA50E-32FF-40A7-90FD-F917C9698911}" type="pres">
      <dgm:prSet presAssocID="{C55509C0-3204-4B93-9898-36ED506E9D03}" presName="Name0" presStyleCnt="0">
        <dgm:presLayoutVars>
          <dgm:dir/>
          <dgm:resizeHandles val="exact"/>
        </dgm:presLayoutVars>
      </dgm:prSet>
      <dgm:spPr/>
    </dgm:pt>
  </dgm:ptLst>
  <dgm:cxnLst>
    <dgm:cxn modelId="{48785B04-83D8-43D3-8A4C-D6A7B7A648F8}" type="presOf" srcId="{C55509C0-3204-4B93-9898-36ED506E9D03}" destId="{A2AEA50E-32FF-40A7-90FD-F917C9698911}"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38C689-5BBE-4C5E-A9C1-B048A2D6FC0E}">
      <dsp:nvSpPr>
        <dsp:cNvPr id="0" name=""/>
        <dsp:cNvSpPr/>
      </dsp:nvSpPr>
      <dsp:spPr>
        <a:xfrm>
          <a:off x="3049672" y="745565"/>
          <a:ext cx="574799" cy="91440"/>
        </a:xfrm>
        <a:custGeom>
          <a:avLst/>
          <a:gdLst/>
          <a:ahLst/>
          <a:cxnLst/>
          <a:rect l="0" t="0" r="0" b="0"/>
          <a:pathLst>
            <a:path>
              <a:moveTo>
                <a:pt x="0" y="45720"/>
              </a:moveTo>
              <a:lnTo>
                <a:pt x="574799" y="45720"/>
              </a:lnTo>
            </a:path>
          </a:pathLst>
        </a:custGeom>
        <a:noFill/>
        <a:ln w="28575" cap="flat" cmpd="sng" algn="ctr">
          <a:solidFill>
            <a:srgbClr val="0070C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3321937" y="788258"/>
        <a:ext cx="30269" cy="6053"/>
      </dsp:txXfrm>
    </dsp:sp>
    <dsp:sp modelId="{72B795D6-E618-4912-809E-835D44D8FB5A}">
      <dsp:nvSpPr>
        <dsp:cNvPr id="0" name=""/>
        <dsp:cNvSpPr/>
      </dsp:nvSpPr>
      <dsp:spPr>
        <a:xfrm>
          <a:off x="419301" y="1634"/>
          <a:ext cx="2632170" cy="1579302"/>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CL" sz="1800" b="1" kern="1200" dirty="0"/>
            <a:t>CGR realiza fiscalización o evacúa dictamen donde requiere acciones correctivas</a:t>
          </a:r>
          <a:endParaRPr lang="es-ES" sz="1800" kern="1200" dirty="0"/>
        </a:p>
      </dsp:txBody>
      <dsp:txXfrm>
        <a:off x="419301" y="1634"/>
        <a:ext cx="2632170" cy="1579302"/>
      </dsp:txXfrm>
    </dsp:sp>
    <dsp:sp modelId="{4D6B4969-A77E-4563-93BC-98E056FFA7CC}">
      <dsp:nvSpPr>
        <dsp:cNvPr id="0" name=""/>
        <dsp:cNvSpPr/>
      </dsp:nvSpPr>
      <dsp:spPr>
        <a:xfrm>
          <a:off x="6287242" y="745565"/>
          <a:ext cx="565718" cy="91440"/>
        </a:xfrm>
        <a:custGeom>
          <a:avLst/>
          <a:gdLst/>
          <a:ahLst/>
          <a:cxnLst/>
          <a:rect l="0" t="0" r="0" b="0"/>
          <a:pathLst>
            <a:path>
              <a:moveTo>
                <a:pt x="0" y="45720"/>
              </a:moveTo>
              <a:lnTo>
                <a:pt x="299959" y="45720"/>
              </a:lnTo>
              <a:lnTo>
                <a:pt x="299959" y="46335"/>
              </a:lnTo>
              <a:lnTo>
                <a:pt x="565718" y="46335"/>
              </a:lnTo>
            </a:path>
          </a:pathLst>
        </a:custGeom>
        <a:noFill/>
        <a:ln w="28575" cap="flat" cmpd="sng" algn="ctr">
          <a:solidFill>
            <a:srgbClr val="92D05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6555193" y="788258"/>
        <a:ext cx="29815" cy="6053"/>
      </dsp:txXfrm>
    </dsp:sp>
    <dsp:sp modelId="{2062D1D0-2BF9-4958-B10F-021946A3EC56}">
      <dsp:nvSpPr>
        <dsp:cNvPr id="0" name=""/>
        <dsp:cNvSpPr/>
      </dsp:nvSpPr>
      <dsp:spPr>
        <a:xfrm>
          <a:off x="3656871" y="1634"/>
          <a:ext cx="2632170" cy="1579302"/>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CL" sz="1800" b="1" kern="1200" dirty="0"/>
            <a:t>Servicio recibe informe  u oficio e implementa acciones correctivas</a:t>
          </a:r>
          <a:endParaRPr lang="es-ES" sz="1800" kern="1200" dirty="0"/>
        </a:p>
      </dsp:txBody>
      <dsp:txXfrm>
        <a:off x="3656871" y="1634"/>
        <a:ext cx="2632170" cy="1579302"/>
      </dsp:txXfrm>
    </dsp:sp>
    <dsp:sp modelId="{4F9C1DEC-176C-4FF5-ADA9-C1B5A2995AB8}">
      <dsp:nvSpPr>
        <dsp:cNvPr id="0" name=""/>
        <dsp:cNvSpPr/>
      </dsp:nvSpPr>
      <dsp:spPr>
        <a:xfrm>
          <a:off x="1735387" y="1579752"/>
          <a:ext cx="6466058" cy="574183"/>
        </a:xfrm>
        <a:custGeom>
          <a:avLst/>
          <a:gdLst/>
          <a:ahLst/>
          <a:cxnLst/>
          <a:rect l="0" t="0" r="0" b="0"/>
          <a:pathLst>
            <a:path>
              <a:moveTo>
                <a:pt x="6466058" y="0"/>
              </a:moveTo>
              <a:lnTo>
                <a:pt x="6466058" y="304191"/>
              </a:lnTo>
              <a:lnTo>
                <a:pt x="0" y="304191"/>
              </a:lnTo>
              <a:lnTo>
                <a:pt x="0" y="574183"/>
              </a:lnTo>
            </a:path>
          </a:pathLst>
        </a:custGeom>
        <a:noFill/>
        <a:ln w="28575" cap="flat" cmpd="sng" algn="ctr">
          <a:solidFill>
            <a:srgbClr val="92D05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4806059" y="1863817"/>
        <a:ext cx="324714" cy="6053"/>
      </dsp:txXfrm>
    </dsp:sp>
    <dsp:sp modelId="{85B4FA9B-26CB-4BDF-92E7-6D26D9A28D0C}">
      <dsp:nvSpPr>
        <dsp:cNvPr id="0" name=""/>
        <dsp:cNvSpPr/>
      </dsp:nvSpPr>
      <dsp:spPr>
        <a:xfrm>
          <a:off x="6885360" y="2250"/>
          <a:ext cx="2632170" cy="1579302"/>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CL" sz="1800" b="1" kern="1200" dirty="0"/>
            <a:t>Servicio informa a la CGR medidas implementadas</a:t>
          </a:r>
          <a:endParaRPr lang="es-ES" sz="1800" kern="1200" dirty="0"/>
        </a:p>
      </dsp:txBody>
      <dsp:txXfrm>
        <a:off x="6885360" y="2250"/>
        <a:ext cx="2632170" cy="1579302"/>
      </dsp:txXfrm>
    </dsp:sp>
    <dsp:sp modelId="{A813BB32-ED96-4593-A533-F261ED6C1E44}">
      <dsp:nvSpPr>
        <dsp:cNvPr id="0" name=""/>
        <dsp:cNvSpPr/>
      </dsp:nvSpPr>
      <dsp:spPr>
        <a:xfrm>
          <a:off x="3049672" y="2930267"/>
          <a:ext cx="574799" cy="91440"/>
        </a:xfrm>
        <a:custGeom>
          <a:avLst/>
          <a:gdLst/>
          <a:ahLst/>
          <a:cxnLst/>
          <a:rect l="0" t="0" r="0" b="0"/>
          <a:pathLst>
            <a:path>
              <a:moveTo>
                <a:pt x="0" y="45720"/>
              </a:moveTo>
              <a:lnTo>
                <a:pt x="574799" y="45720"/>
              </a:lnTo>
            </a:path>
          </a:pathLst>
        </a:custGeom>
        <a:noFill/>
        <a:ln w="28575" cap="flat" cmpd="sng" algn="ctr">
          <a:solidFill>
            <a:srgbClr val="0070C0"/>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3321937" y="2972960"/>
        <a:ext cx="30269" cy="6053"/>
      </dsp:txXfrm>
    </dsp:sp>
    <dsp:sp modelId="{A513CBD5-37DB-4C1A-9B9F-37E0D9ED15BF}">
      <dsp:nvSpPr>
        <dsp:cNvPr id="0" name=""/>
        <dsp:cNvSpPr/>
      </dsp:nvSpPr>
      <dsp:spPr>
        <a:xfrm>
          <a:off x="419301" y="2186336"/>
          <a:ext cx="2632170" cy="1579302"/>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CL" sz="1800" b="1" kern="1200" dirty="0"/>
            <a:t>CGR recibe antecedentes y realiza validaciones documentales y en terreno</a:t>
          </a:r>
          <a:endParaRPr lang="es-ES" sz="1800" kern="1200" dirty="0"/>
        </a:p>
      </dsp:txBody>
      <dsp:txXfrm>
        <a:off x="419301" y="2186336"/>
        <a:ext cx="2632170" cy="1579302"/>
      </dsp:txXfrm>
    </dsp:sp>
    <dsp:sp modelId="{E89ABFBE-FFF7-4896-A61E-4F01008F5831}">
      <dsp:nvSpPr>
        <dsp:cNvPr id="0" name=""/>
        <dsp:cNvSpPr/>
      </dsp:nvSpPr>
      <dsp:spPr>
        <a:xfrm>
          <a:off x="3656871" y="2186336"/>
          <a:ext cx="2632170" cy="1579302"/>
        </a:xfrm>
        <a:prstGeom prst="rect">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CL" sz="1800" kern="1200" dirty="0"/>
            <a:t>CGR evacua el informe de seguimiento</a:t>
          </a:r>
          <a:endParaRPr lang="es-ES" sz="1800" kern="1200" dirty="0"/>
        </a:p>
      </dsp:txBody>
      <dsp:txXfrm>
        <a:off x="3656871" y="2186336"/>
        <a:ext cx="2632170" cy="15793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3177" tIns="46589" rIns="93177" bIns="46589" rtlCol="0"/>
          <a:lstStyle>
            <a:lvl1pPr algn="l">
              <a:defRPr sz="1200"/>
            </a:lvl1pPr>
          </a:lstStyle>
          <a:p>
            <a:endParaRPr lang="es-ES" dirty="0"/>
          </a:p>
        </p:txBody>
      </p:sp>
      <p:sp>
        <p:nvSpPr>
          <p:cNvPr id="3" name="Marcador de fecha 2"/>
          <p:cNvSpPr>
            <a:spLocks noGrp="1"/>
          </p:cNvSpPr>
          <p:nvPr>
            <p:ph type="dt" idx="1"/>
          </p:nvPr>
        </p:nvSpPr>
        <p:spPr>
          <a:xfrm>
            <a:off x="3850443" y="0"/>
            <a:ext cx="2945659" cy="498135"/>
          </a:xfrm>
          <a:prstGeom prst="rect">
            <a:avLst/>
          </a:prstGeom>
        </p:spPr>
        <p:txBody>
          <a:bodyPr vert="horz" lIns="93177" tIns="46589" rIns="93177" bIns="46589" rtlCol="0"/>
          <a:lstStyle>
            <a:lvl1pPr algn="r">
              <a:defRPr sz="1200"/>
            </a:lvl1pPr>
          </a:lstStyle>
          <a:p>
            <a:fld id="{ADC8CDEE-FEC8-41D2-B3DE-0F9BD1CAB81D}" type="datetimeFigureOut">
              <a:rPr lang="es-ES" smtClean="0"/>
              <a:t>21/06/2018</a:t>
            </a:fld>
            <a:endParaRPr lang="es-ES" dirty="0"/>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177" tIns="46589" rIns="93177" bIns="46589" rtlCol="0" anchor="ctr"/>
          <a:lstStyle/>
          <a:p>
            <a:endParaRPr lang="es-ES" dirty="0"/>
          </a:p>
        </p:txBody>
      </p:sp>
      <p:sp>
        <p:nvSpPr>
          <p:cNvPr id="5" name="Marcador de notas 4"/>
          <p:cNvSpPr>
            <a:spLocks noGrp="1"/>
          </p:cNvSpPr>
          <p:nvPr>
            <p:ph type="body" sz="quarter" idx="3"/>
          </p:nvPr>
        </p:nvSpPr>
        <p:spPr>
          <a:xfrm>
            <a:off x="679768" y="4777958"/>
            <a:ext cx="5438140" cy="3909239"/>
          </a:xfrm>
          <a:prstGeom prst="rect">
            <a:avLst/>
          </a:prstGeom>
        </p:spPr>
        <p:txBody>
          <a:bodyPr vert="horz" lIns="93177" tIns="46589" rIns="93177" bIns="46589"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30092"/>
            <a:ext cx="2945659" cy="498134"/>
          </a:xfrm>
          <a:prstGeom prst="rect">
            <a:avLst/>
          </a:prstGeom>
        </p:spPr>
        <p:txBody>
          <a:bodyPr vert="horz" lIns="93177" tIns="46589" rIns="93177" bIns="46589"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50443" y="9430092"/>
            <a:ext cx="2945659" cy="498134"/>
          </a:xfrm>
          <a:prstGeom prst="rect">
            <a:avLst/>
          </a:prstGeom>
        </p:spPr>
        <p:txBody>
          <a:bodyPr vert="horz" lIns="93177" tIns="46589" rIns="93177" bIns="46589" rtlCol="0" anchor="b"/>
          <a:lstStyle>
            <a:lvl1pPr algn="r">
              <a:defRPr sz="1200"/>
            </a:lvl1pPr>
          </a:lstStyle>
          <a:p>
            <a:fld id="{DB5F5F38-E445-4797-94E7-417DD3859321}" type="slidenum">
              <a:rPr lang="es-ES" smtClean="0"/>
              <a:t>‹Nº›</a:t>
            </a:fld>
            <a:endParaRPr lang="es-ES" dirty="0"/>
          </a:p>
        </p:txBody>
      </p:sp>
    </p:spTree>
    <p:extLst>
      <p:ext uri="{BB962C8B-B14F-4D97-AF65-F5344CB8AC3E}">
        <p14:creationId xmlns:p14="http://schemas.microsoft.com/office/powerpoint/2010/main" val="971604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4F7CB1-BFEE-4BC5-9A44-B0E708F5F137}"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253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baseline="0"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4F7CB1-BFEE-4BC5-9A44-B0E708F5F137}"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3039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Normativo, Control interno, 3E</a:t>
            </a:r>
            <a:r>
              <a:rPr lang="es-CL" baseline="0" dirty="0"/>
              <a:t> / Impacto/ cobertura / hallazgos relevantes / Eficiencias</a:t>
            </a: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4F7CB1-BFEE-4BC5-9A44-B0E708F5F137}"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4922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baseline="0" dirty="0"/>
              <a:t>- Metodología de riesgos (Bien aplicada).</a:t>
            </a:r>
          </a:p>
          <a:p>
            <a:r>
              <a:rPr lang="es-CL" baseline="0" dirty="0"/>
              <a:t>- Recurso humano capacitado.</a:t>
            </a: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4F7CB1-BFEE-4BC5-9A44-B0E708F5F137}"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3058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Modelo CGR</a:t>
            </a:r>
            <a:endParaRPr lang="es-CL" baseline="0"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4F7CB1-BFEE-4BC5-9A44-B0E708F5F137}"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8748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Considerar la opinión de quienes mas manejan el negocio. </a:t>
            </a:r>
            <a:endParaRPr lang="es-CL" baseline="0"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4F7CB1-BFEE-4BC5-9A44-B0E708F5F137}"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076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4F7CB1-BFEE-4BC5-9A44-B0E708F5F137}"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774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4F7CB1-BFEE-4BC5-9A44-B0E708F5F137}"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7723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DB5F5F38-E445-4797-94E7-417DD3859321}" type="slidenum">
              <a:rPr lang="es-ES" smtClean="0"/>
              <a:t>20</a:t>
            </a:fld>
            <a:endParaRPr lang="es-ES" dirty="0"/>
          </a:p>
        </p:txBody>
      </p:sp>
    </p:spTree>
    <p:extLst>
      <p:ext uri="{BB962C8B-B14F-4D97-AF65-F5344CB8AC3E}">
        <p14:creationId xmlns:p14="http://schemas.microsoft.com/office/powerpoint/2010/main" val="42300404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4F7CB1-BFEE-4BC5-9A44-B0E708F5F137}"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297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422275" y="1241425"/>
            <a:ext cx="5953125" cy="3349625"/>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dirty="0"/>
              <a:t>Portal UCI es para sector público y municipal</a:t>
            </a:r>
          </a:p>
          <a:p>
            <a:pPr marL="0" marR="0" indent="0" algn="l" defTabSz="914400" rtl="0" eaLnBrk="1" fontAlgn="auto" latinLnBrk="0" hangingPunct="1">
              <a:lnSpc>
                <a:spcPct val="100000"/>
              </a:lnSpc>
              <a:spcBef>
                <a:spcPts val="0"/>
              </a:spcBef>
              <a:spcAft>
                <a:spcPts val="0"/>
              </a:spcAft>
              <a:buClrTx/>
              <a:buSzTx/>
              <a:buFontTx/>
              <a:buNone/>
              <a:tabLst/>
              <a:defRPr/>
            </a:pPr>
            <a:r>
              <a:rPr lang="es-CL" dirty="0"/>
              <a:t>Portal</a:t>
            </a:r>
            <a:r>
              <a:rPr lang="es-CL" baseline="0" dirty="0"/>
              <a:t> Jurídico Municipal: L</a:t>
            </a:r>
            <a:r>
              <a:rPr lang="es-ES" sz="1200" b="0" i="0" kern="1200" dirty="0">
                <a:solidFill>
                  <a:schemeClr val="tx1"/>
                </a:solidFill>
                <a:effectLst/>
                <a:latin typeface="+mn-lt"/>
                <a:ea typeface="+mn-ea"/>
                <a:cs typeface="+mn-cs"/>
              </a:rPr>
              <a:t>os abogados y asesores jurídicos de los distintos organismos sometidos a su control -entre ellos, las municipalidades-, están sujetos a la dependencia técnica de la Contraloría General, cuya jurisprudencia y resoluciones deberán ser observadas por esos funcionarios, es que se ha estimado necesario fortalecer el vínculo existente con ellos, de manera que puedan acceder a información actualizada y realizar consultas a este Órgano de Control sobre aquellas materias jurídicas que sean de su interés, directamente relacionadas con las labores que desarrollan en sus respectivos municipios.</a:t>
            </a:r>
            <a:endParaRPr lang="es-ES" dirty="0"/>
          </a:p>
          <a:p>
            <a:endParaRPr lang="es-ES" dirty="0"/>
          </a:p>
          <a:p>
            <a:r>
              <a:rPr lang="es-ES" dirty="0"/>
              <a:t>Reconsideración de criterios:</a:t>
            </a:r>
          </a:p>
          <a:p>
            <a:pPr marL="285750" indent="-285750" algn="just">
              <a:buFontTx/>
              <a:buChar char="-"/>
            </a:pPr>
            <a:r>
              <a:rPr lang="es-CL" sz="1200" dirty="0"/>
              <a:t>Observación relativa a falta de planificación y/o ejecución de auditorías de las Unidades de Auditoría Interna.</a:t>
            </a:r>
          </a:p>
          <a:p>
            <a:pPr marL="285750" indent="-285750" algn="just">
              <a:buFontTx/>
              <a:buChar char="-"/>
            </a:pPr>
            <a:r>
              <a:rPr lang="es-CL" sz="1200" dirty="0"/>
              <a:t>Observación que exige que el plan de auditoría debe ser aprobado a través de un acto administrativo formal.</a:t>
            </a:r>
          </a:p>
          <a:p>
            <a:endParaRPr lang="es-ES" dirty="0"/>
          </a:p>
        </p:txBody>
      </p:sp>
      <p:sp>
        <p:nvSpPr>
          <p:cNvPr id="4" name="Marcador de número de diapositiva 3"/>
          <p:cNvSpPr>
            <a:spLocks noGrp="1"/>
          </p:cNvSpPr>
          <p:nvPr>
            <p:ph type="sldNum" sz="quarter" idx="10"/>
          </p:nvPr>
        </p:nvSpPr>
        <p:spPr/>
        <p:txBody>
          <a:bodyPr/>
          <a:lstStyle/>
          <a:p>
            <a:fld id="{DB5F5F38-E445-4797-94E7-417DD3859321}" type="slidenum">
              <a:rPr lang="es-ES" smtClean="0"/>
              <a:t>27</a:t>
            </a:fld>
            <a:endParaRPr lang="es-ES" dirty="0"/>
          </a:p>
        </p:txBody>
      </p:sp>
    </p:spTree>
    <p:extLst>
      <p:ext uri="{BB962C8B-B14F-4D97-AF65-F5344CB8AC3E}">
        <p14:creationId xmlns:p14="http://schemas.microsoft.com/office/powerpoint/2010/main" val="182033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sz="1200" dirty="0">
                <a:solidFill>
                  <a:schemeClr val="accent1"/>
                </a:solidFill>
                <a:latin typeface="Frutiger-LightCn"/>
              </a:rPr>
              <a:t>A través de estas auditorías se evalúan los sistemas de control interno de los servicios y entidades; se fiscaliza la aplicación de las disposiciones relativas a la administración financiera del Estado, particularmente las que se refieren a la ejecución de los estados financieros; se comprueba la veracidad de la documentación de respaldo; se verifica el cumplimiento de las normas estatutarias aplicables a los funcionarios y se formulan las proposiciones que sean adecuadas para subsanar los vacíos que se detectan.</a:t>
            </a:r>
          </a:p>
          <a:p>
            <a:r>
              <a:rPr lang="es-CL" sz="1200" dirty="0">
                <a:solidFill>
                  <a:schemeClr val="accent1"/>
                </a:solidFill>
                <a:latin typeface="Frutiger-LightCn"/>
              </a:rPr>
              <a:t>Adicionalmente, la Institución puede realizar visitas de inspección en los servicios públicos que fiscaliza, atendiendo denuncias que se le formulen, en cuyo caso efectúa las indagaciones que procedan y emite un informe, el cual es remitido a la autoridad</a:t>
            </a:r>
          </a:p>
          <a:p>
            <a:r>
              <a:rPr lang="es-CL" sz="1200" dirty="0">
                <a:solidFill>
                  <a:schemeClr val="accent1"/>
                </a:solidFill>
                <a:latin typeface="Frutiger-LightCn"/>
              </a:rPr>
              <a:t>respectiva.</a:t>
            </a:r>
            <a:endParaRPr lang="es-CL" sz="1200" dirty="0">
              <a:solidFill>
                <a:schemeClr val="accent1"/>
              </a:solidFill>
            </a:endParaRP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4F7CB1-BFEE-4BC5-9A44-B0E708F5F137}"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2078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baseline="0"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F5F38-E445-4797-94E7-417DD3859321}"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655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32:</a:t>
            </a:r>
            <a:r>
              <a:rPr lang="es-CL" baseline="0" dirty="0"/>
              <a:t> participación de la sociedad civil</a:t>
            </a:r>
            <a:endParaRPr lang="es-CL" dirty="0"/>
          </a:p>
          <a:p>
            <a:r>
              <a:rPr lang="es-CL" dirty="0"/>
              <a:t>35: se definen los</a:t>
            </a:r>
            <a:r>
              <a:rPr lang="es-CL" baseline="0" dirty="0"/>
              <a:t> equipos, objetivos y programas</a:t>
            </a:r>
          </a:p>
          <a:p>
            <a:r>
              <a:rPr lang="es-CL" dirty="0"/>
              <a:t>40_ considerar que en las auditorías realizamos levantamiento de procesos, entorno de control y recorridos</a:t>
            </a:r>
          </a:p>
          <a:p>
            <a:r>
              <a:rPr lang="es-CL" dirty="0"/>
              <a:t>52 dice relación con la magnitud. Reiteración,</a:t>
            </a:r>
            <a:r>
              <a:rPr lang="es-CL" baseline="0" dirty="0"/>
              <a:t> detrimento, presuntas responsabilidades </a:t>
            </a:r>
            <a:endParaRPr lang="es-CL"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F5F38-E445-4797-94E7-417DD3859321}"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106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Hablar de impugnaciones</a:t>
            </a:r>
            <a:r>
              <a:rPr lang="es-ES" baseline="0" dirty="0"/>
              <a:t> art 61 ¿existe plazo para las impuganaciones?</a:t>
            </a:r>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F5F38-E445-4797-94E7-417DD3859321}"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31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Observaciones vinculadas con la custodia, administración recaudación,</a:t>
            </a:r>
            <a:r>
              <a:rPr lang="es-CL" baseline="0" dirty="0"/>
              <a:t> recepción inversión o pago de los fondos públicos examinados </a:t>
            </a:r>
            <a:endParaRPr lang="es-CL"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F5F38-E445-4797-94E7-417DD3859321}"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30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Observaciones vinculadas con la custodia, administración recaudación,</a:t>
            </a:r>
            <a:r>
              <a:rPr lang="es-CL" baseline="0" dirty="0"/>
              <a:t> recepción inversión o pago de los fondos públicos examinados </a:t>
            </a:r>
            <a:endParaRPr lang="es-CL"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5F5F38-E445-4797-94E7-417DD3859321}"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864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L" dirty="0"/>
              <a:t>En</a:t>
            </a:r>
            <a:r>
              <a:rPr lang="es-CL" baseline="0" dirty="0"/>
              <a:t> general no existen grandes diferencias. </a:t>
            </a: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4F7CB1-BFEE-4BC5-9A44-B0E708F5F137}"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5552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F4F7CB1-BFEE-4BC5-9A44-B0E708F5F137}"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198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B515031F-9379-1440-AA32-D6609E1C35A1}" type="datetimeFigureOut">
              <a:rPr lang="es-ES" smtClean="0"/>
              <a:t>21/06/2018</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2A2F4F5-866E-E04C-8AB6-A5E5F84715E2}" type="slidenum">
              <a:rPr lang="es-ES" smtClean="0"/>
              <a:t>‹Nº›</a:t>
            </a:fld>
            <a:endParaRPr lang="es-ES" dirty="0"/>
          </a:p>
        </p:txBody>
      </p:sp>
    </p:spTree>
    <p:extLst>
      <p:ext uri="{BB962C8B-B14F-4D97-AF65-F5344CB8AC3E}">
        <p14:creationId xmlns:p14="http://schemas.microsoft.com/office/powerpoint/2010/main" val="3651200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B515031F-9379-1440-AA32-D6609E1C35A1}" type="datetimeFigureOut">
              <a:rPr lang="es-ES" smtClean="0"/>
              <a:t>21/06/2018</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2A2F4F5-866E-E04C-8AB6-A5E5F84715E2}" type="slidenum">
              <a:rPr lang="es-ES" smtClean="0"/>
              <a:t>‹Nº›</a:t>
            </a:fld>
            <a:endParaRPr lang="es-ES" dirty="0"/>
          </a:p>
        </p:txBody>
      </p:sp>
    </p:spTree>
    <p:extLst>
      <p:ext uri="{BB962C8B-B14F-4D97-AF65-F5344CB8AC3E}">
        <p14:creationId xmlns:p14="http://schemas.microsoft.com/office/powerpoint/2010/main" val="201439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B515031F-9379-1440-AA32-D6609E1C35A1}" type="datetimeFigureOut">
              <a:rPr lang="es-ES" smtClean="0"/>
              <a:t>21/06/2018</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2A2F4F5-866E-E04C-8AB6-A5E5F84715E2}" type="slidenum">
              <a:rPr lang="es-ES" smtClean="0"/>
              <a:t>‹Nº›</a:t>
            </a:fld>
            <a:endParaRPr lang="es-ES" dirty="0"/>
          </a:p>
        </p:txBody>
      </p:sp>
    </p:spTree>
    <p:extLst>
      <p:ext uri="{BB962C8B-B14F-4D97-AF65-F5344CB8AC3E}">
        <p14:creationId xmlns:p14="http://schemas.microsoft.com/office/powerpoint/2010/main" val="4191862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8224893-DBDA-4BFA-9CE1-4BFE7CD0F8C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39852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B2D3E9E-A95C-48F2-B4BF-A71542E0BE9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4833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50F84E2-2D7A-43CF-AC90-352A289A783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49360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12952B5-7A2F-4CC8-B7CE-9234E21C283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82119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
              <a:t>Haga clic para modificar el estilo de título del patrón</a:t>
            </a:r>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E1DA07A-9201-4B4B-BAF2-015AFA30F52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4770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148120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DDF5F92-E675-4B36-9A60-69A962A68675}"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0191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F6E2C9B-5FA2-460D-9BE7-B0812FC2A6F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20395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B515031F-9379-1440-AA32-D6609E1C35A1}" type="datetimeFigureOut">
              <a:rPr lang="es-ES" smtClean="0"/>
              <a:t>21/06/2018</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2A2F4F5-866E-E04C-8AB6-A5E5F84715E2}" type="slidenum">
              <a:rPr lang="es-ES" smtClean="0"/>
              <a:t>‹Nº›</a:t>
            </a:fld>
            <a:endParaRPr lang="es-ES" dirty="0"/>
          </a:p>
        </p:txBody>
      </p:sp>
    </p:spTree>
    <p:extLst>
      <p:ext uri="{BB962C8B-B14F-4D97-AF65-F5344CB8AC3E}">
        <p14:creationId xmlns:p14="http://schemas.microsoft.com/office/powerpoint/2010/main" val="1018064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374940-A916-4C8B-9648-02A2D3898F9E}"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969790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F4E5243-F52A-4D37-9694-EB26C6C3191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9290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A77B6E1-634A-48DC-9E8B-D894023267EF}"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6/21/2018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4462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pPr defTabSz="609585"/>
            <a:fld id="{3A8C6C8A-564C-4D4E-8D47-4E6F8A33D871}" type="datetimeFigureOut">
              <a:rPr lang="es-ES" smtClean="0">
                <a:solidFill>
                  <a:prstClr val="black">
                    <a:tint val="75000"/>
                  </a:prstClr>
                </a:solidFill>
              </a:rPr>
              <a:pPr defTabSz="609585"/>
              <a:t>21/06/2018</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pPr defTabSz="609585"/>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defTabSz="609585"/>
            <a:fld id="{AEF6D308-5F9C-A445-B9C6-12C4C03B248C}" type="slidenum">
              <a:rPr lang="es-ES" smtClean="0">
                <a:solidFill>
                  <a:prstClr val="black">
                    <a:tint val="75000"/>
                  </a:prstClr>
                </a:solidFill>
              </a:rPr>
              <a:pPr defTabSz="609585"/>
              <a:t>‹Nº›</a:t>
            </a:fld>
            <a:endParaRPr lang="es-ES" dirty="0">
              <a:solidFill>
                <a:prstClr val="black">
                  <a:tint val="75000"/>
                </a:prstClr>
              </a:solidFill>
            </a:endParaRPr>
          </a:p>
        </p:txBody>
      </p:sp>
    </p:spTree>
    <p:extLst>
      <p:ext uri="{BB962C8B-B14F-4D97-AF65-F5344CB8AC3E}">
        <p14:creationId xmlns:p14="http://schemas.microsoft.com/office/powerpoint/2010/main" val="14990746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pPr defTabSz="609585"/>
            <a:fld id="{3A8C6C8A-564C-4D4E-8D47-4E6F8A33D871}" type="datetimeFigureOut">
              <a:rPr lang="es-ES" smtClean="0">
                <a:solidFill>
                  <a:prstClr val="black">
                    <a:tint val="75000"/>
                  </a:prstClr>
                </a:solidFill>
              </a:rPr>
              <a:pPr defTabSz="609585"/>
              <a:t>21/06/2018</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pPr defTabSz="609585"/>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defTabSz="609585"/>
            <a:fld id="{AEF6D308-5F9C-A445-B9C6-12C4C03B248C}" type="slidenum">
              <a:rPr lang="es-ES" smtClean="0">
                <a:solidFill>
                  <a:prstClr val="black">
                    <a:tint val="75000"/>
                  </a:prstClr>
                </a:solidFill>
              </a:rPr>
              <a:pPr defTabSz="609585"/>
              <a:t>‹Nº›</a:t>
            </a:fld>
            <a:endParaRPr lang="es-ES" dirty="0">
              <a:solidFill>
                <a:prstClr val="black">
                  <a:tint val="75000"/>
                </a:prstClr>
              </a:solidFill>
            </a:endParaRPr>
          </a:p>
        </p:txBody>
      </p:sp>
    </p:spTree>
    <p:extLst>
      <p:ext uri="{BB962C8B-B14F-4D97-AF65-F5344CB8AC3E}">
        <p14:creationId xmlns:p14="http://schemas.microsoft.com/office/powerpoint/2010/main" val="16736184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5333" b="1" cap="all"/>
            </a:lvl1pPr>
          </a:lstStyle>
          <a:p>
            <a:r>
              <a:rPr lang="es-ES_tradnl"/>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pPr defTabSz="609585"/>
            <a:fld id="{3A8C6C8A-564C-4D4E-8D47-4E6F8A33D871}" type="datetimeFigureOut">
              <a:rPr lang="es-ES" smtClean="0">
                <a:solidFill>
                  <a:prstClr val="black">
                    <a:tint val="75000"/>
                  </a:prstClr>
                </a:solidFill>
              </a:rPr>
              <a:pPr defTabSz="609585"/>
              <a:t>21/06/2018</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pPr defTabSz="609585"/>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defTabSz="609585"/>
            <a:fld id="{AEF6D308-5F9C-A445-B9C6-12C4C03B248C}" type="slidenum">
              <a:rPr lang="es-ES" smtClean="0">
                <a:solidFill>
                  <a:prstClr val="black">
                    <a:tint val="75000"/>
                  </a:prstClr>
                </a:solidFill>
              </a:rPr>
              <a:pPr defTabSz="609585"/>
              <a:t>‹Nº›</a:t>
            </a:fld>
            <a:endParaRPr lang="es-ES" dirty="0">
              <a:solidFill>
                <a:prstClr val="black">
                  <a:tint val="75000"/>
                </a:prstClr>
              </a:solidFill>
            </a:endParaRPr>
          </a:p>
        </p:txBody>
      </p:sp>
    </p:spTree>
    <p:extLst>
      <p:ext uri="{BB962C8B-B14F-4D97-AF65-F5344CB8AC3E}">
        <p14:creationId xmlns:p14="http://schemas.microsoft.com/office/powerpoint/2010/main" val="338371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pPr defTabSz="609585"/>
            <a:fld id="{3A8C6C8A-564C-4D4E-8D47-4E6F8A33D871}" type="datetimeFigureOut">
              <a:rPr lang="es-ES" smtClean="0">
                <a:solidFill>
                  <a:prstClr val="black">
                    <a:tint val="75000"/>
                  </a:prstClr>
                </a:solidFill>
              </a:rPr>
              <a:pPr defTabSz="609585"/>
              <a:t>21/06/2018</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pPr defTabSz="609585"/>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pPr defTabSz="609585"/>
            <a:fld id="{AEF6D308-5F9C-A445-B9C6-12C4C03B248C}" type="slidenum">
              <a:rPr lang="es-ES" smtClean="0">
                <a:solidFill>
                  <a:prstClr val="black">
                    <a:tint val="75000"/>
                  </a:prstClr>
                </a:solidFill>
              </a:rPr>
              <a:pPr defTabSz="609585"/>
              <a:t>‹Nº›</a:t>
            </a:fld>
            <a:endParaRPr lang="es-ES" dirty="0">
              <a:solidFill>
                <a:prstClr val="black">
                  <a:tint val="75000"/>
                </a:prstClr>
              </a:solidFill>
            </a:endParaRPr>
          </a:p>
        </p:txBody>
      </p:sp>
    </p:spTree>
    <p:extLst>
      <p:ext uri="{BB962C8B-B14F-4D97-AF65-F5344CB8AC3E}">
        <p14:creationId xmlns:p14="http://schemas.microsoft.com/office/powerpoint/2010/main" val="4260278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4639"/>
            <a:ext cx="10972800" cy="114300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pPr defTabSz="609585"/>
            <a:fld id="{3A8C6C8A-564C-4D4E-8D47-4E6F8A33D871}" type="datetimeFigureOut">
              <a:rPr lang="es-ES" smtClean="0">
                <a:solidFill>
                  <a:prstClr val="black">
                    <a:tint val="75000"/>
                  </a:prstClr>
                </a:solidFill>
              </a:rPr>
              <a:pPr defTabSz="609585"/>
              <a:t>21/06/2018</a:t>
            </a:fld>
            <a:endParaRPr lang="es-ES" dirty="0">
              <a:solidFill>
                <a:prstClr val="black">
                  <a:tint val="75000"/>
                </a:prstClr>
              </a:solidFill>
            </a:endParaRPr>
          </a:p>
        </p:txBody>
      </p:sp>
      <p:sp>
        <p:nvSpPr>
          <p:cNvPr id="8" name="Marcador de pie de página 7"/>
          <p:cNvSpPr>
            <a:spLocks noGrp="1"/>
          </p:cNvSpPr>
          <p:nvPr>
            <p:ph type="ftr" sz="quarter" idx="11"/>
          </p:nvPr>
        </p:nvSpPr>
        <p:spPr/>
        <p:txBody>
          <a:bodyPr/>
          <a:lstStyle/>
          <a:p>
            <a:pPr defTabSz="609585"/>
            <a:endParaRPr lang="es-ES"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pPr defTabSz="609585"/>
            <a:fld id="{AEF6D308-5F9C-A445-B9C6-12C4C03B248C}" type="slidenum">
              <a:rPr lang="es-ES" smtClean="0">
                <a:solidFill>
                  <a:prstClr val="black">
                    <a:tint val="75000"/>
                  </a:prstClr>
                </a:solidFill>
              </a:rPr>
              <a:pPr defTabSz="609585"/>
              <a:t>‹Nº›</a:t>
            </a:fld>
            <a:endParaRPr lang="es-ES" dirty="0">
              <a:solidFill>
                <a:prstClr val="black">
                  <a:tint val="75000"/>
                </a:prstClr>
              </a:solidFill>
            </a:endParaRPr>
          </a:p>
        </p:txBody>
      </p:sp>
    </p:spTree>
    <p:extLst>
      <p:ext uri="{BB962C8B-B14F-4D97-AF65-F5344CB8AC3E}">
        <p14:creationId xmlns:p14="http://schemas.microsoft.com/office/powerpoint/2010/main" val="20322632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pPr defTabSz="609585"/>
            <a:fld id="{3A8C6C8A-564C-4D4E-8D47-4E6F8A33D871}" type="datetimeFigureOut">
              <a:rPr lang="es-ES" smtClean="0">
                <a:solidFill>
                  <a:prstClr val="black">
                    <a:tint val="75000"/>
                  </a:prstClr>
                </a:solidFill>
              </a:rPr>
              <a:pPr defTabSz="609585"/>
              <a:t>21/06/2018</a:t>
            </a:fld>
            <a:endParaRPr lang="es-ES" dirty="0">
              <a:solidFill>
                <a:prstClr val="black">
                  <a:tint val="75000"/>
                </a:prstClr>
              </a:solidFill>
            </a:endParaRPr>
          </a:p>
        </p:txBody>
      </p:sp>
      <p:sp>
        <p:nvSpPr>
          <p:cNvPr id="4" name="Marcador de pie de página 3"/>
          <p:cNvSpPr>
            <a:spLocks noGrp="1"/>
          </p:cNvSpPr>
          <p:nvPr>
            <p:ph type="ftr" sz="quarter" idx="11"/>
          </p:nvPr>
        </p:nvSpPr>
        <p:spPr/>
        <p:txBody>
          <a:bodyPr/>
          <a:lstStyle/>
          <a:p>
            <a:pPr defTabSz="609585"/>
            <a:endParaRPr lang="es-ES"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pPr defTabSz="609585"/>
            <a:fld id="{AEF6D308-5F9C-A445-B9C6-12C4C03B248C}" type="slidenum">
              <a:rPr lang="es-ES" smtClean="0">
                <a:solidFill>
                  <a:prstClr val="black">
                    <a:tint val="75000"/>
                  </a:prstClr>
                </a:solidFill>
              </a:rPr>
              <a:pPr defTabSz="609585"/>
              <a:t>‹Nº›</a:t>
            </a:fld>
            <a:endParaRPr lang="es-ES" dirty="0">
              <a:solidFill>
                <a:prstClr val="black">
                  <a:tint val="75000"/>
                </a:prstClr>
              </a:solidFill>
            </a:endParaRPr>
          </a:p>
        </p:txBody>
      </p:sp>
    </p:spTree>
    <p:extLst>
      <p:ext uri="{BB962C8B-B14F-4D97-AF65-F5344CB8AC3E}">
        <p14:creationId xmlns:p14="http://schemas.microsoft.com/office/powerpoint/2010/main" val="3689717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defTabSz="609585"/>
            <a:fld id="{3A8C6C8A-564C-4D4E-8D47-4E6F8A33D871}" type="datetimeFigureOut">
              <a:rPr lang="es-ES" smtClean="0">
                <a:solidFill>
                  <a:prstClr val="black">
                    <a:tint val="75000"/>
                  </a:prstClr>
                </a:solidFill>
              </a:rPr>
              <a:pPr defTabSz="609585"/>
              <a:t>21/06/2018</a:t>
            </a:fld>
            <a:endParaRPr lang="es-ES" dirty="0">
              <a:solidFill>
                <a:prstClr val="black">
                  <a:tint val="75000"/>
                </a:prstClr>
              </a:solidFill>
            </a:endParaRPr>
          </a:p>
        </p:txBody>
      </p:sp>
      <p:sp>
        <p:nvSpPr>
          <p:cNvPr id="3" name="Marcador de pie de página 2"/>
          <p:cNvSpPr>
            <a:spLocks noGrp="1"/>
          </p:cNvSpPr>
          <p:nvPr>
            <p:ph type="ftr" sz="quarter" idx="11"/>
          </p:nvPr>
        </p:nvSpPr>
        <p:spPr/>
        <p:txBody>
          <a:bodyPr/>
          <a:lstStyle/>
          <a:p>
            <a:pPr defTabSz="609585"/>
            <a:endParaRPr lang="es-ES"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pPr defTabSz="609585"/>
            <a:fld id="{AEF6D308-5F9C-A445-B9C6-12C4C03B248C}" type="slidenum">
              <a:rPr lang="es-ES" smtClean="0">
                <a:solidFill>
                  <a:prstClr val="black">
                    <a:tint val="75000"/>
                  </a:prstClr>
                </a:solidFill>
              </a:rPr>
              <a:pPr defTabSz="609585"/>
              <a:t>‹Nº›</a:t>
            </a:fld>
            <a:endParaRPr lang="es-ES" dirty="0">
              <a:solidFill>
                <a:prstClr val="black">
                  <a:tint val="75000"/>
                </a:prstClr>
              </a:solidFill>
            </a:endParaRPr>
          </a:p>
        </p:txBody>
      </p:sp>
    </p:spTree>
    <p:extLst>
      <p:ext uri="{BB962C8B-B14F-4D97-AF65-F5344CB8AC3E}">
        <p14:creationId xmlns:p14="http://schemas.microsoft.com/office/powerpoint/2010/main" val="1966704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B515031F-9379-1440-AA32-D6609E1C35A1}" type="datetimeFigureOut">
              <a:rPr lang="es-ES" smtClean="0"/>
              <a:t>21/06/2018</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2A2F4F5-866E-E04C-8AB6-A5E5F84715E2}" type="slidenum">
              <a:rPr lang="es-ES" smtClean="0"/>
              <a:t>‹Nº›</a:t>
            </a:fld>
            <a:endParaRPr lang="es-ES" dirty="0"/>
          </a:p>
        </p:txBody>
      </p:sp>
    </p:spTree>
    <p:extLst>
      <p:ext uri="{BB962C8B-B14F-4D97-AF65-F5344CB8AC3E}">
        <p14:creationId xmlns:p14="http://schemas.microsoft.com/office/powerpoint/2010/main" val="34803204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2" y="273049"/>
            <a:ext cx="4011084" cy="1162051"/>
          </a:xfrm>
        </p:spPr>
        <p:txBody>
          <a:bodyPr anchor="b"/>
          <a:lstStyle>
            <a:lvl1pPr algn="l">
              <a:defRPr sz="2667" b="1"/>
            </a:lvl1pPr>
          </a:lstStyle>
          <a:p>
            <a:r>
              <a:rPr lang="es-ES_tradnl"/>
              <a:t>Clic para editar título</a:t>
            </a:r>
            <a:endParaRPr lang="es-ES"/>
          </a:p>
        </p:txBody>
      </p:sp>
      <p:sp>
        <p:nvSpPr>
          <p:cNvPr id="3" name="Marcador de contenido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pPr defTabSz="609585"/>
            <a:fld id="{3A8C6C8A-564C-4D4E-8D47-4E6F8A33D871}" type="datetimeFigureOut">
              <a:rPr lang="es-ES" smtClean="0">
                <a:solidFill>
                  <a:prstClr val="black">
                    <a:tint val="75000"/>
                  </a:prstClr>
                </a:solidFill>
              </a:rPr>
              <a:pPr defTabSz="609585"/>
              <a:t>21/06/2018</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pPr defTabSz="609585"/>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pPr defTabSz="609585"/>
            <a:fld id="{AEF6D308-5F9C-A445-B9C6-12C4C03B248C}" type="slidenum">
              <a:rPr lang="es-ES" smtClean="0">
                <a:solidFill>
                  <a:prstClr val="black">
                    <a:tint val="75000"/>
                  </a:prstClr>
                </a:solidFill>
              </a:rPr>
              <a:pPr defTabSz="609585"/>
              <a:t>‹Nº›</a:t>
            </a:fld>
            <a:endParaRPr lang="es-ES" dirty="0">
              <a:solidFill>
                <a:prstClr val="black">
                  <a:tint val="75000"/>
                </a:prstClr>
              </a:solidFill>
            </a:endParaRPr>
          </a:p>
        </p:txBody>
      </p:sp>
    </p:spTree>
    <p:extLst>
      <p:ext uri="{BB962C8B-B14F-4D97-AF65-F5344CB8AC3E}">
        <p14:creationId xmlns:p14="http://schemas.microsoft.com/office/powerpoint/2010/main" val="6396761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9"/>
          </a:xfrm>
        </p:spPr>
        <p:txBody>
          <a:bodyPr anchor="b"/>
          <a:lstStyle>
            <a:lvl1pPr algn="l">
              <a:defRPr sz="2667" b="1"/>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ES" dirty="0"/>
          </a:p>
        </p:txBody>
      </p:sp>
      <p:sp>
        <p:nvSpPr>
          <p:cNvPr id="4" name="Marcador de texto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pPr defTabSz="609585"/>
            <a:fld id="{3A8C6C8A-564C-4D4E-8D47-4E6F8A33D871}" type="datetimeFigureOut">
              <a:rPr lang="es-ES" smtClean="0">
                <a:solidFill>
                  <a:prstClr val="black">
                    <a:tint val="75000"/>
                  </a:prstClr>
                </a:solidFill>
              </a:rPr>
              <a:pPr defTabSz="609585"/>
              <a:t>21/06/2018</a:t>
            </a:fld>
            <a:endParaRPr lang="es-ES" dirty="0">
              <a:solidFill>
                <a:prstClr val="black">
                  <a:tint val="75000"/>
                </a:prstClr>
              </a:solidFill>
            </a:endParaRPr>
          </a:p>
        </p:txBody>
      </p:sp>
      <p:sp>
        <p:nvSpPr>
          <p:cNvPr id="6" name="Marcador de pie de página 5"/>
          <p:cNvSpPr>
            <a:spLocks noGrp="1"/>
          </p:cNvSpPr>
          <p:nvPr>
            <p:ph type="ftr" sz="quarter" idx="11"/>
          </p:nvPr>
        </p:nvSpPr>
        <p:spPr/>
        <p:txBody>
          <a:bodyPr/>
          <a:lstStyle/>
          <a:p>
            <a:pPr defTabSz="609585"/>
            <a:endParaRPr lang="es-ES"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pPr defTabSz="609585"/>
            <a:fld id="{AEF6D308-5F9C-A445-B9C6-12C4C03B248C}" type="slidenum">
              <a:rPr lang="es-ES" smtClean="0">
                <a:solidFill>
                  <a:prstClr val="black">
                    <a:tint val="75000"/>
                  </a:prstClr>
                </a:solidFill>
              </a:rPr>
              <a:pPr defTabSz="609585"/>
              <a:t>‹Nº›</a:t>
            </a:fld>
            <a:endParaRPr lang="es-ES" dirty="0">
              <a:solidFill>
                <a:prstClr val="black">
                  <a:tint val="75000"/>
                </a:prstClr>
              </a:solidFill>
            </a:endParaRPr>
          </a:p>
        </p:txBody>
      </p:sp>
    </p:spTree>
    <p:extLst>
      <p:ext uri="{BB962C8B-B14F-4D97-AF65-F5344CB8AC3E}">
        <p14:creationId xmlns:p14="http://schemas.microsoft.com/office/powerpoint/2010/main" val="38816228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pPr defTabSz="609585"/>
            <a:fld id="{3A8C6C8A-564C-4D4E-8D47-4E6F8A33D871}" type="datetimeFigureOut">
              <a:rPr lang="es-ES" smtClean="0">
                <a:solidFill>
                  <a:prstClr val="black">
                    <a:tint val="75000"/>
                  </a:prstClr>
                </a:solidFill>
              </a:rPr>
              <a:pPr defTabSz="609585"/>
              <a:t>21/06/2018</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pPr defTabSz="609585"/>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defTabSz="609585"/>
            <a:fld id="{AEF6D308-5F9C-A445-B9C6-12C4C03B248C}" type="slidenum">
              <a:rPr lang="es-ES" smtClean="0">
                <a:solidFill>
                  <a:prstClr val="black">
                    <a:tint val="75000"/>
                  </a:prstClr>
                </a:solidFill>
              </a:rPr>
              <a:pPr defTabSz="609585"/>
              <a:t>‹Nº›</a:t>
            </a:fld>
            <a:endParaRPr lang="es-ES" dirty="0">
              <a:solidFill>
                <a:prstClr val="black">
                  <a:tint val="75000"/>
                </a:prstClr>
              </a:solidFill>
            </a:endParaRPr>
          </a:p>
        </p:txBody>
      </p:sp>
    </p:spTree>
    <p:extLst>
      <p:ext uri="{BB962C8B-B14F-4D97-AF65-F5344CB8AC3E}">
        <p14:creationId xmlns:p14="http://schemas.microsoft.com/office/powerpoint/2010/main" val="651609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06375"/>
            <a:ext cx="2743200" cy="4387851"/>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609600" y="206375"/>
            <a:ext cx="8026400" cy="4387851"/>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pPr defTabSz="609585"/>
            <a:fld id="{3A8C6C8A-564C-4D4E-8D47-4E6F8A33D871}" type="datetimeFigureOut">
              <a:rPr lang="es-ES" smtClean="0">
                <a:solidFill>
                  <a:prstClr val="black">
                    <a:tint val="75000"/>
                  </a:prstClr>
                </a:solidFill>
              </a:rPr>
              <a:pPr defTabSz="609585"/>
              <a:t>21/06/2018</a:t>
            </a:fld>
            <a:endParaRPr lang="es-ES" dirty="0">
              <a:solidFill>
                <a:prstClr val="black">
                  <a:tint val="75000"/>
                </a:prstClr>
              </a:solidFill>
            </a:endParaRPr>
          </a:p>
        </p:txBody>
      </p:sp>
      <p:sp>
        <p:nvSpPr>
          <p:cNvPr id="5" name="Marcador de pie de página 4"/>
          <p:cNvSpPr>
            <a:spLocks noGrp="1"/>
          </p:cNvSpPr>
          <p:nvPr>
            <p:ph type="ftr" sz="quarter" idx="11"/>
          </p:nvPr>
        </p:nvSpPr>
        <p:spPr/>
        <p:txBody>
          <a:bodyPr/>
          <a:lstStyle/>
          <a:p>
            <a:pPr defTabSz="609585"/>
            <a:endParaRPr lang="es-ES"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pPr defTabSz="609585"/>
            <a:fld id="{AEF6D308-5F9C-A445-B9C6-12C4C03B248C}" type="slidenum">
              <a:rPr lang="es-ES" smtClean="0">
                <a:solidFill>
                  <a:prstClr val="black">
                    <a:tint val="75000"/>
                  </a:prstClr>
                </a:solidFill>
              </a:rPr>
              <a:pPr defTabSz="609585"/>
              <a:t>‹Nº›</a:t>
            </a:fld>
            <a:endParaRPr lang="es-ES" dirty="0">
              <a:solidFill>
                <a:prstClr val="black">
                  <a:tint val="75000"/>
                </a:prstClr>
              </a:solidFill>
            </a:endParaRPr>
          </a:p>
        </p:txBody>
      </p:sp>
    </p:spTree>
    <p:extLst>
      <p:ext uri="{BB962C8B-B14F-4D97-AF65-F5344CB8AC3E}">
        <p14:creationId xmlns:p14="http://schemas.microsoft.com/office/powerpoint/2010/main" val="2324142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B515031F-9379-1440-AA32-D6609E1C35A1}" type="datetimeFigureOut">
              <a:rPr lang="es-ES" smtClean="0"/>
              <a:t>21/06/2018</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72A2F4F5-866E-E04C-8AB6-A5E5F84715E2}" type="slidenum">
              <a:rPr lang="es-ES" smtClean="0"/>
              <a:t>‹Nº›</a:t>
            </a:fld>
            <a:endParaRPr lang="es-ES" dirty="0"/>
          </a:p>
        </p:txBody>
      </p:sp>
    </p:spTree>
    <p:extLst>
      <p:ext uri="{BB962C8B-B14F-4D97-AF65-F5344CB8AC3E}">
        <p14:creationId xmlns:p14="http://schemas.microsoft.com/office/powerpoint/2010/main" val="1654946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B515031F-9379-1440-AA32-D6609E1C35A1}" type="datetimeFigureOut">
              <a:rPr lang="es-ES" smtClean="0"/>
              <a:t>21/06/2018</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72A2F4F5-866E-E04C-8AB6-A5E5F84715E2}" type="slidenum">
              <a:rPr lang="es-ES" smtClean="0"/>
              <a:t>‹Nº›</a:t>
            </a:fld>
            <a:endParaRPr lang="es-ES" dirty="0"/>
          </a:p>
        </p:txBody>
      </p:sp>
    </p:spTree>
    <p:extLst>
      <p:ext uri="{BB962C8B-B14F-4D97-AF65-F5344CB8AC3E}">
        <p14:creationId xmlns:p14="http://schemas.microsoft.com/office/powerpoint/2010/main" val="862290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B515031F-9379-1440-AA32-D6609E1C35A1}" type="datetimeFigureOut">
              <a:rPr lang="es-ES" smtClean="0"/>
              <a:t>21/06/2018</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72A2F4F5-866E-E04C-8AB6-A5E5F84715E2}" type="slidenum">
              <a:rPr lang="es-ES" smtClean="0"/>
              <a:t>‹Nº›</a:t>
            </a:fld>
            <a:endParaRPr lang="es-ES" dirty="0"/>
          </a:p>
        </p:txBody>
      </p:sp>
    </p:spTree>
    <p:extLst>
      <p:ext uri="{BB962C8B-B14F-4D97-AF65-F5344CB8AC3E}">
        <p14:creationId xmlns:p14="http://schemas.microsoft.com/office/powerpoint/2010/main" val="3118443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515031F-9379-1440-AA32-D6609E1C35A1}" type="datetimeFigureOut">
              <a:rPr lang="es-ES" smtClean="0"/>
              <a:t>21/06/2018</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72A2F4F5-866E-E04C-8AB6-A5E5F84715E2}" type="slidenum">
              <a:rPr lang="es-ES" smtClean="0"/>
              <a:t>‹Nº›</a:t>
            </a:fld>
            <a:endParaRPr lang="es-ES" dirty="0"/>
          </a:p>
        </p:txBody>
      </p:sp>
    </p:spTree>
    <p:extLst>
      <p:ext uri="{BB962C8B-B14F-4D97-AF65-F5344CB8AC3E}">
        <p14:creationId xmlns:p14="http://schemas.microsoft.com/office/powerpoint/2010/main" val="347968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515031F-9379-1440-AA32-D6609E1C35A1}" type="datetimeFigureOut">
              <a:rPr lang="es-ES" smtClean="0"/>
              <a:t>21/06/2018</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72A2F4F5-866E-E04C-8AB6-A5E5F84715E2}" type="slidenum">
              <a:rPr lang="es-ES" smtClean="0"/>
              <a:t>‹Nº›</a:t>
            </a:fld>
            <a:endParaRPr lang="es-ES" dirty="0"/>
          </a:p>
        </p:txBody>
      </p:sp>
    </p:spTree>
    <p:extLst>
      <p:ext uri="{BB962C8B-B14F-4D97-AF65-F5344CB8AC3E}">
        <p14:creationId xmlns:p14="http://schemas.microsoft.com/office/powerpoint/2010/main" val="317226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B515031F-9379-1440-AA32-D6609E1C35A1}" type="datetimeFigureOut">
              <a:rPr lang="es-ES" smtClean="0"/>
              <a:t>21/06/2018</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72A2F4F5-866E-E04C-8AB6-A5E5F84715E2}" type="slidenum">
              <a:rPr lang="es-ES" smtClean="0"/>
              <a:t>‹Nº›</a:t>
            </a:fld>
            <a:endParaRPr lang="es-ES" dirty="0"/>
          </a:p>
        </p:txBody>
      </p:sp>
    </p:spTree>
    <p:extLst>
      <p:ext uri="{BB962C8B-B14F-4D97-AF65-F5344CB8AC3E}">
        <p14:creationId xmlns:p14="http://schemas.microsoft.com/office/powerpoint/2010/main" val="2274892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5031F-9379-1440-AA32-D6609E1C35A1}" type="datetimeFigureOut">
              <a:rPr lang="es-ES" smtClean="0"/>
              <a:t>21/06/2018</a:t>
            </a:fld>
            <a:endParaRPr lang="es-ES" dirty="0"/>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2F4F5-866E-E04C-8AB6-A5E5F84715E2}" type="slidenum">
              <a:rPr lang="es-ES" smtClean="0"/>
              <a:t>‹Nº›</a:t>
            </a:fld>
            <a:endParaRPr lang="es-ES" dirty="0"/>
          </a:p>
        </p:txBody>
      </p:sp>
    </p:spTree>
    <p:extLst>
      <p:ext uri="{BB962C8B-B14F-4D97-AF65-F5344CB8AC3E}">
        <p14:creationId xmlns:p14="http://schemas.microsoft.com/office/powerpoint/2010/main" val="885902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A923956-91BF-474F-A922-518E787D7EC8}"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21/06/2018</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397F253-02C3-B447-AB19-51731D38A06F}" type="slidenum">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3209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609585"/>
            <a:fld id="{3A8C6C8A-564C-4D4E-8D47-4E6F8A33D871}" type="datetimeFigureOut">
              <a:rPr lang="es-ES" smtClean="0">
                <a:solidFill>
                  <a:prstClr val="black">
                    <a:tint val="75000"/>
                  </a:prstClr>
                </a:solidFill>
              </a:rPr>
              <a:pPr defTabSz="609585"/>
              <a:t>21/06/2018</a:t>
            </a:fld>
            <a:endParaRPr lang="es-ES" dirty="0">
              <a:solidFill>
                <a:prstClr val="black">
                  <a:tint val="75000"/>
                </a:prstClr>
              </a:solidFill>
            </a:endParaRPr>
          </a:p>
        </p:txBody>
      </p:sp>
      <p:sp>
        <p:nvSpPr>
          <p:cNvPr id="5" name="Marcador de pie de pá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609585"/>
            <a:endParaRPr lang="es-ES" dirty="0">
              <a:solidFill>
                <a:prstClr val="black">
                  <a:tint val="75000"/>
                </a:prstClr>
              </a:solidFill>
            </a:endParaRPr>
          </a:p>
        </p:txBody>
      </p:sp>
      <p:sp>
        <p:nvSpPr>
          <p:cNvPr id="6" name="Marcador de número de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609585"/>
            <a:fld id="{AEF6D308-5F9C-A445-B9C6-12C4C03B248C}" type="slidenum">
              <a:rPr lang="es-ES" smtClean="0">
                <a:solidFill>
                  <a:prstClr val="black">
                    <a:tint val="75000"/>
                  </a:prstClr>
                </a:solidFill>
              </a:rPr>
              <a:pPr defTabSz="609585"/>
              <a:t>‹Nº›</a:t>
            </a:fld>
            <a:endParaRPr lang="es-ES" dirty="0">
              <a:solidFill>
                <a:prstClr val="black">
                  <a:tint val="75000"/>
                </a:prstClr>
              </a:solidFill>
            </a:endParaRPr>
          </a:p>
        </p:txBody>
      </p:sp>
    </p:spTree>
    <p:extLst>
      <p:ext uri="{BB962C8B-B14F-4D97-AF65-F5344CB8AC3E}">
        <p14:creationId xmlns:p14="http://schemas.microsoft.com/office/powerpoint/2010/main" val="18541027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s-E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8.jp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8.jp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8.jp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jp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6.jpe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jpe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738911" y="3657601"/>
            <a:ext cx="11239875" cy="2699132"/>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algn="r" defTabSz="609555">
              <a:spcBef>
                <a:spcPts val="0"/>
              </a:spcBef>
              <a:defRPr/>
            </a:pPr>
            <a:r>
              <a:rPr lang="es-CL" sz="3200" b="1" dirty="0">
                <a:solidFill>
                  <a:prstClr val="black"/>
                </a:solidFill>
                <a:latin typeface="Calibri"/>
              </a:rPr>
              <a:t>Función de Auditoría</a:t>
            </a:r>
            <a:endParaRPr lang="es-ES" sz="3200" b="1" dirty="0">
              <a:solidFill>
                <a:prstClr val="black"/>
              </a:solidFill>
              <a:latin typeface="Calibri"/>
            </a:endParaRPr>
          </a:p>
          <a:p>
            <a:pPr marL="0" lvl="1" algn="r" defTabSz="609585">
              <a:lnSpc>
                <a:spcPct val="150000"/>
              </a:lnSpc>
              <a:spcBef>
                <a:spcPct val="0"/>
              </a:spcBef>
            </a:pPr>
            <a:r>
              <a:rPr lang="es-ES" sz="3200" b="1" dirty="0">
                <a:solidFill>
                  <a:prstClr val="black"/>
                </a:solidFill>
                <a:latin typeface="Calibri"/>
                <a:cs typeface="Calibri"/>
              </a:rPr>
              <a:t>Contraloría General de la República </a:t>
            </a:r>
          </a:p>
        </p:txBody>
      </p:sp>
    </p:spTree>
    <p:extLst>
      <p:ext uri="{BB962C8B-B14F-4D97-AF65-F5344CB8AC3E}">
        <p14:creationId xmlns:p14="http://schemas.microsoft.com/office/powerpoint/2010/main" val="18671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B40CE3A8-FD42-4CC3-9136-061E74988825}"/>
              </a:ext>
            </a:extLst>
          </p:cNvPr>
          <p:cNvPicPr>
            <a:picLocks noChangeAspect="1"/>
          </p:cNvPicPr>
          <p:nvPr/>
        </p:nvPicPr>
        <p:blipFill>
          <a:blip r:embed="rId3"/>
          <a:stretch>
            <a:fillRect/>
          </a:stretch>
        </p:blipFill>
        <p:spPr>
          <a:xfrm rot="21147811">
            <a:off x="5318863" y="3484664"/>
            <a:ext cx="2859154" cy="1820779"/>
          </a:xfrm>
          <a:prstGeom prst="rect">
            <a:avLst/>
          </a:prstGeom>
        </p:spPr>
      </p:pic>
      <p:sp>
        <p:nvSpPr>
          <p:cNvPr id="12" name="Rectángulo 11">
            <a:extLst>
              <a:ext uri="{FF2B5EF4-FFF2-40B4-BE49-F238E27FC236}">
                <a16:creationId xmlns:a16="http://schemas.microsoft.com/office/drawing/2014/main" id="{BDA95BB1-A19A-473A-B0F0-5E499D679A6D}"/>
              </a:ext>
            </a:extLst>
          </p:cNvPr>
          <p:cNvSpPr/>
          <p:nvPr/>
        </p:nvSpPr>
        <p:spPr>
          <a:xfrm>
            <a:off x="528815" y="1032942"/>
            <a:ext cx="11216222"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2000" b="0" i="0" u="none" strike="noStrike" kern="1200" cap="none" spc="0" normalizeH="0" baseline="0" noProof="0" dirty="0">
                <a:ln>
                  <a:noFill/>
                </a:ln>
                <a:solidFill>
                  <a:srgbClr val="004986"/>
                </a:solidFill>
                <a:effectLst/>
                <a:uLnTx/>
                <a:uFillTx/>
                <a:latin typeface="Calibri"/>
                <a:ea typeface="+mn-ea"/>
                <a:cs typeface="+mn-cs"/>
              </a:rPr>
              <a:t>Durante el año 2017 se ejecutaron en total </a:t>
            </a:r>
            <a:r>
              <a:rPr kumimoji="0" lang="es-CL" sz="2000" b="1" i="0" u="none" strike="noStrike" kern="1200" cap="none" spc="0" normalizeH="0" baseline="0" noProof="0" dirty="0">
                <a:ln>
                  <a:noFill/>
                </a:ln>
                <a:solidFill>
                  <a:srgbClr val="004986"/>
                </a:solidFill>
                <a:effectLst/>
                <a:uLnTx/>
                <a:uFillTx/>
                <a:latin typeface="Calibri"/>
                <a:ea typeface="+mn-ea"/>
                <a:cs typeface="+mn-cs"/>
              </a:rPr>
              <a:t>4.172</a:t>
            </a:r>
            <a:r>
              <a:rPr kumimoji="0" lang="es-CL" sz="2000" b="0" i="0" u="none" strike="noStrike" kern="1200" cap="none" spc="0" normalizeH="0" baseline="0" noProof="0" dirty="0">
                <a:ln>
                  <a:noFill/>
                </a:ln>
                <a:solidFill>
                  <a:srgbClr val="004986"/>
                </a:solidFill>
                <a:effectLst/>
                <a:uLnTx/>
                <a:uFillTx/>
                <a:latin typeface="Calibri"/>
                <a:ea typeface="+mn-ea"/>
                <a:cs typeface="+mn-cs"/>
              </a:rPr>
              <a:t> productos de fiscalización:</a:t>
            </a:r>
            <a:endParaRPr kumimoji="0" lang="es-CL"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ángulo 12">
            <a:extLst>
              <a:ext uri="{FF2B5EF4-FFF2-40B4-BE49-F238E27FC236}">
                <a16:creationId xmlns:a16="http://schemas.microsoft.com/office/drawing/2014/main" id="{8FDE1137-7410-4ECE-99BD-D34C5FE95CE6}"/>
              </a:ext>
            </a:extLst>
          </p:cNvPr>
          <p:cNvSpPr/>
          <p:nvPr/>
        </p:nvSpPr>
        <p:spPr>
          <a:xfrm>
            <a:off x="7964016" y="3000132"/>
            <a:ext cx="2893635" cy="64633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srgbClr val="004986"/>
                </a:solidFill>
                <a:effectLst/>
                <a:uLnTx/>
                <a:uFillTx/>
                <a:latin typeface="BrandonGrotesque-Medium"/>
                <a:ea typeface="+mn-ea"/>
                <a:cs typeface="+mn-cs"/>
              </a:rPr>
              <a:t>SECTOR MUNICIPAL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srgbClr val="004986"/>
                </a:solidFill>
                <a:effectLst/>
                <a:uLnTx/>
                <a:uFillTx/>
                <a:latin typeface="BrandonGrotesque-Medium"/>
                <a:ea typeface="+mn-ea"/>
                <a:cs typeface="+mn-cs"/>
              </a:rPr>
              <a:t>(2.141 PRODUCTOS) </a:t>
            </a:r>
            <a:endParaRPr kumimoji="0" lang="es-CL" sz="18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4" name="Gráfico 13">
            <a:extLst>
              <a:ext uri="{FF2B5EF4-FFF2-40B4-BE49-F238E27FC236}">
                <a16:creationId xmlns:a16="http://schemas.microsoft.com/office/drawing/2014/main" id="{2F9E0126-0B71-41A8-96C2-29E31FABE679}"/>
              </a:ext>
            </a:extLst>
          </p:cNvPr>
          <p:cNvGraphicFramePr>
            <a:graphicFrameLocks/>
          </p:cNvGraphicFramePr>
          <p:nvPr>
            <p:extLst/>
          </p:nvPr>
        </p:nvGraphicFramePr>
        <p:xfrm>
          <a:off x="393728" y="1942188"/>
          <a:ext cx="6631954" cy="3977179"/>
        </p:xfrm>
        <a:graphic>
          <a:graphicData uri="http://schemas.openxmlformats.org/drawingml/2006/chart">
            <c:chart xmlns:c="http://schemas.openxmlformats.org/drawingml/2006/chart" xmlns:r="http://schemas.openxmlformats.org/officeDocument/2006/relationships" r:id="rId4"/>
          </a:graphicData>
        </a:graphic>
      </p:graphicFrame>
      <p:sp>
        <p:nvSpPr>
          <p:cNvPr id="18" name="Rectángulo 17">
            <a:extLst>
              <a:ext uri="{FF2B5EF4-FFF2-40B4-BE49-F238E27FC236}">
                <a16:creationId xmlns:a16="http://schemas.microsoft.com/office/drawing/2014/main" id="{CBB13D98-A819-41AA-A31D-E580919602B8}"/>
              </a:ext>
            </a:extLst>
          </p:cNvPr>
          <p:cNvSpPr/>
          <p:nvPr/>
        </p:nvSpPr>
        <p:spPr>
          <a:xfrm>
            <a:off x="832576" y="5092021"/>
            <a:ext cx="1806653"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srgbClr val="004986"/>
                </a:solidFill>
                <a:effectLst/>
                <a:uLnTx/>
                <a:uFillTx/>
                <a:latin typeface="BrandonGrotesque-Medium"/>
                <a:ea typeface="+mn-ea"/>
                <a:cs typeface="+mn-cs"/>
              </a:rPr>
              <a:t>ATENCIONES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srgbClr val="004986"/>
                </a:solidFill>
                <a:effectLst/>
                <a:uLnTx/>
                <a:uFillTx/>
                <a:latin typeface="BrandonGrotesque-Medium"/>
                <a:ea typeface="+mn-ea"/>
                <a:cs typeface="+mn-cs"/>
              </a:rPr>
              <a:t>DE DENUNCIA</a:t>
            </a:r>
            <a:endParaRPr kumimoji="0" lang="es-CL"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ángulo 18">
            <a:extLst>
              <a:ext uri="{FF2B5EF4-FFF2-40B4-BE49-F238E27FC236}">
                <a16:creationId xmlns:a16="http://schemas.microsoft.com/office/drawing/2014/main" id="{320D01A7-460D-4878-8DAF-560CB0AA391D}"/>
              </a:ext>
            </a:extLst>
          </p:cNvPr>
          <p:cNvSpPr/>
          <p:nvPr/>
        </p:nvSpPr>
        <p:spPr>
          <a:xfrm>
            <a:off x="5700740" y="2581264"/>
            <a:ext cx="1806653"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srgbClr val="004986"/>
                </a:solidFill>
                <a:effectLst/>
                <a:uLnTx/>
                <a:uFillTx/>
                <a:latin typeface="BrandonGrotesque-Medium"/>
                <a:ea typeface="+mn-ea"/>
                <a:cs typeface="+mn-cs"/>
              </a:rPr>
              <a:t>INSPECCIÓN DE OBRA PÚBLICA</a:t>
            </a:r>
            <a:endParaRPr kumimoji="0" lang="es-CL"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 name="Rectángulo 19">
            <a:extLst>
              <a:ext uri="{FF2B5EF4-FFF2-40B4-BE49-F238E27FC236}">
                <a16:creationId xmlns:a16="http://schemas.microsoft.com/office/drawing/2014/main" id="{EA222DF9-4391-40E5-A20E-182270C3E33E}"/>
              </a:ext>
            </a:extLst>
          </p:cNvPr>
          <p:cNvSpPr/>
          <p:nvPr/>
        </p:nvSpPr>
        <p:spPr>
          <a:xfrm>
            <a:off x="4593444" y="2067303"/>
            <a:ext cx="1806653" cy="27699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srgbClr val="004986"/>
                </a:solidFill>
                <a:effectLst/>
                <a:uLnTx/>
                <a:uFillTx/>
                <a:latin typeface="BrandonGrotesque-Medium"/>
                <a:ea typeface="+mn-ea"/>
                <a:cs typeface="+mn-cs"/>
              </a:rPr>
              <a:t>AUDITORÍAS</a:t>
            </a:r>
            <a:endParaRPr kumimoji="0" lang="es-CL"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ectángulo 20">
            <a:extLst>
              <a:ext uri="{FF2B5EF4-FFF2-40B4-BE49-F238E27FC236}">
                <a16:creationId xmlns:a16="http://schemas.microsoft.com/office/drawing/2014/main" id="{BB80C14E-834C-4942-A027-57487C1DA26B}"/>
              </a:ext>
            </a:extLst>
          </p:cNvPr>
          <p:cNvSpPr/>
          <p:nvPr/>
        </p:nvSpPr>
        <p:spPr>
          <a:xfrm>
            <a:off x="5496770" y="3323943"/>
            <a:ext cx="2053109"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srgbClr val="004986"/>
                </a:solidFill>
                <a:effectLst/>
                <a:uLnTx/>
                <a:uFillTx/>
                <a:latin typeface="BrandonGrotesque-Medium"/>
                <a:ea typeface="+mn-ea"/>
                <a:cs typeface="+mn-cs"/>
              </a:rPr>
              <a:t>INVESTIGACIONES ESPECIALES</a:t>
            </a:r>
            <a:endParaRPr kumimoji="0" lang="es-CL" sz="1200" b="0"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2" name="Gráfico 21">
            <a:extLst>
              <a:ext uri="{FF2B5EF4-FFF2-40B4-BE49-F238E27FC236}">
                <a16:creationId xmlns:a16="http://schemas.microsoft.com/office/drawing/2014/main" id="{70E58B87-DBA8-470A-996B-0BA68B9B1C35}"/>
              </a:ext>
            </a:extLst>
          </p:cNvPr>
          <p:cNvGraphicFramePr>
            <a:graphicFrameLocks/>
          </p:cNvGraphicFramePr>
          <p:nvPr>
            <p:extLst/>
          </p:nvPr>
        </p:nvGraphicFramePr>
        <p:xfrm>
          <a:off x="7096778" y="3606235"/>
          <a:ext cx="4207357" cy="2466054"/>
        </p:xfrm>
        <a:graphic>
          <a:graphicData uri="http://schemas.openxmlformats.org/drawingml/2006/chart">
            <c:chart xmlns:c="http://schemas.openxmlformats.org/drawingml/2006/chart" xmlns:r="http://schemas.openxmlformats.org/officeDocument/2006/relationships" r:id="rId5"/>
          </a:graphicData>
        </a:graphic>
      </p:graphicFrame>
      <p:sp>
        <p:nvSpPr>
          <p:cNvPr id="23" name="Rectángulo 22">
            <a:extLst>
              <a:ext uri="{FF2B5EF4-FFF2-40B4-BE49-F238E27FC236}">
                <a16:creationId xmlns:a16="http://schemas.microsoft.com/office/drawing/2014/main" id="{3B9DE4AA-2493-4385-BDDB-791D0FCAD98D}"/>
              </a:ext>
            </a:extLst>
          </p:cNvPr>
          <p:cNvSpPr/>
          <p:nvPr/>
        </p:nvSpPr>
        <p:spPr>
          <a:xfrm>
            <a:off x="7230506" y="5553686"/>
            <a:ext cx="1806653"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srgbClr val="004986"/>
                </a:solidFill>
                <a:effectLst/>
                <a:uLnTx/>
                <a:uFillTx/>
                <a:latin typeface="BrandonGrotesque-Medium"/>
                <a:ea typeface="+mn-ea"/>
                <a:cs typeface="+mn-cs"/>
              </a:rPr>
              <a:t>ATENCIONES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srgbClr val="004986"/>
                </a:solidFill>
                <a:effectLst/>
                <a:uLnTx/>
                <a:uFillTx/>
                <a:latin typeface="BrandonGrotesque-Medium"/>
                <a:ea typeface="+mn-ea"/>
                <a:cs typeface="+mn-cs"/>
              </a:rPr>
              <a:t>DE DENUNCIA</a:t>
            </a:r>
            <a:endParaRPr kumimoji="0" lang="es-CL"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Rectángulo 23">
            <a:extLst>
              <a:ext uri="{FF2B5EF4-FFF2-40B4-BE49-F238E27FC236}">
                <a16:creationId xmlns:a16="http://schemas.microsoft.com/office/drawing/2014/main" id="{C0E282E1-74E4-4738-9303-F8C37E80264E}"/>
              </a:ext>
            </a:extLst>
          </p:cNvPr>
          <p:cNvSpPr/>
          <p:nvPr/>
        </p:nvSpPr>
        <p:spPr>
          <a:xfrm>
            <a:off x="10248085" y="4094021"/>
            <a:ext cx="1496952"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srgbClr val="004986"/>
                </a:solidFill>
                <a:effectLst/>
                <a:uLnTx/>
                <a:uFillTx/>
                <a:latin typeface="BrandonGrotesque-Medium"/>
                <a:ea typeface="+mn-ea"/>
                <a:cs typeface="+mn-cs"/>
              </a:rPr>
              <a:t>INSPECCIÓN DE OBRA PÚBLICA</a:t>
            </a:r>
            <a:endParaRPr kumimoji="0" lang="es-CL"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Rectángulo 24">
            <a:extLst>
              <a:ext uri="{FF2B5EF4-FFF2-40B4-BE49-F238E27FC236}">
                <a16:creationId xmlns:a16="http://schemas.microsoft.com/office/drawing/2014/main" id="{982C38A8-948F-4AC7-9084-AE07FD71170F}"/>
              </a:ext>
            </a:extLst>
          </p:cNvPr>
          <p:cNvSpPr/>
          <p:nvPr/>
        </p:nvSpPr>
        <p:spPr>
          <a:xfrm>
            <a:off x="9410834" y="3713781"/>
            <a:ext cx="180665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srgbClr val="004986"/>
                </a:solidFill>
                <a:effectLst/>
                <a:uLnTx/>
                <a:uFillTx/>
                <a:latin typeface="BrandonGrotesque-Medium"/>
                <a:ea typeface="+mn-ea"/>
                <a:cs typeface="+mn-cs"/>
              </a:rPr>
              <a:t>AUDITORÍAS</a:t>
            </a:r>
            <a:endParaRPr kumimoji="0" lang="es-CL"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Rectángulo 25">
            <a:extLst>
              <a:ext uri="{FF2B5EF4-FFF2-40B4-BE49-F238E27FC236}">
                <a16:creationId xmlns:a16="http://schemas.microsoft.com/office/drawing/2014/main" id="{BE3821A2-1FD5-4CB8-AD02-3BD2312F5495}"/>
              </a:ext>
            </a:extLst>
          </p:cNvPr>
          <p:cNvSpPr/>
          <p:nvPr/>
        </p:nvSpPr>
        <p:spPr>
          <a:xfrm>
            <a:off x="10190933" y="4628150"/>
            <a:ext cx="2053109"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000" b="0" i="0" u="none" strike="noStrike" kern="1200" cap="none" spc="0" normalizeH="0" baseline="0" noProof="0" dirty="0">
                <a:ln>
                  <a:noFill/>
                </a:ln>
                <a:solidFill>
                  <a:srgbClr val="004986"/>
                </a:solidFill>
                <a:effectLst/>
                <a:uLnTx/>
                <a:uFillTx/>
                <a:latin typeface="BrandonGrotesque-Medium"/>
                <a:ea typeface="+mn-ea"/>
                <a:cs typeface="+mn-cs"/>
              </a:rPr>
              <a:t>INVESTIGACIONES ESPECIALES</a:t>
            </a:r>
            <a:endParaRPr kumimoji="0" lang="es-CL" sz="10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CuadroTexto 15">
            <a:extLst>
              <a:ext uri="{FF2B5EF4-FFF2-40B4-BE49-F238E27FC236}">
                <a16:creationId xmlns:a16="http://schemas.microsoft.com/office/drawing/2014/main" id="{1EA05EEA-F801-4329-B989-08582F61010C}"/>
              </a:ext>
            </a:extLst>
          </p:cNvPr>
          <p:cNvSpPr txBox="1"/>
          <p:nvPr/>
        </p:nvSpPr>
        <p:spPr>
          <a:xfrm>
            <a:off x="345160" y="254505"/>
            <a:ext cx="9096078" cy="395173"/>
          </a:xfrm>
          <a:prstGeom prst="rect">
            <a:avLst/>
          </a:prstGeom>
          <a:noFill/>
        </p:spPr>
        <p:txBody>
          <a:bodyPr wrap="square" rtlCol="0">
            <a:spAutoFit/>
          </a:bodyPr>
          <a:lstStyle/>
          <a:p>
            <a:pPr defTabSz="609585">
              <a:lnSpc>
                <a:spcPct val="80000"/>
              </a:lnSpc>
            </a:pPr>
            <a:r>
              <a:rPr lang="es-CL" sz="2400" b="1" dirty="0">
                <a:solidFill>
                  <a:prstClr val="black"/>
                </a:solidFill>
                <a:cs typeface="Calibri"/>
              </a:rPr>
              <a:t>Función de Auditoría y Regulación</a:t>
            </a:r>
          </a:p>
        </p:txBody>
      </p:sp>
    </p:spTree>
    <p:extLst>
      <p:ext uri="{BB962C8B-B14F-4D97-AF65-F5344CB8AC3E}">
        <p14:creationId xmlns:p14="http://schemas.microsoft.com/office/powerpoint/2010/main" val="431202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8" name="Grupo 17"/>
          <p:cNvGrpSpPr/>
          <p:nvPr/>
        </p:nvGrpSpPr>
        <p:grpSpPr>
          <a:xfrm>
            <a:off x="997526" y="1667101"/>
            <a:ext cx="10424452" cy="184231"/>
            <a:chOff x="941696" y="1390375"/>
            <a:chExt cx="7243845" cy="138171"/>
          </a:xfrm>
        </p:grpSpPr>
        <p:cxnSp>
          <p:nvCxnSpPr>
            <p:cNvPr id="19" name="Conector recto 18"/>
            <p:cNvCxnSpPr/>
            <p:nvPr/>
          </p:nvCxnSpPr>
          <p:spPr>
            <a:xfrm>
              <a:off x="941696" y="1390375"/>
              <a:ext cx="7243845"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riángulo isósceles 19"/>
            <p:cNvSpPr/>
            <p:nvPr/>
          </p:nvSpPr>
          <p:spPr>
            <a:xfrm rot="10800000">
              <a:off x="1187354" y="1398046"/>
              <a:ext cx="382139" cy="130500"/>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s-CL" sz="2400" dirty="0">
                <a:solidFill>
                  <a:prstClr val="white"/>
                </a:solidFill>
                <a:latin typeface="Calibri"/>
              </a:endParaRPr>
            </a:p>
          </p:txBody>
        </p:sp>
      </p:grpSp>
      <p:sp>
        <p:nvSpPr>
          <p:cNvPr id="16" name="Marcador de contenido 2"/>
          <p:cNvSpPr txBox="1">
            <a:spLocks/>
          </p:cNvSpPr>
          <p:nvPr/>
        </p:nvSpPr>
        <p:spPr>
          <a:xfrm>
            <a:off x="880510" y="1065372"/>
            <a:ext cx="10653764" cy="557808"/>
          </a:xfrm>
          <a:prstGeom prst="rect">
            <a:avLst/>
          </a:prstGeom>
        </p:spPr>
        <p:txBody>
          <a:bodyPr>
            <a:noAutofit/>
          </a:bodyPr>
          <a:lstStyle>
            <a:lvl1pPr marL="408146" indent="-408146" algn="l" defTabSz="544194" rtl="0" eaLnBrk="1" latinLnBrk="0" hangingPunct="1">
              <a:spcBef>
                <a:spcPct val="20000"/>
              </a:spcBef>
              <a:buFont typeface="Arial"/>
              <a:buChar char="•"/>
              <a:defRPr sz="3824" kern="1200">
                <a:solidFill>
                  <a:schemeClr val="tx1"/>
                </a:solidFill>
                <a:latin typeface="+mn-lt"/>
                <a:ea typeface="+mn-ea"/>
                <a:cs typeface="+mn-cs"/>
              </a:defRPr>
            </a:lvl1pPr>
            <a:lvl2pPr marL="884316" indent="-340122" algn="l" defTabSz="544194" rtl="0" eaLnBrk="1" latinLnBrk="0" hangingPunct="1">
              <a:spcBef>
                <a:spcPct val="20000"/>
              </a:spcBef>
              <a:buFont typeface="Arial"/>
              <a:buChar char="–"/>
              <a:defRPr sz="3300" kern="1200">
                <a:solidFill>
                  <a:schemeClr val="tx1"/>
                </a:solidFill>
                <a:latin typeface="+mn-lt"/>
                <a:ea typeface="+mn-ea"/>
                <a:cs typeface="+mn-cs"/>
              </a:defRPr>
            </a:lvl2pPr>
            <a:lvl3pPr marL="1360485" indent="-272097" algn="l" defTabSz="544194" rtl="0" eaLnBrk="1" latinLnBrk="0" hangingPunct="1">
              <a:spcBef>
                <a:spcPct val="20000"/>
              </a:spcBef>
              <a:buFont typeface="Arial"/>
              <a:buChar char="•"/>
              <a:defRPr sz="2850" kern="1200">
                <a:solidFill>
                  <a:schemeClr val="tx1"/>
                </a:solidFill>
                <a:latin typeface="+mn-lt"/>
                <a:ea typeface="+mn-ea"/>
                <a:cs typeface="+mn-cs"/>
              </a:defRPr>
            </a:lvl3pPr>
            <a:lvl4pPr marL="1904679" indent="-272097" algn="l" defTabSz="544194" rtl="0" eaLnBrk="1" latinLnBrk="0" hangingPunct="1">
              <a:spcBef>
                <a:spcPct val="20000"/>
              </a:spcBef>
              <a:buFont typeface="Arial"/>
              <a:buChar char="–"/>
              <a:defRPr sz="2400" kern="1200">
                <a:solidFill>
                  <a:schemeClr val="tx1"/>
                </a:solidFill>
                <a:latin typeface="+mn-lt"/>
                <a:ea typeface="+mn-ea"/>
                <a:cs typeface="+mn-cs"/>
              </a:defRPr>
            </a:lvl4pPr>
            <a:lvl5pPr marL="2448874" indent="-272097" algn="l" defTabSz="544194" rtl="0" eaLnBrk="1" latinLnBrk="0" hangingPunct="1">
              <a:spcBef>
                <a:spcPct val="20000"/>
              </a:spcBef>
              <a:buFont typeface="Arial"/>
              <a:buChar char="»"/>
              <a:defRPr sz="2400" kern="1200">
                <a:solidFill>
                  <a:schemeClr val="tx1"/>
                </a:solidFill>
                <a:latin typeface="+mn-lt"/>
                <a:ea typeface="+mn-ea"/>
                <a:cs typeface="+mn-cs"/>
              </a:defRPr>
            </a:lvl5pPr>
            <a:lvl6pPr marL="2993068" indent="-272097" algn="l" defTabSz="544194" rtl="0" eaLnBrk="1" latinLnBrk="0" hangingPunct="1">
              <a:spcBef>
                <a:spcPct val="20000"/>
              </a:spcBef>
              <a:buFont typeface="Arial"/>
              <a:buChar char="•"/>
              <a:defRPr sz="2400" kern="1200">
                <a:solidFill>
                  <a:schemeClr val="tx1"/>
                </a:solidFill>
                <a:latin typeface="+mn-lt"/>
                <a:ea typeface="+mn-ea"/>
                <a:cs typeface="+mn-cs"/>
              </a:defRPr>
            </a:lvl6pPr>
            <a:lvl7pPr marL="3537262" indent="-272097" algn="l" defTabSz="544194" rtl="0" eaLnBrk="1" latinLnBrk="0" hangingPunct="1">
              <a:spcBef>
                <a:spcPct val="20000"/>
              </a:spcBef>
              <a:buFont typeface="Arial"/>
              <a:buChar char="•"/>
              <a:defRPr sz="2400" kern="1200">
                <a:solidFill>
                  <a:schemeClr val="tx1"/>
                </a:solidFill>
                <a:latin typeface="+mn-lt"/>
                <a:ea typeface="+mn-ea"/>
                <a:cs typeface="+mn-cs"/>
              </a:defRPr>
            </a:lvl7pPr>
            <a:lvl8pPr marL="4081457" indent="-272097" algn="l" defTabSz="544194" rtl="0" eaLnBrk="1" latinLnBrk="0" hangingPunct="1">
              <a:spcBef>
                <a:spcPct val="20000"/>
              </a:spcBef>
              <a:buFont typeface="Arial"/>
              <a:buChar char="•"/>
              <a:defRPr sz="2400" kern="1200">
                <a:solidFill>
                  <a:schemeClr val="tx1"/>
                </a:solidFill>
                <a:latin typeface="+mn-lt"/>
                <a:ea typeface="+mn-ea"/>
                <a:cs typeface="+mn-cs"/>
              </a:defRPr>
            </a:lvl8pPr>
            <a:lvl9pPr marL="4625651" indent="-272097" algn="l" defTabSz="544194" rtl="0" eaLnBrk="1" latinLnBrk="0" hangingPunct="1">
              <a:spcBef>
                <a:spcPct val="20000"/>
              </a:spcBef>
              <a:buFont typeface="Arial"/>
              <a:buChar char="•"/>
              <a:defRPr sz="2400" kern="1200">
                <a:solidFill>
                  <a:schemeClr val="tx1"/>
                </a:solidFill>
                <a:latin typeface="+mn-lt"/>
                <a:ea typeface="+mn-ea"/>
                <a:cs typeface="+mn-cs"/>
              </a:defRPr>
            </a:lvl9pPr>
          </a:lstStyle>
          <a:p>
            <a:pPr marL="0" indent="0" defTabSz="725574">
              <a:buNone/>
            </a:pPr>
            <a:r>
              <a:rPr lang="es-CL" sz="2667" dirty="0">
                <a:solidFill>
                  <a:srgbClr val="4F81BD"/>
                </a:solidFill>
                <a:latin typeface="Calibri"/>
              </a:rPr>
              <a:t>Etapas de la función de auditoría</a:t>
            </a:r>
          </a:p>
        </p:txBody>
      </p:sp>
      <p:sp>
        <p:nvSpPr>
          <p:cNvPr id="13" name="Rectángulo 12"/>
          <p:cNvSpPr/>
          <p:nvPr/>
        </p:nvSpPr>
        <p:spPr>
          <a:xfrm>
            <a:off x="728547" y="2000739"/>
            <a:ext cx="10853852" cy="4441775"/>
          </a:xfrm>
          <a:prstGeom prst="rect">
            <a:avLst/>
          </a:prstGeom>
          <a:solidFill>
            <a:schemeClr val="bg2">
              <a:alpha val="74118"/>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defTabSz="609585"/>
            <a:endParaRPr lang="es-CL" sz="2667" b="1" dirty="0">
              <a:solidFill>
                <a:prstClr val="black"/>
              </a:solidFill>
              <a:latin typeface="Calibri"/>
            </a:endParaRPr>
          </a:p>
        </p:txBody>
      </p:sp>
      <p:sp>
        <p:nvSpPr>
          <p:cNvPr id="15" name="Rectángulo redondeado 14"/>
          <p:cNvSpPr/>
          <p:nvPr/>
        </p:nvSpPr>
        <p:spPr>
          <a:xfrm>
            <a:off x="1605773" y="2589753"/>
            <a:ext cx="2684411" cy="3304052"/>
          </a:xfrm>
          <a:prstGeom prst="roundRect">
            <a:avLst>
              <a:gd name="adj" fmla="val 101"/>
            </a:avLst>
          </a:prstGeom>
          <a:solidFill>
            <a:srgbClr val="0069B3"/>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s-CL" sz="2667" dirty="0">
                <a:solidFill>
                  <a:prstClr val="white"/>
                </a:solidFill>
                <a:latin typeface="Calibri"/>
              </a:rPr>
              <a:t>PLANIFICACIÓN</a:t>
            </a:r>
          </a:p>
        </p:txBody>
      </p:sp>
      <p:sp>
        <p:nvSpPr>
          <p:cNvPr id="17" name="Rectángulo redondeado 16"/>
          <p:cNvSpPr/>
          <p:nvPr/>
        </p:nvSpPr>
        <p:spPr>
          <a:xfrm>
            <a:off x="4843003" y="2589753"/>
            <a:ext cx="2684411" cy="3304052"/>
          </a:xfrm>
          <a:prstGeom prst="roundRect">
            <a:avLst>
              <a:gd name="adj" fmla="val 101"/>
            </a:avLst>
          </a:prstGeom>
          <a:solidFill>
            <a:srgbClr val="0069B3"/>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s-CL" sz="2667" dirty="0">
                <a:solidFill>
                  <a:prstClr val="white"/>
                </a:solidFill>
                <a:latin typeface="Calibri"/>
              </a:rPr>
              <a:t>EJECUCIÓN</a:t>
            </a:r>
          </a:p>
        </p:txBody>
      </p:sp>
      <p:sp>
        <p:nvSpPr>
          <p:cNvPr id="21" name="Rectángulo redondeado 20"/>
          <p:cNvSpPr/>
          <p:nvPr/>
        </p:nvSpPr>
        <p:spPr>
          <a:xfrm>
            <a:off x="8080232" y="2589751"/>
            <a:ext cx="2684411" cy="3304052"/>
          </a:xfrm>
          <a:prstGeom prst="roundRect">
            <a:avLst>
              <a:gd name="adj" fmla="val 101"/>
            </a:avLst>
          </a:prstGeom>
          <a:solidFill>
            <a:srgbClr val="0069B3"/>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s-CL" sz="2667" dirty="0">
                <a:solidFill>
                  <a:prstClr val="white"/>
                </a:solidFill>
                <a:latin typeface="Calibri"/>
              </a:rPr>
              <a:t>SEGUIMIENTO Y APOYO AL CUMPLIMIENTO</a:t>
            </a:r>
          </a:p>
        </p:txBody>
      </p:sp>
      <p:sp>
        <p:nvSpPr>
          <p:cNvPr id="12" name="CuadroTexto 11">
            <a:extLst>
              <a:ext uri="{FF2B5EF4-FFF2-40B4-BE49-F238E27FC236}">
                <a16:creationId xmlns:a16="http://schemas.microsoft.com/office/drawing/2014/main" id="{1EA05EEA-F801-4329-B989-08582F61010C}"/>
              </a:ext>
            </a:extLst>
          </p:cNvPr>
          <p:cNvSpPr txBox="1"/>
          <p:nvPr/>
        </p:nvSpPr>
        <p:spPr>
          <a:xfrm>
            <a:off x="345160" y="420571"/>
            <a:ext cx="9096078" cy="395173"/>
          </a:xfrm>
          <a:prstGeom prst="rect">
            <a:avLst/>
          </a:prstGeom>
          <a:noFill/>
        </p:spPr>
        <p:txBody>
          <a:bodyPr wrap="square" rtlCol="0">
            <a:spAutoFit/>
          </a:bodyPr>
          <a:lstStyle/>
          <a:p>
            <a:pPr defTabSz="609585">
              <a:lnSpc>
                <a:spcPct val="80000"/>
              </a:lnSpc>
            </a:pPr>
            <a:r>
              <a:rPr lang="es-CL" sz="2400" b="1" dirty="0">
                <a:solidFill>
                  <a:prstClr val="black"/>
                </a:solidFill>
                <a:cs typeface="Calibri"/>
              </a:rPr>
              <a:t>Función de Auditoría y Regulación</a:t>
            </a:r>
          </a:p>
        </p:txBody>
      </p:sp>
    </p:spTree>
    <p:extLst>
      <p:ext uri="{BB962C8B-B14F-4D97-AF65-F5344CB8AC3E}">
        <p14:creationId xmlns:p14="http://schemas.microsoft.com/office/powerpoint/2010/main" val="179193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ítulo 1"/>
          <p:cNvSpPr txBox="1">
            <a:spLocks/>
          </p:cNvSpPr>
          <p:nvPr/>
        </p:nvSpPr>
        <p:spPr>
          <a:xfrm>
            <a:off x="328465" y="0"/>
            <a:ext cx="10403620" cy="122942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defTabSz="609585">
              <a:lnSpc>
                <a:spcPct val="80000"/>
              </a:lnSpc>
            </a:pPr>
            <a:r>
              <a:rPr lang="es-CL" sz="2800" b="1" dirty="0">
                <a:solidFill>
                  <a:prstClr val="black"/>
                </a:solidFill>
                <a:latin typeface="Calibri"/>
                <a:cs typeface="Calibri"/>
              </a:rPr>
              <a:t>Planificación</a:t>
            </a:r>
          </a:p>
        </p:txBody>
      </p:sp>
      <p:pic>
        <p:nvPicPr>
          <p:cNvPr id="3" name="Imagen 2"/>
          <p:cNvPicPr>
            <a:picLocks noChangeAspect="1"/>
          </p:cNvPicPr>
          <p:nvPr/>
        </p:nvPicPr>
        <p:blipFill rotWithShape="1">
          <a:blip r:embed="rId4"/>
          <a:srcRect l="32758" t="31177" r="9333" b="18323"/>
          <a:stretch/>
        </p:blipFill>
        <p:spPr>
          <a:xfrm>
            <a:off x="842184" y="1229427"/>
            <a:ext cx="10046209" cy="4925568"/>
          </a:xfrm>
          <a:prstGeom prst="rect">
            <a:avLst/>
          </a:prstGeom>
        </p:spPr>
      </p:pic>
      <p:sp>
        <p:nvSpPr>
          <p:cNvPr id="9" name="Rectángulo 8"/>
          <p:cNvSpPr/>
          <p:nvPr/>
        </p:nvSpPr>
        <p:spPr>
          <a:xfrm>
            <a:off x="1668426" y="1990779"/>
            <a:ext cx="8393721" cy="2807869"/>
          </a:xfrm>
          <a:prstGeom prst="rect">
            <a:avLst/>
          </a:prstGeom>
          <a:solidFill>
            <a:srgbClr val="FFFFF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s-CL" sz="5333" b="1" dirty="0">
                <a:solidFill>
                  <a:prstClr val="black"/>
                </a:solidFill>
                <a:latin typeface="Calibri"/>
              </a:rPr>
              <a:t>Planificación de auditorías </a:t>
            </a:r>
          </a:p>
        </p:txBody>
      </p:sp>
    </p:spTree>
    <p:extLst>
      <p:ext uri="{BB962C8B-B14F-4D97-AF65-F5344CB8AC3E}">
        <p14:creationId xmlns:p14="http://schemas.microsoft.com/office/powerpoint/2010/main" val="295458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ítulo 1"/>
          <p:cNvSpPr txBox="1">
            <a:spLocks/>
          </p:cNvSpPr>
          <p:nvPr/>
        </p:nvSpPr>
        <p:spPr>
          <a:xfrm>
            <a:off x="328465" y="0"/>
            <a:ext cx="10403620" cy="122942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defTabSz="609585">
              <a:lnSpc>
                <a:spcPct val="80000"/>
              </a:lnSpc>
            </a:pPr>
            <a:endParaRPr lang="es-CL" sz="2667" b="1" dirty="0">
              <a:solidFill>
                <a:prstClr val="black"/>
              </a:solidFill>
              <a:latin typeface="Calibri"/>
              <a:cs typeface="Calibri"/>
            </a:endParaRPr>
          </a:p>
        </p:txBody>
      </p:sp>
      <p:grpSp>
        <p:nvGrpSpPr>
          <p:cNvPr id="18" name="Grupo 17"/>
          <p:cNvGrpSpPr/>
          <p:nvPr/>
        </p:nvGrpSpPr>
        <p:grpSpPr>
          <a:xfrm>
            <a:off x="997526" y="1667101"/>
            <a:ext cx="10424452" cy="184231"/>
            <a:chOff x="941696" y="1390375"/>
            <a:chExt cx="7243845" cy="138171"/>
          </a:xfrm>
        </p:grpSpPr>
        <p:cxnSp>
          <p:nvCxnSpPr>
            <p:cNvPr id="19" name="Conector recto 18"/>
            <p:cNvCxnSpPr/>
            <p:nvPr/>
          </p:nvCxnSpPr>
          <p:spPr>
            <a:xfrm>
              <a:off x="941696" y="1390375"/>
              <a:ext cx="7243845"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riángulo isósceles 19"/>
            <p:cNvSpPr/>
            <p:nvPr/>
          </p:nvSpPr>
          <p:spPr>
            <a:xfrm rot="10800000">
              <a:off x="1187354" y="1398046"/>
              <a:ext cx="382139" cy="130500"/>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s-CL" sz="2400" dirty="0">
                <a:solidFill>
                  <a:prstClr val="white"/>
                </a:solidFill>
                <a:latin typeface="Calibri"/>
              </a:endParaRPr>
            </a:p>
          </p:txBody>
        </p:sp>
      </p:grpSp>
      <p:sp>
        <p:nvSpPr>
          <p:cNvPr id="16" name="Marcador de contenido 2"/>
          <p:cNvSpPr txBox="1">
            <a:spLocks/>
          </p:cNvSpPr>
          <p:nvPr/>
        </p:nvSpPr>
        <p:spPr>
          <a:xfrm>
            <a:off x="880510" y="1065372"/>
            <a:ext cx="10653764" cy="557808"/>
          </a:xfrm>
          <a:prstGeom prst="rect">
            <a:avLst/>
          </a:prstGeom>
        </p:spPr>
        <p:txBody>
          <a:bodyPr>
            <a:noAutofit/>
          </a:bodyPr>
          <a:lstStyle>
            <a:lvl1pPr marL="408146" indent="-408146" algn="l" defTabSz="544194" rtl="0" eaLnBrk="1" latinLnBrk="0" hangingPunct="1">
              <a:spcBef>
                <a:spcPct val="20000"/>
              </a:spcBef>
              <a:buFont typeface="Arial"/>
              <a:buChar char="•"/>
              <a:defRPr sz="3824" kern="1200">
                <a:solidFill>
                  <a:schemeClr val="tx1"/>
                </a:solidFill>
                <a:latin typeface="+mn-lt"/>
                <a:ea typeface="+mn-ea"/>
                <a:cs typeface="+mn-cs"/>
              </a:defRPr>
            </a:lvl1pPr>
            <a:lvl2pPr marL="884316" indent="-340122" algn="l" defTabSz="544194" rtl="0" eaLnBrk="1" latinLnBrk="0" hangingPunct="1">
              <a:spcBef>
                <a:spcPct val="20000"/>
              </a:spcBef>
              <a:buFont typeface="Arial"/>
              <a:buChar char="–"/>
              <a:defRPr sz="3300" kern="1200">
                <a:solidFill>
                  <a:schemeClr val="tx1"/>
                </a:solidFill>
                <a:latin typeface="+mn-lt"/>
                <a:ea typeface="+mn-ea"/>
                <a:cs typeface="+mn-cs"/>
              </a:defRPr>
            </a:lvl2pPr>
            <a:lvl3pPr marL="1360485" indent="-272097" algn="l" defTabSz="544194" rtl="0" eaLnBrk="1" latinLnBrk="0" hangingPunct="1">
              <a:spcBef>
                <a:spcPct val="20000"/>
              </a:spcBef>
              <a:buFont typeface="Arial"/>
              <a:buChar char="•"/>
              <a:defRPr sz="2850" kern="1200">
                <a:solidFill>
                  <a:schemeClr val="tx1"/>
                </a:solidFill>
                <a:latin typeface="+mn-lt"/>
                <a:ea typeface="+mn-ea"/>
                <a:cs typeface="+mn-cs"/>
              </a:defRPr>
            </a:lvl3pPr>
            <a:lvl4pPr marL="1904679" indent="-272097" algn="l" defTabSz="544194" rtl="0" eaLnBrk="1" latinLnBrk="0" hangingPunct="1">
              <a:spcBef>
                <a:spcPct val="20000"/>
              </a:spcBef>
              <a:buFont typeface="Arial"/>
              <a:buChar char="–"/>
              <a:defRPr sz="2400" kern="1200">
                <a:solidFill>
                  <a:schemeClr val="tx1"/>
                </a:solidFill>
                <a:latin typeface="+mn-lt"/>
                <a:ea typeface="+mn-ea"/>
                <a:cs typeface="+mn-cs"/>
              </a:defRPr>
            </a:lvl4pPr>
            <a:lvl5pPr marL="2448874" indent="-272097" algn="l" defTabSz="544194" rtl="0" eaLnBrk="1" latinLnBrk="0" hangingPunct="1">
              <a:spcBef>
                <a:spcPct val="20000"/>
              </a:spcBef>
              <a:buFont typeface="Arial"/>
              <a:buChar char="»"/>
              <a:defRPr sz="2400" kern="1200">
                <a:solidFill>
                  <a:schemeClr val="tx1"/>
                </a:solidFill>
                <a:latin typeface="+mn-lt"/>
                <a:ea typeface="+mn-ea"/>
                <a:cs typeface="+mn-cs"/>
              </a:defRPr>
            </a:lvl5pPr>
            <a:lvl6pPr marL="2993068" indent="-272097" algn="l" defTabSz="544194" rtl="0" eaLnBrk="1" latinLnBrk="0" hangingPunct="1">
              <a:spcBef>
                <a:spcPct val="20000"/>
              </a:spcBef>
              <a:buFont typeface="Arial"/>
              <a:buChar char="•"/>
              <a:defRPr sz="2400" kern="1200">
                <a:solidFill>
                  <a:schemeClr val="tx1"/>
                </a:solidFill>
                <a:latin typeface="+mn-lt"/>
                <a:ea typeface="+mn-ea"/>
                <a:cs typeface="+mn-cs"/>
              </a:defRPr>
            </a:lvl6pPr>
            <a:lvl7pPr marL="3537262" indent="-272097" algn="l" defTabSz="544194" rtl="0" eaLnBrk="1" latinLnBrk="0" hangingPunct="1">
              <a:spcBef>
                <a:spcPct val="20000"/>
              </a:spcBef>
              <a:buFont typeface="Arial"/>
              <a:buChar char="•"/>
              <a:defRPr sz="2400" kern="1200">
                <a:solidFill>
                  <a:schemeClr val="tx1"/>
                </a:solidFill>
                <a:latin typeface="+mn-lt"/>
                <a:ea typeface="+mn-ea"/>
                <a:cs typeface="+mn-cs"/>
              </a:defRPr>
            </a:lvl7pPr>
            <a:lvl8pPr marL="4081457" indent="-272097" algn="l" defTabSz="544194" rtl="0" eaLnBrk="1" latinLnBrk="0" hangingPunct="1">
              <a:spcBef>
                <a:spcPct val="20000"/>
              </a:spcBef>
              <a:buFont typeface="Arial"/>
              <a:buChar char="•"/>
              <a:defRPr sz="2400" kern="1200">
                <a:solidFill>
                  <a:schemeClr val="tx1"/>
                </a:solidFill>
                <a:latin typeface="+mn-lt"/>
                <a:ea typeface="+mn-ea"/>
                <a:cs typeface="+mn-cs"/>
              </a:defRPr>
            </a:lvl8pPr>
            <a:lvl9pPr marL="4625651" indent="-272097" algn="l" defTabSz="544194" rtl="0" eaLnBrk="1" latinLnBrk="0" hangingPunct="1">
              <a:spcBef>
                <a:spcPct val="20000"/>
              </a:spcBef>
              <a:buFont typeface="Arial"/>
              <a:buChar char="•"/>
              <a:defRPr sz="2400" kern="1200">
                <a:solidFill>
                  <a:schemeClr val="tx1"/>
                </a:solidFill>
                <a:latin typeface="+mn-lt"/>
                <a:ea typeface="+mn-ea"/>
                <a:cs typeface="+mn-cs"/>
              </a:defRPr>
            </a:lvl9pPr>
          </a:lstStyle>
          <a:p>
            <a:pPr marL="0" indent="0" defTabSz="725574">
              <a:buNone/>
            </a:pPr>
            <a:r>
              <a:rPr lang="es-CL" sz="2667" dirty="0">
                <a:solidFill>
                  <a:srgbClr val="4F81BD"/>
                </a:solidFill>
                <a:latin typeface="Calibri"/>
              </a:rPr>
              <a:t>Planificadores:</a:t>
            </a:r>
          </a:p>
        </p:txBody>
      </p:sp>
      <p:pic>
        <p:nvPicPr>
          <p:cNvPr id="20482" name="Picture 2" descr="Resultado de imagen para icono chile"/>
          <p:cNvPicPr>
            <a:picLocks noChangeAspect="1" noChangeArrowheads="1"/>
          </p:cNvPicPr>
          <p:nvPr/>
        </p:nvPicPr>
        <p:blipFill rotWithShape="1">
          <a:blip r:embed="rId4">
            <a:extLst>
              <a:ext uri="{28A0092B-C50C-407E-A947-70E740481C1C}">
                <a14:useLocalDpi xmlns:a14="http://schemas.microsoft.com/office/drawing/2010/main" val="0"/>
              </a:ext>
            </a:extLst>
          </a:blip>
          <a:srcRect l="7721" r="80341"/>
          <a:stretch/>
        </p:blipFill>
        <p:spPr bwMode="auto">
          <a:xfrm>
            <a:off x="1442168" y="2228891"/>
            <a:ext cx="805341" cy="3750656"/>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2485294" y="5121425"/>
            <a:ext cx="4495407" cy="461665"/>
          </a:xfrm>
          <a:prstGeom prst="rect">
            <a:avLst/>
          </a:prstGeom>
        </p:spPr>
        <p:txBody>
          <a:bodyPr wrap="square">
            <a:spAutoFit/>
          </a:bodyPr>
          <a:lstStyle/>
          <a:p>
            <a:pPr algn="ctr" defTabSz="609585"/>
            <a:r>
              <a:rPr lang="es-CL" sz="2400" dirty="0">
                <a:solidFill>
                  <a:prstClr val="black"/>
                </a:solidFill>
                <a:latin typeface="Calibri"/>
              </a:rPr>
              <a:t>Planificadores a nivel nacional </a:t>
            </a:r>
          </a:p>
        </p:txBody>
      </p:sp>
      <p:sp>
        <p:nvSpPr>
          <p:cNvPr id="5" name="Elipse 4"/>
          <p:cNvSpPr/>
          <p:nvPr/>
        </p:nvSpPr>
        <p:spPr>
          <a:xfrm>
            <a:off x="3272812" y="2548883"/>
            <a:ext cx="2529165" cy="2441204"/>
          </a:xfrm>
          <a:prstGeom prst="ellipse">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609585"/>
            <a:r>
              <a:rPr lang="es-CL" sz="2667" b="1" dirty="0">
                <a:solidFill>
                  <a:prstClr val="white"/>
                </a:solidFill>
                <a:latin typeface="Calibri"/>
              </a:rPr>
              <a:t>40</a:t>
            </a:r>
          </a:p>
          <a:p>
            <a:pPr algn="ctr" defTabSz="609585"/>
            <a:r>
              <a:rPr lang="es-CL" sz="2667" b="1" dirty="0">
                <a:solidFill>
                  <a:prstClr val="white"/>
                </a:solidFill>
                <a:latin typeface="Calibri"/>
              </a:rPr>
              <a:t>funcionarios</a:t>
            </a:r>
          </a:p>
        </p:txBody>
      </p:sp>
      <p:sp>
        <p:nvSpPr>
          <p:cNvPr id="6" name="Flecha derecha 5"/>
          <p:cNvSpPr/>
          <p:nvPr/>
        </p:nvSpPr>
        <p:spPr>
          <a:xfrm>
            <a:off x="6419472" y="3308376"/>
            <a:ext cx="1047261" cy="9222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s-CL" sz="2400" dirty="0">
              <a:solidFill>
                <a:prstClr val="white"/>
              </a:solidFill>
              <a:latin typeface="Calibri"/>
            </a:endParaRPr>
          </a:p>
        </p:txBody>
      </p:sp>
      <p:sp>
        <p:nvSpPr>
          <p:cNvPr id="7" name="Rectángulo 6"/>
          <p:cNvSpPr/>
          <p:nvPr/>
        </p:nvSpPr>
        <p:spPr>
          <a:xfrm>
            <a:off x="8159261" y="2659699"/>
            <a:ext cx="3063631" cy="24329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s-CL" sz="2400" dirty="0">
                <a:solidFill>
                  <a:prstClr val="white"/>
                </a:solidFill>
                <a:latin typeface="Calibri"/>
              </a:rPr>
              <a:t>Responsables de generar el Plan Operativo de Auditorías</a:t>
            </a:r>
          </a:p>
        </p:txBody>
      </p:sp>
      <p:sp>
        <p:nvSpPr>
          <p:cNvPr id="12" name="Título 1"/>
          <p:cNvSpPr txBox="1">
            <a:spLocks/>
          </p:cNvSpPr>
          <p:nvPr/>
        </p:nvSpPr>
        <p:spPr>
          <a:xfrm>
            <a:off x="328465" y="35629"/>
            <a:ext cx="10403620" cy="122942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defTabSz="609585">
              <a:lnSpc>
                <a:spcPct val="80000"/>
              </a:lnSpc>
            </a:pPr>
            <a:r>
              <a:rPr lang="es-CL" sz="2800" b="1" dirty="0">
                <a:solidFill>
                  <a:prstClr val="black"/>
                </a:solidFill>
                <a:latin typeface="Calibri"/>
                <a:cs typeface="Calibri"/>
              </a:rPr>
              <a:t>Planificación</a:t>
            </a:r>
          </a:p>
        </p:txBody>
      </p:sp>
    </p:spTree>
    <p:extLst>
      <p:ext uri="{BB962C8B-B14F-4D97-AF65-F5344CB8AC3E}">
        <p14:creationId xmlns:p14="http://schemas.microsoft.com/office/powerpoint/2010/main" val="139929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500"/>
                                        <p:tgtEl>
                                          <p:spTgt spid="204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8" name="Grupo 17"/>
          <p:cNvGrpSpPr/>
          <p:nvPr/>
        </p:nvGrpSpPr>
        <p:grpSpPr>
          <a:xfrm>
            <a:off x="997526" y="1667101"/>
            <a:ext cx="10424452" cy="184231"/>
            <a:chOff x="941696" y="1390375"/>
            <a:chExt cx="7243845" cy="138171"/>
          </a:xfrm>
        </p:grpSpPr>
        <p:cxnSp>
          <p:nvCxnSpPr>
            <p:cNvPr id="19" name="Conector recto 18"/>
            <p:cNvCxnSpPr/>
            <p:nvPr/>
          </p:nvCxnSpPr>
          <p:spPr>
            <a:xfrm>
              <a:off x="941696" y="1390375"/>
              <a:ext cx="7243845"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riángulo isósceles 19"/>
            <p:cNvSpPr/>
            <p:nvPr/>
          </p:nvSpPr>
          <p:spPr>
            <a:xfrm rot="10800000">
              <a:off x="1187354" y="1398046"/>
              <a:ext cx="382139" cy="130500"/>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s-CL" sz="2400" dirty="0">
                <a:solidFill>
                  <a:prstClr val="white"/>
                </a:solidFill>
                <a:latin typeface="Calibri"/>
              </a:endParaRPr>
            </a:p>
          </p:txBody>
        </p:sp>
      </p:grpSp>
      <p:sp>
        <p:nvSpPr>
          <p:cNvPr id="16" name="Marcador de contenido 2"/>
          <p:cNvSpPr txBox="1">
            <a:spLocks/>
          </p:cNvSpPr>
          <p:nvPr/>
        </p:nvSpPr>
        <p:spPr>
          <a:xfrm>
            <a:off x="880510" y="1065372"/>
            <a:ext cx="10653764" cy="557808"/>
          </a:xfrm>
          <a:prstGeom prst="rect">
            <a:avLst/>
          </a:prstGeom>
        </p:spPr>
        <p:txBody>
          <a:bodyPr>
            <a:noAutofit/>
          </a:bodyPr>
          <a:lstStyle>
            <a:lvl1pPr marL="408146" indent="-408146" algn="l" defTabSz="544194" rtl="0" eaLnBrk="1" latinLnBrk="0" hangingPunct="1">
              <a:spcBef>
                <a:spcPct val="20000"/>
              </a:spcBef>
              <a:buFont typeface="Arial"/>
              <a:buChar char="•"/>
              <a:defRPr sz="3824" kern="1200">
                <a:solidFill>
                  <a:schemeClr val="tx1"/>
                </a:solidFill>
                <a:latin typeface="+mn-lt"/>
                <a:ea typeface="+mn-ea"/>
                <a:cs typeface="+mn-cs"/>
              </a:defRPr>
            </a:lvl1pPr>
            <a:lvl2pPr marL="884316" indent="-340122" algn="l" defTabSz="544194" rtl="0" eaLnBrk="1" latinLnBrk="0" hangingPunct="1">
              <a:spcBef>
                <a:spcPct val="20000"/>
              </a:spcBef>
              <a:buFont typeface="Arial"/>
              <a:buChar char="–"/>
              <a:defRPr sz="3300" kern="1200">
                <a:solidFill>
                  <a:schemeClr val="tx1"/>
                </a:solidFill>
                <a:latin typeface="+mn-lt"/>
                <a:ea typeface="+mn-ea"/>
                <a:cs typeface="+mn-cs"/>
              </a:defRPr>
            </a:lvl2pPr>
            <a:lvl3pPr marL="1360485" indent="-272097" algn="l" defTabSz="544194" rtl="0" eaLnBrk="1" latinLnBrk="0" hangingPunct="1">
              <a:spcBef>
                <a:spcPct val="20000"/>
              </a:spcBef>
              <a:buFont typeface="Arial"/>
              <a:buChar char="•"/>
              <a:defRPr sz="2850" kern="1200">
                <a:solidFill>
                  <a:schemeClr val="tx1"/>
                </a:solidFill>
                <a:latin typeface="+mn-lt"/>
                <a:ea typeface="+mn-ea"/>
                <a:cs typeface="+mn-cs"/>
              </a:defRPr>
            </a:lvl3pPr>
            <a:lvl4pPr marL="1904679" indent="-272097" algn="l" defTabSz="544194" rtl="0" eaLnBrk="1" latinLnBrk="0" hangingPunct="1">
              <a:spcBef>
                <a:spcPct val="20000"/>
              </a:spcBef>
              <a:buFont typeface="Arial"/>
              <a:buChar char="–"/>
              <a:defRPr sz="2400" kern="1200">
                <a:solidFill>
                  <a:schemeClr val="tx1"/>
                </a:solidFill>
                <a:latin typeface="+mn-lt"/>
                <a:ea typeface="+mn-ea"/>
                <a:cs typeface="+mn-cs"/>
              </a:defRPr>
            </a:lvl4pPr>
            <a:lvl5pPr marL="2448874" indent="-272097" algn="l" defTabSz="544194" rtl="0" eaLnBrk="1" latinLnBrk="0" hangingPunct="1">
              <a:spcBef>
                <a:spcPct val="20000"/>
              </a:spcBef>
              <a:buFont typeface="Arial"/>
              <a:buChar char="»"/>
              <a:defRPr sz="2400" kern="1200">
                <a:solidFill>
                  <a:schemeClr val="tx1"/>
                </a:solidFill>
                <a:latin typeface="+mn-lt"/>
                <a:ea typeface="+mn-ea"/>
                <a:cs typeface="+mn-cs"/>
              </a:defRPr>
            </a:lvl5pPr>
            <a:lvl6pPr marL="2993068" indent="-272097" algn="l" defTabSz="544194" rtl="0" eaLnBrk="1" latinLnBrk="0" hangingPunct="1">
              <a:spcBef>
                <a:spcPct val="20000"/>
              </a:spcBef>
              <a:buFont typeface="Arial"/>
              <a:buChar char="•"/>
              <a:defRPr sz="2400" kern="1200">
                <a:solidFill>
                  <a:schemeClr val="tx1"/>
                </a:solidFill>
                <a:latin typeface="+mn-lt"/>
                <a:ea typeface="+mn-ea"/>
                <a:cs typeface="+mn-cs"/>
              </a:defRPr>
            </a:lvl6pPr>
            <a:lvl7pPr marL="3537262" indent="-272097" algn="l" defTabSz="544194" rtl="0" eaLnBrk="1" latinLnBrk="0" hangingPunct="1">
              <a:spcBef>
                <a:spcPct val="20000"/>
              </a:spcBef>
              <a:buFont typeface="Arial"/>
              <a:buChar char="•"/>
              <a:defRPr sz="2400" kern="1200">
                <a:solidFill>
                  <a:schemeClr val="tx1"/>
                </a:solidFill>
                <a:latin typeface="+mn-lt"/>
                <a:ea typeface="+mn-ea"/>
                <a:cs typeface="+mn-cs"/>
              </a:defRPr>
            </a:lvl7pPr>
            <a:lvl8pPr marL="4081457" indent="-272097" algn="l" defTabSz="544194" rtl="0" eaLnBrk="1" latinLnBrk="0" hangingPunct="1">
              <a:spcBef>
                <a:spcPct val="20000"/>
              </a:spcBef>
              <a:buFont typeface="Arial"/>
              <a:buChar char="•"/>
              <a:defRPr sz="2400" kern="1200">
                <a:solidFill>
                  <a:schemeClr val="tx1"/>
                </a:solidFill>
                <a:latin typeface="+mn-lt"/>
                <a:ea typeface="+mn-ea"/>
                <a:cs typeface="+mn-cs"/>
              </a:defRPr>
            </a:lvl8pPr>
            <a:lvl9pPr marL="4625651" indent="-272097" algn="l" defTabSz="544194" rtl="0" eaLnBrk="1" latinLnBrk="0" hangingPunct="1">
              <a:spcBef>
                <a:spcPct val="20000"/>
              </a:spcBef>
              <a:buFont typeface="Arial"/>
              <a:buChar char="•"/>
              <a:defRPr sz="2400" kern="1200">
                <a:solidFill>
                  <a:schemeClr val="tx1"/>
                </a:solidFill>
                <a:latin typeface="+mn-lt"/>
                <a:ea typeface="+mn-ea"/>
                <a:cs typeface="+mn-cs"/>
              </a:defRPr>
            </a:lvl9pPr>
          </a:lstStyle>
          <a:p>
            <a:pPr marL="0" indent="0" defTabSz="725574">
              <a:buNone/>
            </a:pPr>
            <a:r>
              <a:rPr lang="es-CL" sz="2667" dirty="0">
                <a:solidFill>
                  <a:srgbClr val="4F81BD"/>
                </a:solidFill>
                <a:latin typeface="Calibri"/>
              </a:rPr>
              <a:t>El desafío del equipo de planificación</a:t>
            </a:r>
          </a:p>
        </p:txBody>
      </p:sp>
      <p:sp>
        <p:nvSpPr>
          <p:cNvPr id="13" name="Rectángulo 12"/>
          <p:cNvSpPr/>
          <p:nvPr/>
        </p:nvSpPr>
        <p:spPr>
          <a:xfrm>
            <a:off x="728547" y="2000739"/>
            <a:ext cx="10853852" cy="4441775"/>
          </a:xfrm>
          <a:prstGeom prst="rect">
            <a:avLst/>
          </a:prstGeom>
          <a:solidFill>
            <a:schemeClr val="bg2">
              <a:alpha val="74118"/>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defTabSz="609585"/>
            <a:endParaRPr lang="es-CL" sz="2667" b="1" dirty="0">
              <a:solidFill>
                <a:prstClr val="black"/>
              </a:solidFill>
              <a:latin typeface="Calibri"/>
            </a:endParaRPr>
          </a:p>
        </p:txBody>
      </p:sp>
      <p:sp>
        <p:nvSpPr>
          <p:cNvPr id="3" name="Rectángulo 2"/>
          <p:cNvSpPr/>
          <p:nvPr/>
        </p:nvSpPr>
        <p:spPr>
          <a:xfrm>
            <a:off x="1090950" y="2343567"/>
            <a:ext cx="2741364" cy="17350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s-CL" sz="2400" b="1" dirty="0">
                <a:solidFill>
                  <a:prstClr val="white"/>
                </a:solidFill>
                <a:latin typeface="Calibri"/>
              </a:rPr>
              <a:t>1806 entidades en la cobertura de la CGR</a:t>
            </a:r>
          </a:p>
        </p:txBody>
      </p:sp>
      <p:sp>
        <p:nvSpPr>
          <p:cNvPr id="12" name="Rectángulo 11"/>
          <p:cNvSpPr/>
          <p:nvPr/>
        </p:nvSpPr>
        <p:spPr>
          <a:xfrm>
            <a:off x="1090950" y="4281782"/>
            <a:ext cx="2741364" cy="17350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s-CL" sz="2400" b="1" dirty="0">
                <a:solidFill>
                  <a:prstClr val="white"/>
                </a:solidFill>
                <a:latin typeface="Calibri"/>
              </a:rPr>
              <a:t>X número de unidades fiscalizables y  materias</a:t>
            </a:r>
          </a:p>
        </p:txBody>
      </p:sp>
      <p:sp>
        <p:nvSpPr>
          <p:cNvPr id="4" name="Distinto de 3"/>
          <p:cNvSpPr/>
          <p:nvPr/>
        </p:nvSpPr>
        <p:spPr>
          <a:xfrm>
            <a:off x="3832314" y="3495879"/>
            <a:ext cx="2391508" cy="1422400"/>
          </a:xfrm>
          <a:prstGeom prst="mathNotEqual">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s-CL" sz="2400" dirty="0">
              <a:solidFill>
                <a:prstClr val="black"/>
              </a:solidFill>
              <a:latin typeface="Calibri"/>
            </a:endParaRPr>
          </a:p>
        </p:txBody>
      </p:sp>
      <p:sp>
        <p:nvSpPr>
          <p:cNvPr id="7" name="Rectángulo 6"/>
          <p:cNvSpPr/>
          <p:nvPr/>
        </p:nvSpPr>
        <p:spPr>
          <a:xfrm>
            <a:off x="6055855" y="2773129"/>
            <a:ext cx="5161560" cy="3017304"/>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s-CL" sz="2400" dirty="0">
              <a:solidFill>
                <a:prstClr val="white"/>
              </a:solidFill>
              <a:latin typeface="Calibri"/>
            </a:endParaRPr>
          </a:p>
        </p:txBody>
      </p:sp>
      <p:sp>
        <p:nvSpPr>
          <p:cNvPr id="5" name="Rectángulo 4"/>
          <p:cNvSpPr/>
          <p:nvPr/>
        </p:nvSpPr>
        <p:spPr>
          <a:xfrm>
            <a:off x="6531529" y="3295543"/>
            <a:ext cx="2424371" cy="1815690"/>
          </a:xfrm>
          <a:prstGeom prst="rect">
            <a:avLst/>
          </a:prstGeom>
        </p:spPr>
        <p:txBody>
          <a:bodyPr wrap="square">
            <a:spAutoFit/>
          </a:bodyPr>
          <a:lstStyle/>
          <a:p>
            <a:pPr algn="ctr" defTabSz="609585"/>
            <a:r>
              <a:rPr lang="es-CL" sz="3733" dirty="0">
                <a:solidFill>
                  <a:prstClr val="black"/>
                </a:solidFill>
                <a:latin typeface="Calibri"/>
              </a:rPr>
              <a:t>Aprox. </a:t>
            </a:r>
            <a:r>
              <a:rPr lang="es-CL" sz="3733" b="1" dirty="0">
                <a:solidFill>
                  <a:prstClr val="black"/>
                </a:solidFill>
                <a:latin typeface="Calibri"/>
              </a:rPr>
              <a:t>627 </a:t>
            </a:r>
            <a:r>
              <a:rPr lang="es-CL" sz="3733" dirty="0">
                <a:solidFill>
                  <a:prstClr val="black"/>
                </a:solidFill>
                <a:latin typeface="Calibri"/>
              </a:rPr>
              <a:t>auditorías al año.</a:t>
            </a:r>
          </a:p>
        </p:txBody>
      </p:sp>
      <p:pic>
        <p:nvPicPr>
          <p:cNvPr id="21508" name="Picture 4" descr="Resultado de imagen para icono problema"/>
          <p:cNvPicPr>
            <a:picLocks noChangeAspect="1" noChangeArrowheads="1"/>
          </p:cNvPicPr>
          <p:nvPr/>
        </p:nvPicPr>
        <p:blipFill rotWithShape="1">
          <a:blip r:embed="rId4">
            <a:extLst>
              <a:ext uri="{28A0092B-C50C-407E-A947-70E740481C1C}">
                <a14:useLocalDpi xmlns:a14="http://schemas.microsoft.com/office/drawing/2010/main" val="0"/>
              </a:ext>
            </a:extLst>
          </a:blip>
          <a:srcRect l="20989" t="15738" r="16130" b="13039"/>
          <a:stretch/>
        </p:blipFill>
        <p:spPr bwMode="auto">
          <a:xfrm>
            <a:off x="9136941" y="3350427"/>
            <a:ext cx="1593088" cy="1804416"/>
          </a:xfrm>
          <a:prstGeom prst="rect">
            <a:avLst/>
          </a:prstGeom>
          <a:noFill/>
          <a:extLst>
            <a:ext uri="{909E8E84-426E-40DD-AFC4-6F175D3DCCD1}">
              <a14:hiddenFill xmlns:a14="http://schemas.microsoft.com/office/drawing/2010/main">
                <a:solidFill>
                  <a:srgbClr val="FFFFFF"/>
                </a:solidFill>
              </a14:hiddenFill>
            </a:ext>
          </a:extLst>
        </p:spPr>
      </p:pic>
      <p:sp>
        <p:nvSpPr>
          <p:cNvPr id="14" name="Título 1"/>
          <p:cNvSpPr txBox="1">
            <a:spLocks/>
          </p:cNvSpPr>
          <p:nvPr/>
        </p:nvSpPr>
        <p:spPr>
          <a:xfrm>
            <a:off x="328465" y="35629"/>
            <a:ext cx="10403620" cy="122942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defTabSz="609585">
              <a:lnSpc>
                <a:spcPct val="80000"/>
              </a:lnSpc>
            </a:pPr>
            <a:r>
              <a:rPr lang="es-CL" sz="2800" b="1" dirty="0">
                <a:solidFill>
                  <a:prstClr val="black"/>
                </a:solidFill>
                <a:latin typeface="Calibri"/>
                <a:cs typeface="Calibri"/>
              </a:rPr>
              <a:t>Planificación</a:t>
            </a:r>
          </a:p>
        </p:txBody>
      </p:sp>
    </p:spTree>
    <p:extLst>
      <p:ext uri="{BB962C8B-B14F-4D97-AF65-F5344CB8AC3E}">
        <p14:creationId xmlns:p14="http://schemas.microsoft.com/office/powerpoint/2010/main" val="374788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8" name="Grupo 17"/>
          <p:cNvGrpSpPr/>
          <p:nvPr/>
        </p:nvGrpSpPr>
        <p:grpSpPr>
          <a:xfrm>
            <a:off x="997526" y="2120390"/>
            <a:ext cx="10424452" cy="184231"/>
            <a:chOff x="941696" y="1390375"/>
            <a:chExt cx="7243845" cy="138171"/>
          </a:xfrm>
        </p:grpSpPr>
        <p:cxnSp>
          <p:nvCxnSpPr>
            <p:cNvPr id="19" name="Conector recto 18"/>
            <p:cNvCxnSpPr/>
            <p:nvPr/>
          </p:nvCxnSpPr>
          <p:spPr>
            <a:xfrm>
              <a:off x="941696" y="1390375"/>
              <a:ext cx="7243845"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riángulo isósceles 19"/>
            <p:cNvSpPr/>
            <p:nvPr/>
          </p:nvSpPr>
          <p:spPr>
            <a:xfrm rot="10800000">
              <a:off x="1187354" y="1398046"/>
              <a:ext cx="382139" cy="130500"/>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s-CL" sz="2400" dirty="0">
                <a:solidFill>
                  <a:prstClr val="white"/>
                </a:solidFill>
                <a:latin typeface="Calibri"/>
              </a:endParaRPr>
            </a:p>
          </p:txBody>
        </p:sp>
      </p:grpSp>
      <p:sp>
        <p:nvSpPr>
          <p:cNvPr id="16" name="Marcador de contenido 2"/>
          <p:cNvSpPr txBox="1">
            <a:spLocks/>
          </p:cNvSpPr>
          <p:nvPr/>
        </p:nvSpPr>
        <p:spPr>
          <a:xfrm>
            <a:off x="755465" y="1330924"/>
            <a:ext cx="10889460" cy="951008"/>
          </a:xfrm>
          <a:prstGeom prst="rect">
            <a:avLst/>
          </a:prstGeom>
        </p:spPr>
        <p:txBody>
          <a:bodyPr>
            <a:noAutofit/>
          </a:bodyPr>
          <a:lstStyle>
            <a:lvl1pPr marL="408146" indent="-408146" algn="l" defTabSz="544194" rtl="0" eaLnBrk="1" latinLnBrk="0" hangingPunct="1">
              <a:spcBef>
                <a:spcPct val="20000"/>
              </a:spcBef>
              <a:buFont typeface="Arial"/>
              <a:buChar char="•"/>
              <a:defRPr sz="3824" kern="1200">
                <a:solidFill>
                  <a:schemeClr val="tx1"/>
                </a:solidFill>
                <a:latin typeface="+mn-lt"/>
                <a:ea typeface="+mn-ea"/>
                <a:cs typeface="+mn-cs"/>
              </a:defRPr>
            </a:lvl1pPr>
            <a:lvl2pPr marL="884316" indent="-340122" algn="l" defTabSz="544194" rtl="0" eaLnBrk="1" latinLnBrk="0" hangingPunct="1">
              <a:spcBef>
                <a:spcPct val="20000"/>
              </a:spcBef>
              <a:buFont typeface="Arial"/>
              <a:buChar char="–"/>
              <a:defRPr sz="3300" kern="1200">
                <a:solidFill>
                  <a:schemeClr val="tx1"/>
                </a:solidFill>
                <a:latin typeface="+mn-lt"/>
                <a:ea typeface="+mn-ea"/>
                <a:cs typeface="+mn-cs"/>
              </a:defRPr>
            </a:lvl2pPr>
            <a:lvl3pPr marL="1360485" indent="-272097" algn="l" defTabSz="544194" rtl="0" eaLnBrk="1" latinLnBrk="0" hangingPunct="1">
              <a:spcBef>
                <a:spcPct val="20000"/>
              </a:spcBef>
              <a:buFont typeface="Arial"/>
              <a:buChar char="•"/>
              <a:defRPr sz="2850" kern="1200">
                <a:solidFill>
                  <a:schemeClr val="tx1"/>
                </a:solidFill>
                <a:latin typeface="+mn-lt"/>
                <a:ea typeface="+mn-ea"/>
                <a:cs typeface="+mn-cs"/>
              </a:defRPr>
            </a:lvl3pPr>
            <a:lvl4pPr marL="1904679" indent="-272097" algn="l" defTabSz="544194" rtl="0" eaLnBrk="1" latinLnBrk="0" hangingPunct="1">
              <a:spcBef>
                <a:spcPct val="20000"/>
              </a:spcBef>
              <a:buFont typeface="Arial"/>
              <a:buChar char="–"/>
              <a:defRPr sz="2400" kern="1200">
                <a:solidFill>
                  <a:schemeClr val="tx1"/>
                </a:solidFill>
                <a:latin typeface="+mn-lt"/>
                <a:ea typeface="+mn-ea"/>
                <a:cs typeface="+mn-cs"/>
              </a:defRPr>
            </a:lvl4pPr>
            <a:lvl5pPr marL="2448874" indent="-272097" algn="l" defTabSz="544194" rtl="0" eaLnBrk="1" latinLnBrk="0" hangingPunct="1">
              <a:spcBef>
                <a:spcPct val="20000"/>
              </a:spcBef>
              <a:buFont typeface="Arial"/>
              <a:buChar char="»"/>
              <a:defRPr sz="2400" kern="1200">
                <a:solidFill>
                  <a:schemeClr val="tx1"/>
                </a:solidFill>
                <a:latin typeface="+mn-lt"/>
                <a:ea typeface="+mn-ea"/>
                <a:cs typeface="+mn-cs"/>
              </a:defRPr>
            </a:lvl5pPr>
            <a:lvl6pPr marL="2993068" indent="-272097" algn="l" defTabSz="544194" rtl="0" eaLnBrk="1" latinLnBrk="0" hangingPunct="1">
              <a:spcBef>
                <a:spcPct val="20000"/>
              </a:spcBef>
              <a:buFont typeface="Arial"/>
              <a:buChar char="•"/>
              <a:defRPr sz="2400" kern="1200">
                <a:solidFill>
                  <a:schemeClr val="tx1"/>
                </a:solidFill>
                <a:latin typeface="+mn-lt"/>
                <a:ea typeface="+mn-ea"/>
                <a:cs typeface="+mn-cs"/>
              </a:defRPr>
            </a:lvl6pPr>
            <a:lvl7pPr marL="3537262" indent="-272097" algn="l" defTabSz="544194" rtl="0" eaLnBrk="1" latinLnBrk="0" hangingPunct="1">
              <a:spcBef>
                <a:spcPct val="20000"/>
              </a:spcBef>
              <a:buFont typeface="Arial"/>
              <a:buChar char="•"/>
              <a:defRPr sz="2400" kern="1200">
                <a:solidFill>
                  <a:schemeClr val="tx1"/>
                </a:solidFill>
                <a:latin typeface="+mn-lt"/>
                <a:ea typeface="+mn-ea"/>
                <a:cs typeface="+mn-cs"/>
              </a:defRPr>
            </a:lvl7pPr>
            <a:lvl8pPr marL="4081457" indent="-272097" algn="l" defTabSz="544194" rtl="0" eaLnBrk="1" latinLnBrk="0" hangingPunct="1">
              <a:spcBef>
                <a:spcPct val="20000"/>
              </a:spcBef>
              <a:buFont typeface="Arial"/>
              <a:buChar char="•"/>
              <a:defRPr sz="2400" kern="1200">
                <a:solidFill>
                  <a:schemeClr val="tx1"/>
                </a:solidFill>
                <a:latin typeface="+mn-lt"/>
                <a:ea typeface="+mn-ea"/>
                <a:cs typeface="+mn-cs"/>
              </a:defRPr>
            </a:lvl8pPr>
            <a:lvl9pPr marL="4625651" indent="-272097" algn="l" defTabSz="544194" rtl="0" eaLnBrk="1" latinLnBrk="0" hangingPunct="1">
              <a:spcBef>
                <a:spcPct val="20000"/>
              </a:spcBef>
              <a:buFont typeface="Arial"/>
              <a:buChar char="•"/>
              <a:defRPr sz="2400" kern="1200">
                <a:solidFill>
                  <a:schemeClr val="tx1"/>
                </a:solidFill>
                <a:latin typeface="+mn-lt"/>
                <a:ea typeface="+mn-ea"/>
                <a:cs typeface="+mn-cs"/>
              </a:defRPr>
            </a:lvl9pPr>
          </a:lstStyle>
          <a:p>
            <a:pPr marL="0" indent="0" defTabSz="725574">
              <a:buNone/>
            </a:pPr>
            <a:r>
              <a:rPr lang="es-CL" sz="2667" dirty="0">
                <a:solidFill>
                  <a:srgbClr val="4F81BD"/>
                </a:solidFill>
                <a:latin typeface="Calibri"/>
              </a:rPr>
              <a:t>Recomendaciones para la confección del plan operativo.</a:t>
            </a:r>
          </a:p>
        </p:txBody>
      </p:sp>
      <p:sp>
        <p:nvSpPr>
          <p:cNvPr id="13" name="Rectángulo 12"/>
          <p:cNvSpPr/>
          <p:nvPr/>
        </p:nvSpPr>
        <p:spPr>
          <a:xfrm>
            <a:off x="728547" y="2485292"/>
            <a:ext cx="10853852" cy="3957221"/>
          </a:xfrm>
          <a:prstGeom prst="rect">
            <a:avLst/>
          </a:prstGeom>
          <a:solidFill>
            <a:schemeClr val="bg2">
              <a:alpha val="74118"/>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defTabSz="609585"/>
            <a:endParaRPr lang="es-CL" sz="2667" b="1" dirty="0">
              <a:solidFill>
                <a:prstClr val="black"/>
              </a:solidFill>
              <a:latin typeface="Calibri"/>
            </a:endParaRPr>
          </a:p>
        </p:txBody>
      </p:sp>
      <p:sp>
        <p:nvSpPr>
          <p:cNvPr id="33" name="Rectángulo redondeado 32"/>
          <p:cNvSpPr/>
          <p:nvPr/>
        </p:nvSpPr>
        <p:spPr>
          <a:xfrm>
            <a:off x="1098319" y="2863306"/>
            <a:ext cx="513239" cy="601085"/>
          </a:xfrm>
          <a:prstGeom prst="roundRect">
            <a:avLst>
              <a:gd name="adj" fmla="val 101"/>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s-CL" sz="2133" b="1" dirty="0">
                <a:solidFill>
                  <a:prstClr val="white"/>
                </a:solidFill>
                <a:latin typeface="Calibri"/>
              </a:rPr>
              <a:t>1</a:t>
            </a:r>
          </a:p>
        </p:txBody>
      </p:sp>
      <p:sp>
        <p:nvSpPr>
          <p:cNvPr id="34" name="Rectángulo redondeado 33"/>
          <p:cNvSpPr/>
          <p:nvPr/>
        </p:nvSpPr>
        <p:spPr>
          <a:xfrm>
            <a:off x="1098319" y="3593714"/>
            <a:ext cx="513239" cy="601085"/>
          </a:xfrm>
          <a:prstGeom prst="roundRect">
            <a:avLst>
              <a:gd name="adj" fmla="val 101"/>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s-CL" sz="2133" b="1" dirty="0">
                <a:solidFill>
                  <a:prstClr val="white"/>
                </a:solidFill>
                <a:latin typeface="Calibri"/>
              </a:rPr>
              <a:t>2</a:t>
            </a:r>
          </a:p>
        </p:txBody>
      </p:sp>
      <p:sp>
        <p:nvSpPr>
          <p:cNvPr id="35" name="Rectángulo 34"/>
          <p:cNvSpPr/>
          <p:nvPr/>
        </p:nvSpPr>
        <p:spPr>
          <a:xfrm>
            <a:off x="1814757" y="3514166"/>
            <a:ext cx="9077376" cy="748795"/>
          </a:xfrm>
          <a:prstGeom prst="rect">
            <a:avLst/>
          </a:prstGeom>
        </p:spPr>
        <p:txBody>
          <a:bodyPr wrap="square">
            <a:spAutoFit/>
          </a:bodyPr>
          <a:lstStyle/>
          <a:p>
            <a:pPr algn="just" defTabSz="609585"/>
            <a:r>
              <a:rPr lang="es-CL" sz="2133" dirty="0">
                <a:solidFill>
                  <a:prstClr val="black"/>
                </a:solidFill>
                <a:latin typeface="Frutiger-LightCn"/>
              </a:rPr>
              <a:t>Considerar los recursos necesarios para el cumplimiento de la planificación.</a:t>
            </a:r>
            <a:endParaRPr lang="es-CL" sz="2133" dirty="0">
              <a:solidFill>
                <a:prstClr val="black"/>
              </a:solidFill>
              <a:latin typeface="Calibri"/>
            </a:endParaRPr>
          </a:p>
        </p:txBody>
      </p:sp>
      <p:sp>
        <p:nvSpPr>
          <p:cNvPr id="36" name="Rectángulo redondeado 35"/>
          <p:cNvSpPr/>
          <p:nvPr/>
        </p:nvSpPr>
        <p:spPr>
          <a:xfrm>
            <a:off x="1098319" y="4326564"/>
            <a:ext cx="513239" cy="601085"/>
          </a:xfrm>
          <a:prstGeom prst="roundRect">
            <a:avLst>
              <a:gd name="adj" fmla="val 101"/>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s-CL" sz="2133" b="1" dirty="0">
                <a:solidFill>
                  <a:prstClr val="white"/>
                </a:solidFill>
                <a:latin typeface="Calibri"/>
              </a:rPr>
              <a:t>3</a:t>
            </a:r>
          </a:p>
        </p:txBody>
      </p:sp>
      <p:sp>
        <p:nvSpPr>
          <p:cNvPr id="37" name="Rectángulo 36"/>
          <p:cNvSpPr/>
          <p:nvPr/>
        </p:nvSpPr>
        <p:spPr>
          <a:xfrm>
            <a:off x="1814757" y="2939572"/>
            <a:ext cx="9077376" cy="420564"/>
          </a:xfrm>
          <a:prstGeom prst="rect">
            <a:avLst/>
          </a:prstGeom>
        </p:spPr>
        <p:txBody>
          <a:bodyPr wrap="square">
            <a:spAutoFit/>
          </a:bodyPr>
          <a:lstStyle/>
          <a:p>
            <a:pPr algn="just" defTabSz="609585"/>
            <a:r>
              <a:rPr lang="es-CL" sz="2133" dirty="0">
                <a:solidFill>
                  <a:prstClr val="black"/>
                </a:solidFill>
                <a:latin typeface="Frutiger-LightCn"/>
              </a:rPr>
              <a:t>Utilizar de metodología basada en riesgos. </a:t>
            </a:r>
            <a:endParaRPr lang="es-CL" sz="2133" dirty="0">
              <a:solidFill>
                <a:prstClr val="black"/>
              </a:solidFill>
              <a:latin typeface="Calibri"/>
            </a:endParaRPr>
          </a:p>
        </p:txBody>
      </p:sp>
      <p:sp>
        <p:nvSpPr>
          <p:cNvPr id="38" name="Rectángulo redondeado 37"/>
          <p:cNvSpPr/>
          <p:nvPr/>
        </p:nvSpPr>
        <p:spPr>
          <a:xfrm>
            <a:off x="1101081" y="5068806"/>
            <a:ext cx="513239" cy="601085"/>
          </a:xfrm>
          <a:prstGeom prst="roundRect">
            <a:avLst>
              <a:gd name="adj" fmla="val 101"/>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s-CL" sz="2133" b="1" dirty="0">
                <a:solidFill>
                  <a:prstClr val="white"/>
                </a:solidFill>
                <a:latin typeface="Calibri"/>
              </a:rPr>
              <a:t>4</a:t>
            </a:r>
          </a:p>
        </p:txBody>
      </p:sp>
      <p:sp>
        <p:nvSpPr>
          <p:cNvPr id="39" name="Rectángulo 38"/>
          <p:cNvSpPr/>
          <p:nvPr/>
        </p:nvSpPr>
        <p:spPr>
          <a:xfrm>
            <a:off x="1814757" y="5176043"/>
            <a:ext cx="9077376" cy="420564"/>
          </a:xfrm>
          <a:prstGeom prst="rect">
            <a:avLst/>
          </a:prstGeom>
        </p:spPr>
        <p:txBody>
          <a:bodyPr wrap="square">
            <a:spAutoFit/>
          </a:bodyPr>
          <a:lstStyle/>
          <a:p>
            <a:pPr algn="just" defTabSz="609585"/>
            <a:r>
              <a:rPr lang="es-CL" sz="2133" dirty="0">
                <a:solidFill>
                  <a:prstClr val="black"/>
                </a:solidFill>
                <a:latin typeface="Frutiger-LightCn"/>
              </a:rPr>
              <a:t>Monitorear y controlar el cumplimiento del Plan.</a:t>
            </a:r>
            <a:endParaRPr lang="es-CL" sz="2133" dirty="0">
              <a:solidFill>
                <a:prstClr val="black"/>
              </a:solidFill>
              <a:latin typeface="Calibri"/>
            </a:endParaRPr>
          </a:p>
        </p:txBody>
      </p:sp>
      <p:sp>
        <p:nvSpPr>
          <p:cNvPr id="40" name="Rectángulo 39"/>
          <p:cNvSpPr/>
          <p:nvPr/>
        </p:nvSpPr>
        <p:spPr>
          <a:xfrm>
            <a:off x="1814757" y="4289821"/>
            <a:ext cx="9077376" cy="748795"/>
          </a:xfrm>
          <a:prstGeom prst="rect">
            <a:avLst/>
          </a:prstGeom>
        </p:spPr>
        <p:txBody>
          <a:bodyPr wrap="square">
            <a:spAutoFit/>
          </a:bodyPr>
          <a:lstStyle/>
          <a:p>
            <a:pPr algn="just" defTabSz="609585"/>
            <a:r>
              <a:rPr lang="es-CL" sz="2133" dirty="0">
                <a:solidFill>
                  <a:prstClr val="black"/>
                </a:solidFill>
                <a:latin typeface="Frutiger-LightCn"/>
              </a:rPr>
              <a:t>Documentar el proceso que se sigue para desarrollar y aprobar la planificación. </a:t>
            </a:r>
            <a:endParaRPr lang="es-CL" sz="2133" dirty="0">
              <a:solidFill>
                <a:prstClr val="black"/>
              </a:solidFill>
              <a:latin typeface="Calibri"/>
            </a:endParaRPr>
          </a:p>
        </p:txBody>
      </p:sp>
      <p:sp>
        <p:nvSpPr>
          <p:cNvPr id="17" name="Título 1"/>
          <p:cNvSpPr txBox="1">
            <a:spLocks/>
          </p:cNvSpPr>
          <p:nvPr/>
        </p:nvSpPr>
        <p:spPr>
          <a:xfrm>
            <a:off x="328465" y="35629"/>
            <a:ext cx="10403620" cy="122942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defTabSz="609585">
              <a:lnSpc>
                <a:spcPct val="80000"/>
              </a:lnSpc>
            </a:pPr>
            <a:r>
              <a:rPr lang="es-CL" sz="2800" b="1" dirty="0">
                <a:solidFill>
                  <a:prstClr val="black"/>
                </a:solidFill>
                <a:latin typeface="Calibri"/>
                <a:cs typeface="Calibri"/>
              </a:rPr>
              <a:t>Planificación</a:t>
            </a:r>
          </a:p>
        </p:txBody>
      </p:sp>
    </p:spTree>
    <p:extLst>
      <p:ext uri="{BB962C8B-B14F-4D97-AF65-F5344CB8AC3E}">
        <p14:creationId xmlns:p14="http://schemas.microsoft.com/office/powerpoint/2010/main" val="421062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1000"/>
                                        <p:tgtEl>
                                          <p:spTgt spid="35"/>
                                        </p:tgtEl>
                                      </p:cBhvr>
                                    </p:animEffect>
                                    <p:anim calcmode="lin" valueType="num">
                                      <p:cBhvr>
                                        <p:cTn id="25" dur="1000" fill="hold"/>
                                        <p:tgtEl>
                                          <p:spTgt spid="35"/>
                                        </p:tgtEl>
                                        <p:attrNameLst>
                                          <p:attrName>ppt_x</p:attrName>
                                        </p:attrNameLst>
                                      </p:cBhvr>
                                      <p:tavLst>
                                        <p:tav tm="0">
                                          <p:val>
                                            <p:strVal val="#ppt_x"/>
                                          </p:val>
                                        </p:tav>
                                        <p:tav tm="100000">
                                          <p:val>
                                            <p:strVal val="#ppt_x"/>
                                          </p:val>
                                        </p:tav>
                                      </p:tavLst>
                                    </p:anim>
                                    <p:anim calcmode="lin" valueType="num">
                                      <p:cBhvr>
                                        <p:cTn id="2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000"/>
                                        <p:tgtEl>
                                          <p:spTgt spid="38"/>
                                        </p:tgtEl>
                                      </p:cBhvr>
                                    </p:animEffect>
                                    <p:anim calcmode="lin" valueType="num">
                                      <p:cBhvr>
                                        <p:cTn id="44" dur="1000" fill="hold"/>
                                        <p:tgtEl>
                                          <p:spTgt spid="38"/>
                                        </p:tgtEl>
                                        <p:attrNameLst>
                                          <p:attrName>ppt_x</p:attrName>
                                        </p:attrNameLst>
                                      </p:cBhvr>
                                      <p:tavLst>
                                        <p:tav tm="0">
                                          <p:val>
                                            <p:strVal val="#ppt_x"/>
                                          </p:val>
                                        </p:tav>
                                        <p:tav tm="100000">
                                          <p:val>
                                            <p:strVal val="#ppt_x"/>
                                          </p:val>
                                        </p:tav>
                                      </p:tavLst>
                                    </p:anim>
                                    <p:anim calcmode="lin" valueType="num">
                                      <p:cBhvr>
                                        <p:cTn id="45" dur="1000" fill="hold"/>
                                        <p:tgtEl>
                                          <p:spTgt spid="3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p:bldP spid="36" grpId="0" animBg="1"/>
      <p:bldP spid="37" grpId="0"/>
      <p:bldP spid="38" grpId="0" animBg="1"/>
      <p:bldP spid="39" grpId="0"/>
      <p:bldP spid="4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8" name="Grupo 17"/>
          <p:cNvGrpSpPr/>
          <p:nvPr/>
        </p:nvGrpSpPr>
        <p:grpSpPr>
          <a:xfrm>
            <a:off x="997526" y="2120390"/>
            <a:ext cx="10424452" cy="184231"/>
            <a:chOff x="941696" y="1390375"/>
            <a:chExt cx="7243845" cy="138171"/>
          </a:xfrm>
        </p:grpSpPr>
        <p:cxnSp>
          <p:nvCxnSpPr>
            <p:cNvPr id="19" name="Conector recto 18"/>
            <p:cNvCxnSpPr/>
            <p:nvPr/>
          </p:nvCxnSpPr>
          <p:spPr>
            <a:xfrm>
              <a:off x="941696" y="1390375"/>
              <a:ext cx="7243845"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riángulo isósceles 19"/>
            <p:cNvSpPr/>
            <p:nvPr/>
          </p:nvSpPr>
          <p:spPr>
            <a:xfrm rot="10800000">
              <a:off x="1187354" y="1398046"/>
              <a:ext cx="382139" cy="130500"/>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s-CL" sz="2400" dirty="0">
                <a:solidFill>
                  <a:prstClr val="white"/>
                </a:solidFill>
                <a:latin typeface="Calibri"/>
              </a:endParaRPr>
            </a:p>
          </p:txBody>
        </p:sp>
      </p:grpSp>
      <p:sp>
        <p:nvSpPr>
          <p:cNvPr id="16" name="Marcador de contenido 2"/>
          <p:cNvSpPr txBox="1">
            <a:spLocks/>
          </p:cNvSpPr>
          <p:nvPr/>
        </p:nvSpPr>
        <p:spPr>
          <a:xfrm>
            <a:off x="755465" y="1159155"/>
            <a:ext cx="10889460" cy="951008"/>
          </a:xfrm>
          <a:prstGeom prst="rect">
            <a:avLst/>
          </a:prstGeom>
        </p:spPr>
        <p:txBody>
          <a:bodyPr>
            <a:noAutofit/>
          </a:bodyPr>
          <a:lstStyle>
            <a:lvl1pPr marL="408146" indent="-408146" algn="l" defTabSz="544194" rtl="0" eaLnBrk="1" latinLnBrk="0" hangingPunct="1">
              <a:spcBef>
                <a:spcPct val="20000"/>
              </a:spcBef>
              <a:buFont typeface="Arial"/>
              <a:buChar char="•"/>
              <a:defRPr sz="3824" kern="1200">
                <a:solidFill>
                  <a:schemeClr val="tx1"/>
                </a:solidFill>
                <a:latin typeface="+mn-lt"/>
                <a:ea typeface="+mn-ea"/>
                <a:cs typeface="+mn-cs"/>
              </a:defRPr>
            </a:lvl1pPr>
            <a:lvl2pPr marL="884316" indent="-340122" algn="l" defTabSz="544194" rtl="0" eaLnBrk="1" latinLnBrk="0" hangingPunct="1">
              <a:spcBef>
                <a:spcPct val="20000"/>
              </a:spcBef>
              <a:buFont typeface="Arial"/>
              <a:buChar char="–"/>
              <a:defRPr sz="3300" kern="1200">
                <a:solidFill>
                  <a:schemeClr val="tx1"/>
                </a:solidFill>
                <a:latin typeface="+mn-lt"/>
                <a:ea typeface="+mn-ea"/>
                <a:cs typeface="+mn-cs"/>
              </a:defRPr>
            </a:lvl2pPr>
            <a:lvl3pPr marL="1360485" indent="-272097" algn="l" defTabSz="544194" rtl="0" eaLnBrk="1" latinLnBrk="0" hangingPunct="1">
              <a:spcBef>
                <a:spcPct val="20000"/>
              </a:spcBef>
              <a:buFont typeface="Arial"/>
              <a:buChar char="•"/>
              <a:defRPr sz="2850" kern="1200">
                <a:solidFill>
                  <a:schemeClr val="tx1"/>
                </a:solidFill>
                <a:latin typeface="+mn-lt"/>
                <a:ea typeface="+mn-ea"/>
                <a:cs typeface="+mn-cs"/>
              </a:defRPr>
            </a:lvl3pPr>
            <a:lvl4pPr marL="1904679" indent="-272097" algn="l" defTabSz="544194" rtl="0" eaLnBrk="1" latinLnBrk="0" hangingPunct="1">
              <a:spcBef>
                <a:spcPct val="20000"/>
              </a:spcBef>
              <a:buFont typeface="Arial"/>
              <a:buChar char="–"/>
              <a:defRPr sz="2400" kern="1200">
                <a:solidFill>
                  <a:schemeClr val="tx1"/>
                </a:solidFill>
                <a:latin typeface="+mn-lt"/>
                <a:ea typeface="+mn-ea"/>
                <a:cs typeface="+mn-cs"/>
              </a:defRPr>
            </a:lvl4pPr>
            <a:lvl5pPr marL="2448874" indent="-272097" algn="l" defTabSz="544194" rtl="0" eaLnBrk="1" latinLnBrk="0" hangingPunct="1">
              <a:spcBef>
                <a:spcPct val="20000"/>
              </a:spcBef>
              <a:buFont typeface="Arial"/>
              <a:buChar char="»"/>
              <a:defRPr sz="2400" kern="1200">
                <a:solidFill>
                  <a:schemeClr val="tx1"/>
                </a:solidFill>
                <a:latin typeface="+mn-lt"/>
                <a:ea typeface="+mn-ea"/>
                <a:cs typeface="+mn-cs"/>
              </a:defRPr>
            </a:lvl5pPr>
            <a:lvl6pPr marL="2993068" indent="-272097" algn="l" defTabSz="544194" rtl="0" eaLnBrk="1" latinLnBrk="0" hangingPunct="1">
              <a:spcBef>
                <a:spcPct val="20000"/>
              </a:spcBef>
              <a:buFont typeface="Arial"/>
              <a:buChar char="•"/>
              <a:defRPr sz="2400" kern="1200">
                <a:solidFill>
                  <a:schemeClr val="tx1"/>
                </a:solidFill>
                <a:latin typeface="+mn-lt"/>
                <a:ea typeface="+mn-ea"/>
                <a:cs typeface="+mn-cs"/>
              </a:defRPr>
            </a:lvl6pPr>
            <a:lvl7pPr marL="3537262" indent="-272097" algn="l" defTabSz="544194" rtl="0" eaLnBrk="1" latinLnBrk="0" hangingPunct="1">
              <a:spcBef>
                <a:spcPct val="20000"/>
              </a:spcBef>
              <a:buFont typeface="Arial"/>
              <a:buChar char="•"/>
              <a:defRPr sz="2400" kern="1200">
                <a:solidFill>
                  <a:schemeClr val="tx1"/>
                </a:solidFill>
                <a:latin typeface="+mn-lt"/>
                <a:ea typeface="+mn-ea"/>
                <a:cs typeface="+mn-cs"/>
              </a:defRPr>
            </a:lvl7pPr>
            <a:lvl8pPr marL="4081457" indent="-272097" algn="l" defTabSz="544194" rtl="0" eaLnBrk="1" latinLnBrk="0" hangingPunct="1">
              <a:spcBef>
                <a:spcPct val="20000"/>
              </a:spcBef>
              <a:buFont typeface="Arial"/>
              <a:buChar char="•"/>
              <a:defRPr sz="2400" kern="1200">
                <a:solidFill>
                  <a:schemeClr val="tx1"/>
                </a:solidFill>
                <a:latin typeface="+mn-lt"/>
                <a:ea typeface="+mn-ea"/>
                <a:cs typeface="+mn-cs"/>
              </a:defRPr>
            </a:lvl8pPr>
            <a:lvl9pPr marL="4625651" indent="-272097" algn="l" defTabSz="544194" rtl="0" eaLnBrk="1" latinLnBrk="0" hangingPunct="1">
              <a:spcBef>
                <a:spcPct val="20000"/>
              </a:spcBef>
              <a:buFont typeface="Arial"/>
              <a:buChar char="•"/>
              <a:defRPr sz="2400" kern="1200">
                <a:solidFill>
                  <a:schemeClr val="tx1"/>
                </a:solidFill>
                <a:latin typeface="+mn-lt"/>
                <a:ea typeface="+mn-ea"/>
                <a:cs typeface="+mn-cs"/>
              </a:defRPr>
            </a:lvl9pPr>
          </a:lstStyle>
          <a:p>
            <a:pPr marL="0" indent="0" defTabSz="725574">
              <a:buNone/>
            </a:pPr>
            <a:r>
              <a:rPr lang="es-CL" sz="2667" dirty="0">
                <a:solidFill>
                  <a:srgbClr val="4F81BD"/>
                </a:solidFill>
                <a:latin typeface="Calibri"/>
              </a:rPr>
              <a:t>Aplicación de enfoque de riesgo en la determinación de las materias y entidades a examinar (índices, matrices y big data).</a:t>
            </a:r>
          </a:p>
        </p:txBody>
      </p:sp>
      <p:sp>
        <p:nvSpPr>
          <p:cNvPr id="13" name="Rectángulo 12"/>
          <p:cNvSpPr/>
          <p:nvPr/>
        </p:nvSpPr>
        <p:spPr>
          <a:xfrm>
            <a:off x="728547" y="2485292"/>
            <a:ext cx="10853852" cy="3957221"/>
          </a:xfrm>
          <a:prstGeom prst="rect">
            <a:avLst/>
          </a:prstGeom>
          <a:solidFill>
            <a:schemeClr val="bg2">
              <a:alpha val="74118"/>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defTabSz="609585"/>
            <a:endParaRPr lang="es-CL" sz="2667" b="1" dirty="0">
              <a:solidFill>
                <a:prstClr val="black"/>
              </a:solidFill>
              <a:latin typeface="Calibri"/>
            </a:endParaRPr>
          </a:p>
        </p:txBody>
      </p:sp>
      <p:sp>
        <p:nvSpPr>
          <p:cNvPr id="17" name="Rectángulo 16"/>
          <p:cNvSpPr/>
          <p:nvPr/>
        </p:nvSpPr>
        <p:spPr>
          <a:xfrm>
            <a:off x="918072" y="4595463"/>
            <a:ext cx="2015065" cy="156544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09585"/>
            <a:r>
              <a:rPr lang="es-CL" sz="1867" dirty="0">
                <a:solidFill>
                  <a:prstClr val="white"/>
                </a:solidFill>
                <a:latin typeface="Calibri"/>
              </a:rPr>
              <a:t>Matriz de </a:t>
            </a:r>
          </a:p>
          <a:p>
            <a:pPr algn="ctr" defTabSz="609585"/>
            <a:r>
              <a:rPr lang="es-CL" sz="1867" dirty="0">
                <a:solidFill>
                  <a:prstClr val="white"/>
                </a:solidFill>
                <a:latin typeface="Calibri"/>
              </a:rPr>
              <a:t>importancia relativa para ranking</a:t>
            </a:r>
          </a:p>
          <a:p>
            <a:pPr algn="ctr" defTabSz="609585"/>
            <a:r>
              <a:rPr lang="es-CL" sz="1867" dirty="0">
                <a:solidFill>
                  <a:prstClr val="white"/>
                </a:solidFill>
                <a:latin typeface="Calibri"/>
              </a:rPr>
              <a:t>(Entidades)</a:t>
            </a:r>
          </a:p>
        </p:txBody>
      </p:sp>
      <p:sp>
        <p:nvSpPr>
          <p:cNvPr id="21" name="Rectángulo 20"/>
          <p:cNvSpPr/>
          <p:nvPr/>
        </p:nvSpPr>
        <p:spPr>
          <a:xfrm>
            <a:off x="935004" y="2873459"/>
            <a:ext cx="2015065" cy="156544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09585"/>
            <a:r>
              <a:rPr lang="es-CL" sz="1867" dirty="0">
                <a:solidFill>
                  <a:prstClr val="white"/>
                </a:solidFill>
                <a:latin typeface="Calibri"/>
              </a:rPr>
              <a:t>Índices de </a:t>
            </a:r>
          </a:p>
          <a:p>
            <a:pPr algn="ctr" defTabSz="609585"/>
            <a:r>
              <a:rPr lang="es-CL" sz="1867" dirty="0">
                <a:solidFill>
                  <a:prstClr val="white"/>
                </a:solidFill>
                <a:latin typeface="Calibri"/>
              </a:rPr>
              <a:t>Riesgo para ranking</a:t>
            </a:r>
          </a:p>
          <a:p>
            <a:pPr algn="ctr" defTabSz="609585"/>
            <a:r>
              <a:rPr lang="es-CL" sz="1867" dirty="0">
                <a:solidFill>
                  <a:prstClr val="white"/>
                </a:solidFill>
                <a:latin typeface="Calibri"/>
              </a:rPr>
              <a:t>(Entidades)</a:t>
            </a:r>
          </a:p>
        </p:txBody>
      </p:sp>
      <p:sp>
        <p:nvSpPr>
          <p:cNvPr id="22" name="Rectángulo 21"/>
          <p:cNvSpPr/>
          <p:nvPr/>
        </p:nvSpPr>
        <p:spPr>
          <a:xfrm>
            <a:off x="3542736" y="3446646"/>
            <a:ext cx="2184400" cy="189348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09585"/>
            <a:r>
              <a:rPr lang="es-CL" sz="1867" dirty="0">
                <a:solidFill>
                  <a:prstClr val="white"/>
                </a:solidFill>
                <a:latin typeface="Calibri"/>
              </a:rPr>
              <a:t>Indicadores de análisis masivo de datos (BIG DATA)</a:t>
            </a:r>
          </a:p>
        </p:txBody>
      </p:sp>
      <p:sp>
        <p:nvSpPr>
          <p:cNvPr id="23" name="Rectángulo 22"/>
          <p:cNvSpPr/>
          <p:nvPr/>
        </p:nvSpPr>
        <p:spPr>
          <a:xfrm>
            <a:off x="6319803" y="3459220"/>
            <a:ext cx="2184400" cy="185268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defTabSz="609585"/>
            <a:r>
              <a:rPr lang="es-CL" sz="1867" dirty="0">
                <a:solidFill>
                  <a:prstClr val="white"/>
                </a:solidFill>
                <a:latin typeface="Calibri"/>
              </a:rPr>
              <a:t>Otros indicadores específicos de riesgo</a:t>
            </a:r>
          </a:p>
        </p:txBody>
      </p:sp>
      <p:sp>
        <p:nvSpPr>
          <p:cNvPr id="24" name="Rectángulo 23"/>
          <p:cNvSpPr/>
          <p:nvPr/>
        </p:nvSpPr>
        <p:spPr>
          <a:xfrm>
            <a:off x="9198469" y="3446646"/>
            <a:ext cx="2184400" cy="185268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09585"/>
            <a:r>
              <a:rPr lang="es-CL" sz="1867" dirty="0">
                <a:solidFill>
                  <a:prstClr val="white"/>
                </a:solidFill>
                <a:latin typeface="Calibri"/>
              </a:rPr>
              <a:t>Priorización / </a:t>
            </a:r>
          </a:p>
          <a:p>
            <a:pPr algn="ctr" defTabSz="609585"/>
            <a:r>
              <a:rPr lang="es-CL" sz="1867" dirty="0">
                <a:solidFill>
                  <a:prstClr val="white"/>
                </a:solidFill>
                <a:latin typeface="Calibri"/>
              </a:rPr>
              <a:t>Plan operativo</a:t>
            </a:r>
          </a:p>
        </p:txBody>
      </p:sp>
      <p:sp>
        <p:nvSpPr>
          <p:cNvPr id="25" name="Más 24"/>
          <p:cNvSpPr/>
          <p:nvPr/>
        </p:nvSpPr>
        <p:spPr>
          <a:xfrm>
            <a:off x="2950069" y="4209941"/>
            <a:ext cx="592668" cy="558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s-CL" sz="2400" dirty="0">
              <a:solidFill>
                <a:prstClr val="white"/>
              </a:solidFill>
              <a:latin typeface="Calibri"/>
            </a:endParaRPr>
          </a:p>
        </p:txBody>
      </p:sp>
      <p:sp>
        <p:nvSpPr>
          <p:cNvPr id="26" name="Más 25"/>
          <p:cNvSpPr/>
          <p:nvPr/>
        </p:nvSpPr>
        <p:spPr>
          <a:xfrm>
            <a:off x="5744069" y="4226875"/>
            <a:ext cx="592668" cy="558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endParaRPr lang="es-CL" sz="2400" dirty="0">
              <a:solidFill>
                <a:prstClr val="white"/>
              </a:solidFill>
              <a:latin typeface="Calibri"/>
            </a:endParaRPr>
          </a:p>
        </p:txBody>
      </p:sp>
      <p:sp>
        <p:nvSpPr>
          <p:cNvPr id="27" name="Igual que 26"/>
          <p:cNvSpPr/>
          <p:nvPr/>
        </p:nvSpPr>
        <p:spPr>
          <a:xfrm>
            <a:off x="8487270" y="4185437"/>
            <a:ext cx="677333" cy="558800"/>
          </a:xfrm>
          <a:prstGeom prst="mathEqual">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s-CL" sz="2400" dirty="0">
              <a:solidFill>
                <a:prstClr val="black"/>
              </a:solidFill>
              <a:latin typeface="Calibri"/>
            </a:endParaRPr>
          </a:p>
        </p:txBody>
      </p:sp>
      <p:sp>
        <p:nvSpPr>
          <p:cNvPr id="28" name="Título 1"/>
          <p:cNvSpPr txBox="1">
            <a:spLocks/>
          </p:cNvSpPr>
          <p:nvPr/>
        </p:nvSpPr>
        <p:spPr>
          <a:xfrm>
            <a:off x="328465" y="35629"/>
            <a:ext cx="10403620" cy="122942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defTabSz="609585">
              <a:lnSpc>
                <a:spcPct val="80000"/>
              </a:lnSpc>
            </a:pPr>
            <a:r>
              <a:rPr lang="es-CL" sz="2800" b="1" dirty="0">
                <a:solidFill>
                  <a:prstClr val="black"/>
                </a:solidFill>
                <a:latin typeface="Calibri"/>
                <a:cs typeface="Calibri"/>
              </a:rPr>
              <a:t>Planificación</a:t>
            </a:r>
          </a:p>
        </p:txBody>
      </p:sp>
    </p:spTree>
    <p:extLst>
      <p:ext uri="{BB962C8B-B14F-4D97-AF65-F5344CB8AC3E}">
        <p14:creationId xmlns:p14="http://schemas.microsoft.com/office/powerpoint/2010/main" val="849684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fade">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2" grpId="0" animBg="1"/>
      <p:bldP spid="23" grpId="0" animBg="1"/>
      <p:bldP spid="24" grpId="0" animBg="1"/>
      <p:bldP spid="25" grpId="0" animBg="1"/>
      <p:bldP spid="26" grpId="0" animBg="1"/>
      <p:bldP spid="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8" name="Grupo 17"/>
          <p:cNvGrpSpPr/>
          <p:nvPr/>
        </p:nvGrpSpPr>
        <p:grpSpPr>
          <a:xfrm>
            <a:off x="997526" y="1667101"/>
            <a:ext cx="10424452" cy="184231"/>
            <a:chOff x="941696" y="1390375"/>
            <a:chExt cx="7243845" cy="138171"/>
          </a:xfrm>
        </p:grpSpPr>
        <p:cxnSp>
          <p:nvCxnSpPr>
            <p:cNvPr id="19" name="Conector recto 18"/>
            <p:cNvCxnSpPr/>
            <p:nvPr/>
          </p:nvCxnSpPr>
          <p:spPr>
            <a:xfrm>
              <a:off x="941696" y="1390375"/>
              <a:ext cx="7243845"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0" name="Triángulo isósceles 19"/>
            <p:cNvSpPr/>
            <p:nvPr/>
          </p:nvSpPr>
          <p:spPr>
            <a:xfrm rot="10800000">
              <a:off x="1187354" y="1398046"/>
              <a:ext cx="382139" cy="130500"/>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s-CL" sz="2400" dirty="0">
                <a:solidFill>
                  <a:prstClr val="white"/>
                </a:solidFill>
                <a:latin typeface="Calibri"/>
              </a:endParaRPr>
            </a:p>
          </p:txBody>
        </p:sp>
      </p:grpSp>
      <p:sp>
        <p:nvSpPr>
          <p:cNvPr id="16" name="Marcador de contenido 2"/>
          <p:cNvSpPr txBox="1">
            <a:spLocks/>
          </p:cNvSpPr>
          <p:nvPr/>
        </p:nvSpPr>
        <p:spPr>
          <a:xfrm>
            <a:off x="880510" y="1065372"/>
            <a:ext cx="10653764" cy="557808"/>
          </a:xfrm>
          <a:prstGeom prst="rect">
            <a:avLst/>
          </a:prstGeom>
        </p:spPr>
        <p:txBody>
          <a:bodyPr>
            <a:noAutofit/>
          </a:bodyPr>
          <a:lstStyle>
            <a:lvl1pPr marL="408146" indent="-408146" algn="l" defTabSz="544194" rtl="0" eaLnBrk="1" latinLnBrk="0" hangingPunct="1">
              <a:spcBef>
                <a:spcPct val="20000"/>
              </a:spcBef>
              <a:buFont typeface="Arial"/>
              <a:buChar char="•"/>
              <a:defRPr sz="3824" kern="1200">
                <a:solidFill>
                  <a:schemeClr val="tx1"/>
                </a:solidFill>
                <a:latin typeface="+mn-lt"/>
                <a:ea typeface="+mn-ea"/>
                <a:cs typeface="+mn-cs"/>
              </a:defRPr>
            </a:lvl1pPr>
            <a:lvl2pPr marL="884316" indent="-340122" algn="l" defTabSz="544194" rtl="0" eaLnBrk="1" latinLnBrk="0" hangingPunct="1">
              <a:spcBef>
                <a:spcPct val="20000"/>
              </a:spcBef>
              <a:buFont typeface="Arial"/>
              <a:buChar char="–"/>
              <a:defRPr sz="3300" kern="1200">
                <a:solidFill>
                  <a:schemeClr val="tx1"/>
                </a:solidFill>
                <a:latin typeface="+mn-lt"/>
                <a:ea typeface="+mn-ea"/>
                <a:cs typeface="+mn-cs"/>
              </a:defRPr>
            </a:lvl2pPr>
            <a:lvl3pPr marL="1360485" indent="-272097" algn="l" defTabSz="544194" rtl="0" eaLnBrk="1" latinLnBrk="0" hangingPunct="1">
              <a:spcBef>
                <a:spcPct val="20000"/>
              </a:spcBef>
              <a:buFont typeface="Arial"/>
              <a:buChar char="•"/>
              <a:defRPr sz="2850" kern="1200">
                <a:solidFill>
                  <a:schemeClr val="tx1"/>
                </a:solidFill>
                <a:latin typeface="+mn-lt"/>
                <a:ea typeface="+mn-ea"/>
                <a:cs typeface="+mn-cs"/>
              </a:defRPr>
            </a:lvl3pPr>
            <a:lvl4pPr marL="1904679" indent="-272097" algn="l" defTabSz="544194" rtl="0" eaLnBrk="1" latinLnBrk="0" hangingPunct="1">
              <a:spcBef>
                <a:spcPct val="20000"/>
              </a:spcBef>
              <a:buFont typeface="Arial"/>
              <a:buChar char="–"/>
              <a:defRPr sz="2400" kern="1200">
                <a:solidFill>
                  <a:schemeClr val="tx1"/>
                </a:solidFill>
                <a:latin typeface="+mn-lt"/>
                <a:ea typeface="+mn-ea"/>
                <a:cs typeface="+mn-cs"/>
              </a:defRPr>
            </a:lvl4pPr>
            <a:lvl5pPr marL="2448874" indent="-272097" algn="l" defTabSz="544194" rtl="0" eaLnBrk="1" latinLnBrk="0" hangingPunct="1">
              <a:spcBef>
                <a:spcPct val="20000"/>
              </a:spcBef>
              <a:buFont typeface="Arial"/>
              <a:buChar char="»"/>
              <a:defRPr sz="2400" kern="1200">
                <a:solidFill>
                  <a:schemeClr val="tx1"/>
                </a:solidFill>
                <a:latin typeface="+mn-lt"/>
                <a:ea typeface="+mn-ea"/>
                <a:cs typeface="+mn-cs"/>
              </a:defRPr>
            </a:lvl5pPr>
            <a:lvl6pPr marL="2993068" indent="-272097" algn="l" defTabSz="544194" rtl="0" eaLnBrk="1" latinLnBrk="0" hangingPunct="1">
              <a:spcBef>
                <a:spcPct val="20000"/>
              </a:spcBef>
              <a:buFont typeface="Arial"/>
              <a:buChar char="•"/>
              <a:defRPr sz="2400" kern="1200">
                <a:solidFill>
                  <a:schemeClr val="tx1"/>
                </a:solidFill>
                <a:latin typeface="+mn-lt"/>
                <a:ea typeface="+mn-ea"/>
                <a:cs typeface="+mn-cs"/>
              </a:defRPr>
            </a:lvl6pPr>
            <a:lvl7pPr marL="3537262" indent="-272097" algn="l" defTabSz="544194" rtl="0" eaLnBrk="1" latinLnBrk="0" hangingPunct="1">
              <a:spcBef>
                <a:spcPct val="20000"/>
              </a:spcBef>
              <a:buFont typeface="Arial"/>
              <a:buChar char="•"/>
              <a:defRPr sz="2400" kern="1200">
                <a:solidFill>
                  <a:schemeClr val="tx1"/>
                </a:solidFill>
                <a:latin typeface="+mn-lt"/>
                <a:ea typeface="+mn-ea"/>
                <a:cs typeface="+mn-cs"/>
              </a:defRPr>
            </a:lvl7pPr>
            <a:lvl8pPr marL="4081457" indent="-272097" algn="l" defTabSz="544194" rtl="0" eaLnBrk="1" latinLnBrk="0" hangingPunct="1">
              <a:spcBef>
                <a:spcPct val="20000"/>
              </a:spcBef>
              <a:buFont typeface="Arial"/>
              <a:buChar char="•"/>
              <a:defRPr sz="2400" kern="1200">
                <a:solidFill>
                  <a:schemeClr val="tx1"/>
                </a:solidFill>
                <a:latin typeface="+mn-lt"/>
                <a:ea typeface="+mn-ea"/>
                <a:cs typeface="+mn-cs"/>
              </a:defRPr>
            </a:lvl8pPr>
            <a:lvl9pPr marL="4625651" indent="-272097" algn="l" defTabSz="544194" rtl="0" eaLnBrk="1" latinLnBrk="0" hangingPunct="1">
              <a:spcBef>
                <a:spcPct val="20000"/>
              </a:spcBef>
              <a:buFont typeface="Arial"/>
              <a:buChar char="•"/>
              <a:defRPr sz="2400" kern="1200">
                <a:solidFill>
                  <a:schemeClr val="tx1"/>
                </a:solidFill>
                <a:latin typeface="+mn-lt"/>
                <a:ea typeface="+mn-ea"/>
                <a:cs typeface="+mn-cs"/>
              </a:defRPr>
            </a:lvl9pPr>
          </a:lstStyle>
          <a:p>
            <a:pPr marL="0" indent="0" defTabSz="725574">
              <a:buNone/>
            </a:pPr>
            <a:r>
              <a:rPr lang="es-CL" sz="2667" dirty="0">
                <a:solidFill>
                  <a:srgbClr val="4F81BD"/>
                </a:solidFill>
                <a:latin typeface="Calibri"/>
              </a:rPr>
              <a:t>Otros indicadores específicos de riesgo</a:t>
            </a:r>
          </a:p>
        </p:txBody>
      </p:sp>
      <p:sp>
        <p:nvSpPr>
          <p:cNvPr id="13" name="Rectángulo 12"/>
          <p:cNvSpPr/>
          <p:nvPr/>
        </p:nvSpPr>
        <p:spPr>
          <a:xfrm>
            <a:off x="728547" y="2000739"/>
            <a:ext cx="10853852" cy="4441775"/>
          </a:xfrm>
          <a:prstGeom prst="rect">
            <a:avLst/>
          </a:prstGeom>
          <a:solidFill>
            <a:schemeClr val="bg2">
              <a:alpha val="74118"/>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defTabSz="609585"/>
            <a:endParaRPr lang="es-CL" sz="2667" b="1" dirty="0">
              <a:solidFill>
                <a:prstClr val="black"/>
              </a:solidFill>
              <a:latin typeface="Calibri"/>
            </a:endParaRPr>
          </a:p>
        </p:txBody>
      </p:sp>
      <p:sp>
        <p:nvSpPr>
          <p:cNvPr id="27" name="Rectángulo 26"/>
          <p:cNvSpPr/>
          <p:nvPr/>
        </p:nvSpPr>
        <p:spPr>
          <a:xfrm>
            <a:off x="4857561" y="2329886"/>
            <a:ext cx="2699659" cy="99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s-CL" sz="1867" dirty="0">
                <a:solidFill>
                  <a:prstClr val="white"/>
                </a:solidFill>
                <a:latin typeface="Calibri"/>
              </a:rPr>
              <a:t>Recursos públicos involucrados.</a:t>
            </a:r>
          </a:p>
        </p:txBody>
      </p:sp>
      <p:sp>
        <p:nvSpPr>
          <p:cNvPr id="28" name="Rectángulo 27"/>
          <p:cNvSpPr/>
          <p:nvPr/>
        </p:nvSpPr>
        <p:spPr>
          <a:xfrm>
            <a:off x="1626009" y="2317805"/>
            <a:ext cx="2699659" cy="99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s-CL" sz="1867" dirty="0">
                <a:solidFill>
                  <a:prstClr val="white"/>
                </a:solidFill>
                <a:latin typeface="Calibri"/>
              </a:rPr>
              <a:t>Impacto social y funciones institucionales relevantes.</a:t>
            </a:r>
          </a:p>
        </p:txBody>
      </p:sp>
      <p:sp>
        <p:nvSpPr>
          <p:cNvPr id="29" name="Rectángulo 28"/>
          <p:cNvSpPr/>
          <p:nvPr/>
        </p:nvSpPr>
        <p:spPr>
          <a:xfrm>
            <a:off x="4857561" y="3706507"/>
            <a:ext cx="2699659" cy="99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s-CL" sz="1867" dirty="0">
                <a:solidFill>
                  <a:prstClr val="white"/>
                </a:solidFill>
                <a:latin typeface="Calibri"/>
              </a:rPr>
              <a:t>Solicitudes de fiscalización por parte de parlamentarios.</a:t>
            </a:r>
          </a:p>
        </p:txBody>
      </p:sp>
      <p:sp>
        <p:nvSpPr>
          <p:cNvPr id="30" name="Rectángulo 29"/>
          <p:cNvSpPr/>
          <p:nvPr/>
        </p:nvSpPr>
        <p:spPr>
          <a:xfrm>
            <a:off x="1626009" y="3682329"/>
            <a:ext cx="2699659" cy="99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s-CL" sz="1867" dirty="0">
                <a:solidFill>
                  <a:prstClr val="white"/>
                </a:solidFill>
                <a:latin typeface="Calibri"/>
              </a:rPr>
              <a:t>Comportamiento histórico </a:t>
            </a:r>
          </a:p>
          <a:p>
            <a:pPr algn="ctr" defTabSz="609585"/>
            <a:r>
              <a:rPr lang="es-CL" sz="1867" dirty="0">
                <a:solidFill>
                  <a:prstClr val="white"/>
                </a:solidFill>
                <a:latin typeface="Calibri"/>
              </a:rPr>
              <a:t>de la entidad.</a:t>
            </a:r>
          </a:p>
        </p:txBody>
      </p:sp>
      <p:sp>
        <p:nvSpPr>
          <p:cNvPr id="31" name="Rectángulo 30"/>
          <p:cNvSpPr/>
          <p:nvPr/>
        </p:nvSpPr>
        <p:spPr>
          <a:xfrm>
            <a:off x="4857561" y="5089670"/>
            <a:ext cx="2699659" cy="99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s-CL" sz="1867" dirty="0">
                <a:solidFill>
                  <a:prstClr val="white"/>
                </a:solidFill>
                <a:latin typeface="Calibri"/>
              </a:rPr>
              <a:t>Denuncias de la ciudadanía.</a:t>
            </a:r>
          </a:p>
        </p:txBody>
      </p:sp>
      <p:sp>
        <p:nvSpPr>
          <p:cNvPr id="32" name="Rectángulo 31"/>
          <p:cNvSpPr/>
          <p:nvPr/>
        </p:nvSpPr>
        <p:spPr>
          <a:xfrm>
            <a:off x="1642535" y="5089671"/>
            <a:ext cx="2699659" cy="99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85"/>
            <a:r>
              <a:rPr lang="es-CL" sz="1867" dirty="0">
                <a:solidFill>
                  <a:prstClr val="white"/>
                </a:solidFill>
                <a:latin typeface="Calibri"/>
              </a:rPr>
              <a:t>Medios de comunicación.</a:t>
            </a:r>
          </a:p>
        </p:txBody>
      </p:sp>
      <p:sp>
        <p:nvSpPr>
          <p:cNvPr id="33" name="Rectángulo 32"/>
          <p:cNvSpPr/>
          <p:nvPr/>
        </p:nvSpPr>
        <p:spPr>
          <a:xfrm>
            <a:off x="8089113" y="2294799"/>
            <a:ext cx="2699659" cy="379393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609585"/>
            <a:endParaRPr lang="es-CL" sz="2667" b="1" dirty="0">
              <a:solidFill>
                <a:prstClr val="white"/>
              </a:solidFill>
              <a:latin typeface="Calibri"/>
            </a:endParaRPr>
          </a:p>
          <a:p>
            <a:pPr algn="ctr" defTabSz="609585"/>
            <a:r>
              <a:rPr lang="es-CL" sz="2667" b="1" dirty="0">
                <a:solidFill>
                  <a:prstClr val="white"/>
                </a:solidFill>
                <a:latin typeface="Calibri"/>
              </a:rPr>
              <a:t>Matrices de riesgo y planes de auditoría interna de las UCIs.</a:t>
            </a:r>
          </a:p>
        </p:txBody>
      </p:sp>
      <p:pic>
        <p:nvPicPr>
          <p:cNvPr id="17"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6529" y="2406216"/>
            <a:ext cx="1026768" cy="1026768"/>
          </a:xfrm>
          <a:prstGeom prst="rect">
            <a:avLst/>
          </a:prstGeom>
          <a:noFill/>
          <a:extLst>
            <a:ext uri="{909E8E84-426E-40DD-AFC4-6F175D3DCCD1}">
              <a14:hiddenFill xmlns:a14="http://schemas.microsoft.com/office/drawing/2010/main">
                <a:solidFill>
                  <a:srgbClr val="FFFFFF"/>
                </a:solidFill>
              </a14:hiddenFill>
            </a:ext>
          </a:extLst>
        </p:spPr>
      </p:pic>
      <p:sp>
        <p:nvSpPr>
          <p:cNvPr id="21" name="Título 1"/>
          <p:cNvSpPr txBox="1">
            <a:spLocks/>
          </p:cNvSpPr>
          <p:nvPr/>
        </p:nvSpPr>
        <p:spPr>
          <a:xfrm>
            <a:off x="328465" y="35629"/>
            <a:ext cx="10403620" cy="122942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defTabSz="609585">
              <a:lnSpc>
                <a:spcPct val="80000"/>
              </a:lnSpc>
            </a:pPr>
            <a:r>
              <a:rPr lang="es-CL" sz="2800" b="1" dirty="0">
                <a:solidFill>
                  <a:prstClr val="black"/>
                </a:solidFill>
                <a:latin typeface="Calibri"/>
                <a:cs typeface="Calibri"/>
              </a:rPr>
              <a:t>Planificación</a:t>
            </a:r>
          </a:p>
        </p:txBody>
      </p:sp>
    </p:spTree>
    <p:extLst>
      <p:ext uri="{BB962C8B-B14F-4D97-AF65-F5344CB8AC3E}">
        <p14:creationId xmlns:p14="http://schemas.microsoft.com/office/powerpoint/2010/main" val="48811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ítulo 1"/>
          <p:cNvSpPr txBox="1">
            <a:spLocks/>
          </p:cNvSpPr>
          <p:nvPr/>
        </p:nvSpPr>
        <p:spPr>
          <a:xfrm>
            <a:off x="328465" y="0"/>
            <a:ext cx="10403620" cy="122942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defTabSz="609585">
              <a:lnSpc>
                <a:spcPct val="80000"/>
              </a:lnSpc>
            </a:pPr>
            <a:r>
              <a:rPr lang="es-CL" sz="2800" b="1" dirty="0">
                <a:solidFill>
                  <a:prstClr val="black"/>
                </a:solidFill>
                <a:latin typeface="Calibri"/>
                <a:cs typeface="Calibri"/>
              </a:rPr>
              <a:t>Ejecución</a:t>
            </a:r>
          </a:p>
        </p:txBody>
      </p:sp>
      <p:pic>
        <p:nvPicPr>
          <p:cNvPr id="3" name="Imagen 2"/>
          <p:cNvPicPr>
            <a:picLocks noChangeAspect="1"/>
          </p:cNvPicPr>
          <p:nvPr/>
        </p:nvPicPr>
        <p:blipFill rotWithShape="1">
          <a:blip r:embed="rId4"/>
          <a:srcRect l="32758" t="31177" r="9333" b="18323"/>
          <a:stretch/>
        </p:blipFill>
        <p:spPr>
          <a:xfrm>
            <a:off x="842184" y="1229427"/>
            <a:ext cx="10046209" cy="4925568"/>
          </a:xfrm>
          <a:prstGeom prst="rect">
            <a:avLst/>
          </a:prstGeom>
        </p:spPr>
      </p:pic>
      <p:sp>
        <p:nvSpPr>
          <p:cNvPr id="9" name="Rectángulo 8"/>
          <p:cNvSpPr/>
          <p:nvPr/>
        </p:nvSpPr>
        <p:spPr>
          <a:xfrm>
            <a:off x="1668426" y="1990779"/>
            <a:ext cx="8393721" cy="2807869"/>
          </a:xfrm>
          <a:prstGeom prst="rect">
            <a:avLst/>
          </a:prstGeom>
          <a:solidFill>
            <a:srgbClr val="FFFFF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s-CL" sz="5333" b="1" dirty="0">
                <a:solidFill>
                  <a:prstClr val="black"/>
                </a:solidFill>
                <a:latin typeface="Calibri"/>
              </a:rPr>
              <a:t>Ejecución de auditorías </a:t>
            </a:r>
          </a:p>
        </p:txBody>
      </p:sp>
    </p:spTree>
    <p:extLst>
      <p:ext uri="{BB962C8B-B14F-4D97-AF65-F5344CB8AC3E}">
        <p14:creationId xmlns:p14="http://schemas.microsoft.com/office/powerpoint/2010/main" val="3366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10" name="Grupo 9"/>
          <p:cNvGrpSpPr/>
          <p:nvPr/>
        </p:nvGrpSpPr>
        <p:grpSpPr>
          <a:xfrm>
            <a:off x="943246" y="1584122"/>
            <a:ext cx="10424452" cy="184231"/>
            <a:chOff x="941696" y="1390375"/>
            <a:chExt cx="7243845" cy="138171"/>
          </a:xfrm>
        </p:grpSpPr>
        <p:cxnSp>
          <p:nvCxnSpPr>
            <p:cNvPr id="11" name="Conector recto 10"/>
            <p:cNvCxnSpPr/>
            <p:nvPr/>
          </p:nvCxnSpPr>
          <p:spPr>
            <a:xfrm>
              <a:off x="941696" y="1390375"/>
              <a:ext cx="7243845" cy="0"/>
            </a:xfrm>
            <a:prstGeom prst="line">
              <a:avLst/>
            </a:prstGeom>
            <a:ln w="285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riángulo isósceles 11"/>
            <p:cNvSpPr/>
            <p:nvPr/>
          </p:nvSpPr>
          <p:spPr>
            <a:xfrm rot="10800000">
              <a:off x="1187354" y="1398046"/>
              <a:ext cx="382139" cy="130500"/>
            </a:xfrm>
            <a:prstGeom prst="triangl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s-CL" sz="2400" dirty="0">
                <a:solidFill>
                  <a:prstClr val="white"/>
                </a:solidFill>
                <a:latin typeface="Calibri"/>
              </a:endParaRPr>
            </a:p>
          </p:txBody>
        </p:sp>
      </p:grpSp>
      <p:sp>
        <p:nvSpPr>
          <p:cNvPr id="13" name="Rectángulo 12"/>
          <p:cNvSpPr/>
          <p:nvPr/>
        </p:nvSpPr>
        <p:spPr>
          <a:xfrm>
            <a:off x="728547" y="2058391"/>
            <a:ext cx="10853852" cy="4384123"/>
          </a:xfrm>
          <a:prstGeom prst="rect">
            <a:avLst/>
          </a:prstGeom>
          <a:solidFill>
            <a:schemeClr val="bg2">
              <a:alpha val="74118"/>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defTabSz="609585"/>
            <a:endParaRPr lang="es-CL" sz="2667" b="1" dirty="0">
              <a:solidFill>
                <a:prstClr val="black"/>
              </a:solidFill>
              <a:latin typeface="Calibri"/>
            </a:endParaRPr>
          </a:p>
        </p:txBody>
      </p:sp>
      <p:sp>
        <p:nvSpPr>
          <p:cNvPr id="15" name="Rectángulo redondeado 14"/>
          <p:cNvSpPr/>
          <p:nvPr/>
        </p:nvSpPr>
        <p:spPr>
          <a:xfrm>
            <a:off x="1480101" y="2859681"/>
            <a:ext cx="1965539" cy="825824"/>
          </a:xfrm>
          <a:prstGeom prst="roundRect">
            <a:avLst>
              <a:gd name="adj" fmla="val 10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09585"/>
            <a:r>
              <a:rPr lang="es-CL" sz="1867" dirty="0">
                <a:solidFill>
                  <a:prstClr val="white"/>
                </a:solidFill>
                <a:latin typeface="Calibri"/>
              </a:rPr>
              <a:t>Recopilación de antecedentes</a:t>
            </a:r>
          </a:p>
        </p:txBody>
      </p:sp>
      <p:sp>
        <p:nvSpPr>
          <p:cNvPr id="16" name="Rectángulo 15"/>
          <p:cNvSpPr/>
          <p:nvPr/>
        </p:nvSpPr>
        <p:spPr>
          <a:xfrm>
            <a:off x="1449902" y="2184260"/>
            <a:ext cx="1883721" cy="502766"/>
          </a:xfrm>
          <a:prstGeom prst="rect">
            <a:avLst/>
          </a:prstGeom>
        </p:spPr>
        <p:txBody>
          <a:bodyPr wrap="none">
            <a:spAutoFit/>
          </a:bodyPr>
          <a:lstStyle/>
          <a:p>
            <a:pPr defTabSz="609585"/>
            <a:r>
              <a:rPr lang="es-CL" sz="2667" b="1" dirty="0">
                <a:solidFill>
                  <a:prstClr val="black">
                    <a:lumMod val="50000"/>
                    <a:lumOff val="50000"/>
                  </a:prstClr>
                </a:solidFill>
                <a:latin typeface="Calibri"/>
              </a:rPr>
              <a:t>Preparación</a:t>
            </a:r>
          </a:p>
        </p:txBody>
      </p:sp>
      <p:sp>
        <p:nvSpPr>
          <p:cNvPr id="17" name="Rectángulo 16"/>
          <p:cNvSpPr/>
          <p:nvPr/>
        </p:nvSpPr>
        <p:spPr>
          <a:xfrm>
            <a:off x="5261130" y="2217011"/>
            <a:ext cx="1527982" cy="502766"/>
          </a:xfrm>
          <a:prstGeom prst="rect">
            <a:avLst/>
          </a:prstGeom>
        </p:spPr>
        <p:txBody>
          <a:bodyPr wrap="none">
            <a:spAutoFit/>
          </a:bodyPr>
          <a:lstStyle/>
          <a:p>
            <a:pPr defTabSz="609585"/>
            <a:r>
              <a:rPr lang="es-CL" sz="2667" b="1" dirty="0">
                <a:solidFill>
                  <a:prstClr val="black">
                    <a:lumMod val="50000"/>
                    <a:lumOff val="50000"/>
                  </a:prstClr>
                </a:solidFill>
                <a:latin typeface="Calibri"/>
              </a:rPr>
              <a:t>Ejecución</a:t>
            </a:r>
          </a:p>
        </p:txBody>
      </p:sp>
      <p:cxnSp>
        <p:nvCxnSpPr>
          <p:cNvPr id="19" name="Conector recto 18"/>
          <p:cNvCxnSpPr/>
          <p:nvPr/>
        </p:nvCxnSpPr>
        <p:spPr>
          <a:xfrm>
            <a:off x="3791370" y="2415518"/>
            <a:ext cx="22167" cy="3854655"/>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ángulo redondeado 19"/>
          <p:cNvSpPr/>
          <p:nvPr/>
        </p:nvSpPr>
        <p:spPr>
          <a:xfrm>
            <a:off x="1480101" y="4002224"/>
            <a:ext cx="1965539" cy="825824"/>
          </a:xfrm>
          <a:prstGeom prst="roundRect">
            <a:avLst>
              <a:gd name="adj" fmla="val 10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09585"/>
            <a:r>
              <a:rPr lang="es-CL" sz="1867" dirty="0">
                <a:solidFill>
                  <a:prstClr val="white"/>
                </a:solidFill>
                <a:latin typeface="Calibri"/>
              </a:rPr>
              <a:t>Análisis de sistemas</a:t>
            </a:r>
          </a:p>
        </p:txBody>
      </p:sp>
      <p:sp>
        <p:nvSpPr>
          <p:cNvPr id="21" name="Rectángulo redondeado 20"/>
          <p:cNvSpPr/>
          <p:nvPr/>
        </p:nvSpPr>
        <p:spPr>
          <a:xfrm>
            <a:off x="1480101" y="5158596"/>
            <a:ext cx="1965539" cy="825824"/>
          </a:xfrm>
          <a:prstGeom prst="roundRect">
            <a:avLst>
              <a:gd name="adj" fmla="val 10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609585"/>
            <a:r>
              <a:rPr lang="es-CL" sz="1867" dirty="0">
                <a:solidFill>
                  <a:prstClr val="white"/>
                </a:solidFill>
                <a:latin typeface="Calibri"/>
              </a:rPr>
              <a:t>Plan de auditoría</a:t>
            </a:r>
          </a:p>
        </p:txBody>
      </p:sp>
      <p:sp>
        <p:nvSpPr>
          <p:cNvPr id="22" name="Rectángulo redondeado 21"/>
          <p:cNvSpPr/>
          <p:nvPr/>
        </p:nvSpPr>
        <p:spPr>
          <a:xfrm>
            <a:off x="4365284" y="2859681"/>
            <a:ext cx="3574040" cy="825825"/>
          </a:xfrm>
          <a:prstGeom prst="roundRect">
            <a:avLst>
              <a:gd name="adj" fmla="val 101"/>
            </a:avLst>
          </a:prstGeom>
          <a:solidFill>
            <a:srgbClr val="0069B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s-CL" sz="1867" dirty="0">
                <a:solidFill>
                  <a:prstClr val="white"/>
                </a:solidFill>
                <a:latin typeface="Calibri"/>
              </a:rPr>
              <a:t>Constitución del equipo en terreno</a:t>
            </a:r>
          </a:p>
        </p:txBody>
      </p:sp>
      <p:sp>
        <p:nvSpPr>
          <p:cNvPr id="23" name="Rectángulo redondeado 22"/>
          <p:cNvSpPr/>
          <p:nvPr/>
        </p:nvSpPr>
        <p:spPr>
          <a:xfrm>
            <a:off x="4365284" y="4046921"/>
            <a:ext cx="3574040" cy="825825"/>
          </a:xfrm>
          <a:prstGeom prst="roundRect">
            <a:avLst>
              <a:gd name="adj" fmla="val 101"/>
            </a:avLst>
          </a:prstGeom>
          <a:solidFill>
            <a:srgbClr val="0069B4"/>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s-CL" sz="1867" dirty="0">
                <a:solidFill>
                  <a:prstClr val="white"/>
                </a:solidFill>
                <a:latin typeface="Calibri"/>
              </a:rPr>
              <a:t>Ejecución de procedimientos de auditoría.</a:t>
            </a:r>
          </a:p>
        </p:txBody>
      </p:sp>
      <p:sp>
        <p:nvSpPr>
          <p:cNvPr id="24" name="Rectángulo redondeado 23"/>
          <p:cNvSpPr/>
          <p:nvPr/>
        </p:nvSpPr>
        <p:spPr>
          <a:xfrm>
            <a:off x="4365284" y="5198269"/>
            <a:ext cx="3574040" cy="825825"/>
          </a:xfrm>
          <a:prstGeom prst="roundRect">
            <a:avLst>
              <a:gd name="adj" fmla="val 101"/>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s-CL" sz="1867" dirty="0">
                <a:solidFill>
                  <a:prstClr val="white"/>
                </a:solidFill>
                <a:latin typeface="Calibri"/>
              </a:rPr>
              <a:t>Emisión de Preinforme</a:t>
            </a:r>
          </a:p>
        </p:txBody>
      </p:sp>
      <p:cxnSp>
        <p:nvCxnSpPr>
          <p:cNvPr id="31" name="Conector recto 30"/>
          <p:cNvCxnSpPr>
            <a:stCxn id="15" idx="2"/>
            <a:endCxn id="20" idx="0"/>
          </p:cNvCxnSpPr>
          <p:nvPr/>
        </p:nvCxnSpPr>
        <p:spPr>
          <a:xfrm>
            <a:off x="2462871" y="3685506"/>
            <a:ext cx="0" cy="316719"/>
          </a:xfrm>
          <a:prstGeom prst="line">
            <a:avLst/>
          </a:prstGeom>
          <a:ln>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2" name="Conector recto 31"/>
          <p:cNvCxnSpPr>
            <a:stCxn id="20" idx="2"/>
            <a:endCxn id="21" idx="0"/>
          </p:cNvCxnSpPr>
          <p:nvPr/>
        </p:nvCxnSpPr>
        <p:spPr>
          <a:xfrm>
            <a:off x="2462871" y="4828049"/>
            <a:ext cx="0" cy="330548"/>
          </a:xfrm>
          <a:prstGeom prst="line">
            <a:avLst/>
          </a:prstGeom>
          <a:ln>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3" name="Conector recto 32"/>
          <p:cNvCxnSpPr>
            <a:stCxn id="21" idx="3"/>
            <a:endCxn id="22" idx="1"/>
          </p:cNvCxnSpPr>
          <p:nvPr/>
        </p:nvCxnSpPr>
        <p:spPr>
          <a:xfrm flipV="1">
            <a:off x="3445641" y="3272593"/>
            <a:ext cx="919644" cy="2298915"/>
          </a:xfrm>
          <a:prstGeom prst="line">
            <a:avLst/>
          </a:prstGeom>
          <a:ln>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4" name="Conector recto 33"/>
          <p:cNvCxnSpPr>
            <a:stCxn id="22" idx="2"/>
            <a:endCxn id="23" idx="0"/>
          </p:cNvCxnSpPr>
          <p:nvPr/>
        </p:nvCxnSpPr>
        <p:spPr>
          <a:xfrm>
            <a:off x="6152304" y="3685506"/>
            <a:ext cx="0" cy="361415"/>
          </a:xfrm>
          <a:prstGeom prst="line">
            <a:avLst/>
          </a:prstGeom>
          <a:ln>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5" name="Conector recto 34"/>
          <p:cNvCxnSpPr>
            <a:stCxn id="23" idx="2"/>
            <a:endCxn id="24" idx="0"/>
          </p:cNvCxnSpPr>
          <p:nvPr/>
        </p:nvCxnSpPr>
        <p:spPr>
          <a:xfrm>
            <a:off x="6152304" y="4872745"/>
            <a:ext cx="0" cy="325523"/>
          </a:xfrm>
          <a:prstGeom prst="line">
            <a:avLst/>
          </a:prstGeom>
          <a:ln>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38" name="Conector recto 37"/>
          <p:cNvCxnSpPr>
            <a:stCxn id="24" idx="3"/>
            <a:endCxn id="55" idx="1"/>
          </p:cNvCxnSpPr>
          <p:nvPr/>
        </p:nvCxnSpPr>
        <p:spPr>
          <a:xfrm flipV="1">
            <a:off x="7939324" y="4279125"/>
            <a:ext cx="728608" cy="1332056"/>
          </a:xfrm>
          <a:prstGeom prst="line">
            <a:avLst/>
          </a:prstGeom>
          <a:ln>
            <a:solidFill>
              <a:schemeClr val="bg1">
                <a:lumMod val="50000"/>
              </a:schemeClr>
            </a:solidFill>
            <a:prstDash val="sysDash"/>
          </a:ln>
        </p:spPr>
        <p:style>
          <a:lnRef idx="2">
            <a:schemeClr val="accent1"/>
          </a:lnRef>
          <a:fillRef idx="0">
            <a:schemeClr val="accent1"/>
          </a:fillRef>
          <a:effectRef idx="1">
            <a:schemeClr val="accent1"/>
          </a:effectRef>
          <a:fontRef idx="minor">
            <a:schemeClr val="tx1"/>
          </a:fontRef>
        </p:style>
      </p:cxnSp>
      <p:cxnSp>
        <p:nvCxnSpPr>
          <p:cNvPr id="54" name="Conector recto 53"/>
          <p:cNvCxnSpPr/>
          <p:nvPr/>
        </p:nvCxnSpPr>
        <p:spPr>
          <a:xfrm>
            <a:off x="8221517" y="2390378"/>
            <a:ext cx="22167" cy="3854655"/>
          </a:xfrm>
          <a:prstGeom prst="line">
            <a:avLst/>
          </a:prstGeom>
        </p:spPr>
        <p:style>
          <a:lnRef idx="2">
            <a:schemeClr val="accent1"/>
          </a:lnRef>
          <a:fillRef idx="0">
            <a:schemeClr val="accent1"/>
          </a:fillRef>
          <a:effectRef idx="1">
            <a:schemeClr val="accent1"/>
          </a:effectRef>
          <a:fontRef idx="minor">
            <a:schemeClr val="tx1"/>
          </a:fontRef>
        </p:style>
      </p:cxnSp>
      <p:sp>
        <p:nvSpPr>
          <p:cNvPr id="55" name="Rectángulo redondeado 54"/>
          <p:cNvSpPr/>
          <p:nvPr/>
        </p:nvSpPr>
        <p:spPr>
          <a:xfrm>
            <a:off x="8667933" y="3866213"/>
            <a:ext cx="2290364" cy="825825"/>
          </a:xfrm>
          <a:prstGeom prst="roundRect">
            <a:avLst>
              <a:gd name="adj" fmla="val 101"/>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s-CL" sz="1867" dirty="0">
                <a:solidFill>
                  <a:prstClr val="white"/>
                </a:solidFill>
                <a:latin typeface="Calibri"/>
              </a:rPr>
              <a:t>Emisión de Informe Final</a:t>
            </a:r>
          </a:p>
        </p:txBody>
      </p:sp>
      <p:sp>
        <p:nvSpPr>
          <p:cNvPr id="57" name="Rectángulo 56"/>
          <p:cNvSpPr/>
          <p:nvPr/>
        </p:nvSpPr>
        <p:spPr>
          <a:xfrm>
            <a:off x="9233388" y="2321720"/>
            <a:ext cx="1032014" cy="502766"/>
          </a:xfrm>
          <a:prstGeom prst="rect">
            <a:avLst/>
          </a:prstGeom>
        </p:spPr>
        <p:txBody>
          <a:bodyPr wrap="none">
            <a:spAutoFit/>
          </a:bodyPr>
          <a:lstStyle/>
          <a:p>
            <a:pPr defTabSz="609585"/>
            <a:r>
              <a:rPr lang="es-CL" sz="2667" b="1" dirty="0">
                <a:solidFill>
                  <a:prstClr val="black">
                    <a:lumMod val="50000"/>
                    <a:lumOff val="50000"/>
                  </a:prstClr>
                </a:solidFill>
                <a:latin typeface="Calibri"/>
              </a:rPr>
              <a:t>Cierre</a:t>
            </a:r>
          </a:p>
        </p:txBody>
      </p:sp>
      <p:sp>
        <p:nvSpPr>
          <p:cNvPr id="25" name="Título 1"/>
          <p:cNvSpPr txBox="1">
            <a:spLocks/>
          </p:cNvSpPr>
          <p:nvPr/>
        </p:nvSpPr>
        <p:spPr>
          <a:xfrm>
            <a:off x="328465" y="0"/>
            <a:ext cx="10403620" cy="122942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defTabSz="609585">
              <a:lnSpc>
                <a:spcPct val="80000"/>
              </a:lnSpc>
            </a:pPr>
            <a:r>
              <a:rPr lang="es-CL" sz="2800" b="1" dirty="0">
                <a:solidFill>
                  <a:prstClr val="black"/>
                </a:solidFill>
                <a:latin typeface="Calibri"/>
                <a:cs typeface="Calibri"/>
              </a:rPr>
              <a:t>Ejecución</a:t>
            </a:r>
          </a:p>
        </p:txBody>
      </p:sp>
    </p:spTree>
    <p:extLst>
      <p:ext uri="{BB962C8B-B14F-4D97-AF65-F5344CB8AC3E}">
        <p14:creationId xmlns:p14="http://schemas.microsoft.com/office/powerpoint/2010/main" val="121599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ítulo 1"/>
          <p:cNvSpPr txBox="1">
            <a:spLocks/>
          </p:cNvSpPr>
          <p:nvPr/>
        </p:nvSpPr>
        <p:spPr>
          <a:xfrm>
            <a:off x="914400" y="1547809"/>
            <a:ext cx="10411326" cy="306338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marL="457200" indent="-457200" algn="just">
              <a:lnSpc>
                <a:spcPct val="80000"/>
              </a:lnSpc>
              <a:buFontTx/>
              <a:buChar char="-"/>
            </a:pPr>
            <a:r>
              <a:rPr lang="es-CL" sz="2800" dirty="0">
                <a:solidFill>
                  <a:schemeClr val="tx1"/>
                </a:solidFill>
                <a:latin typeface="Calibri"/>
                <a:cs typeface="Calibri"/>
              </a:rPr>
              <a:t>Función de Auditoría y Regulación </a:t>
            </a:r>
          </a:p>
          <a:p>
            <a:pPr marL="457200" indent="-457200" algn="just">
              <a:lnSpc>
                <a:spcPct val="80000"/>
              </a:lnSpc>
              <a:buFontTx/>
              <a:buChar char="-"/>
            </a:pPr>
            <a:r>
              <a:rPr lang="es-CL" sz="2800" dirty="0">
                <a:solidFill>
                  <a:schemeClr val="tx1"/>
                </a:solidFill>
                <a:latin typeface="Calibri"/>
                <a:cs typeface="Calibri"/>
              </a:rPr>
              <a:t>Etapas de la Auditoría</a:t>
            </a:r>
          </a:p>
          <a:p>
            <a:pPr marL="914400" lvl="1" indent="-457200" algn="just">
              <a:lnSpc>
                <a:spcPct val="80000"/>
              </a:lnSpc>
              <a:buFont typeface="Arial" panose="020B0604020202020204" pitchFamily="34" charset="0"/>
              <a:buChar char="•"/>
            </a:pPr>
            <a:r>
              <a:rPr lang="es-CL" sz="2800" dirty="0">
                <a:solidFill>
                  <a:schemeClr val="tx1"/>
                </a:solidFill>
                <a:latin typeface="Calibri"/>
                <a:cs typeface="Calibri"/>
              </a:rPr>
              <a:t>Planificación</a:t>
            </a:r>
          </a:p>
          <a:p>
            <a:pPr marL="914400" lvl="1" indent="-457200" algn="just">
              <a:lnSpc>
                <a:spcPct val="80000"/>
              </a:lnSpc>
              <a:buFont typeface="Arial" panose="020B0604020202020204" pitchFamily="34" charset="0"/>
              <a:buChar char="•"/>
            </a:pPr>
            <a:r>
              <a:rPr lang="es-CL" sz="2800" dirty="0">
                <a:solidFill>
                  <a:schemeClr val="tx1"/>
                </a:solidFill>
                <a:latin typeface="Calibri"/>
                <a:cs typeface="Calibri"/>
              </a:rPr>
              <a:t>Ejecución</a:t>
            </a:r>
          </a:p>
          <a:p>
            <a:pPr marL="914400" lvl="1" indent="-457200" algn="just">
              <a:lnSpc>
                <a:spcPct val="80000"/>
              </a:lnSpc>
              <a:buFont typeface="Arial" panose="020B0604020202020204" pitchFamily="34" charset="0"/>
              <a:buChar char="•"/>
            </a:pPr>
            <a:r>
              <a:rPr lang="es-CL" sz="2800" dirty="0">
                <a:solidFill>
                  <a:schemeClr val="tx1"/>
                </a:solidFill>
                <a:latin typeface="Calibri"/>
                <a:cs typeface="Calibri"/>
              </a:rPr>
              <a:t>Seguimiento y Apoyo al Cumplimiento</a:t>
            </a:r>
          </a:p>
          <a:p>
            <a:pPr marL="457200" indent="-457200" algn="just">
              <a:lnSpc>
                <a:spcPct val="80000"/>
              </a:lnSpc>
              <a:buFontTx/>
              <a:buChar char="-"/>
            </a:pPr>
            <a:r>
              <a:rPr lang="es-CL" sz="2800" dirty="0">
                <a:solidFill>
                  <a:schemeClr val="tx1"/>
                </a:solidFill>
                <a:latin typeface="Calibri"/>
                <a:cs typeface="Calibri"/>
              </a:rPr>
              <a:t>Conclusiones – Rol Colaborativo</a:t>
            </a:r>
            <a:endParaRPr lang="es-ES" sz="2800" dirty="0">
              <a:solidFill>
                <a:schemeClr val="tx1"/>
              </a:solidFill>
              <a:latin typeface="Calibri"/>
              <a:cs typeface="Calibri"/>
            </a:endParaRPr>
          </a:p>
        </p:txBody>
      </p:sp>
      <p:sp>
        <p:nvSpPr>
          <p:cNvPr id="2" name="CuadroTexto 1"/>
          <p:cNvSpPr txBox="1"/>
          <p:nvPr/>
        </p:nvSpPr>
        <p:spPr>
          <a:xfrm>
            <a:off x="603580" y="431114"/>
            <a:ext cx="3018503" cy="445635"/>
          </a:xfrm>
          <a:prstGeom prst="rect">
            <a:avLst/>
          </a:prstGeom>
        </p:spPr>
        <p:txBody>
          <a:bodyPr vert="horz" lIns="68580" tIns="34290" rIns="68580" bIns="34290" rtlCol="0" anchor="ctr">
            <a:noAutofit/>
          </a:bodyPr>
          <a:lstStyle>
            <a:defPPr>
              <a:defRPr lang="es-ES"/>
            </a:defPPr>
            <a:lvl1pPr marL="457200" indent="-457200" algn="just">
              <a:lnSpc>
                <a:spcPct val="80000"/>
              </a:lnSpc>
              <a:spcBef>
                <a:spcPct val="0"/>
              </a:spcBef>
              <a:buFontTx/>
              <a:buChar char="-"/>
              <a:defRPr sz="2800" b="1">
                <a:latin typeface="Calibri"/>
                <a:ea typeface="+mj-ea"/>
                <a:cs typeface="Calibri"/>
              </a:defRPr>
            </a:lvl1pPr>
          </a:lstStyle>
          <a:p>
            <a:pPr marL="0" indent="0">
              <a:buNone/>
            </a:pPr>
            <a:r>
              <a:rPr lang="es-CL" dirty="0"/>
              <a:t>Temario</a:t>
            </a:r>
            <a:endParaRPr lang="es-ES" dirty="0"/>
          </a:p>
        </p:txBody>
      </p:sp>
      <p:cxnSp>
        <p:nvCxnSpPr>
          <p:cNvPr id="5" name="Conector recto 4"/>
          <p:cNvCxnSpPr/>
          <p:nvPr/>
        </p:nvCxnSpPr>
        <p:spPr>
          <a:xfrm>
            <a:off x="603579" y="1082867"/>
            <a:ext cx="1095441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8" name="Imagen 7"/>
          <p:cNvPicPr>
            <a:picLocks noChangeAspect="1"/>
          </p:cNvPicPr>
          <p:nvPr/>
        </p:nvPicPr>
        <p:blipFill>
          <a:blip r:embed="rId3"/>
          <a:stretch>
            <a:fillRect/>
          </a:stretch>
        </p:blipFill>
        <p:spPr>
          <a:xfrm>
            <a:off x="10037261" y="498264"/>
            <a:ext cx="1520736" cy="346184"/>
          </a:xfrm>
          <a:prstGeom prst="rect">
            <a:avLst/>
          </a:prstGeom>
        </p:spPr>
      </p:pic>
    </p:spTree>
    <p:extLst>
      <p:ext uri="{BB962C8B-B14F-4D97-AF65-F5344CB8AC3E}">
        <p14:creationId xmlns:p14="http://schemas.microsoft.com/office/powerpoint/2010/main" val="2364217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4" name="CuadroTexto 33"/>
          <p:cNvSpPr txBox="1"/>
          <p:nvPr/>
        </p:nvSpPr>
        <p:spPr>
          <a:xfrm>
            <a:off x="2009438" y="1951208"/>
            <a:ext cx="9877762" cy="4278094"/>
          </a:xfrm>
          <a:prstGeom prst="rect">
            <a:avLst/>
          </a:prstGeom>
          <a:noFill/>
          <a:ln w="28575">
            <a:solidFill>
              <a:srgbClr val="7030A0"/>
            </a:solidFill>
          </a:ln>
        </p:spPr>
        <p:txBody>
          <a:bodyPr wrap="square" rtlCol="0">
            <a:spAutoFit/>
          </a:bodyPr>
          <a:lstStyle>
            <a:defPPr>
              <a:defRPr lang="es-ES"/>
            </a:defPPr>
            <a:lvl1pPr algn="just">
              <a:defRPr>
                <a:solidFill>
                  <a:srgbClr val="0070C0"/>
                </a:solidFill>
              </a:defRPr>
            </a:lvl1pPr>
          </a:lstStyle>
          <a:p>
            <a:pPr marL="285750" indent="-285750">
              <a:buFontTx/>
              <a:buChar char="-"/>
            </a:pPr>
            <a:r>
              <a:rPr lang="es-ES" sz="1600" dirty="0"/>
              <a:t>Mantener registros contables y extracontables, oportunos y acordes a la normativa. </a:t>
            </a:r>
          </a:p>
          <a:p>
            <a:pPr marL="285750" indent="-285750">
              <a:buFontTx/>
              <a:buChar char="-"/>
            </a:pPr>
            <a:r>
              <a:rPr lang="es-ES" sz="1600" dirty="0"/>
              <a:t>Mantener conciliaciones bancarias actualizadas</a:t>
            </a:r>
          </a:p>
          <a:p>
            <a:pPr marL="285750" indent="-285750">
              <a:buFontTx/>
              <a:buChar char="-"/>
            </a:pPr>
            <a:r>
              <a:rPr lang="es-ES" sz="1600" dirty="0"/>
              <a:t>Definir procedimientos para  recuperar los activos en favor del Estado.</a:t>
            </a:r>
          </a:p>
          <a:p>
            <a:pPr marL="285750" indent="-285750">
              <a:buFontTx/>
              <a:buChar char="-"/>
            </a:pPr>
            <a:r>
              <a:rPr lang="es-ES" sz="1600" dirty="0"/>
              <a:t>Procurar el uso eficaz, eficiente y económico de los recursos que disponen las entidades públicas.</a:t>
            </a:r>
          </a:p>
          <a:p>
            <a:pPr marL="285750" indent="-285750">
              <a:buFontTx/>
              <a:buChar char="-"/>
            </a:pPr>
            <a:r>
              <a:rPr lang="es-ES" sz="1600" dirty="0"/>
              <a:t>Mantener la documentación de respaldo que permita verificar las operaciones.</a:t>
            </a:r>
          </a:p>
          <a:p>
            <a:pPr marL="285750" indent="-285750">
              <a:buFontTx/>
              <a:buChar char="-"/>
            </a:pPr>
            <a:r>
              <a:rPr lang="es-CL" sz="1600" dirty="0"/>
              <a:t>Adecuado ambiente de control de las Unidades ejecutoras.</a:t>
            </a:r>
          </a:p>
          <a:p>
            <a:pPr marL="285750" indent="-285750">
              <a:buFontTx/>
              <a:buChar char="-"/>
            </a:pPr>
            <a:r>
              <a:rPr lang="es-CL" sz="1600" dirty="0"/>
              <a:t>Personal con competencias técnicas y los conocimientos jurídicos que le permitan un adecuado de sus funciones.</a:t>
            </a:r>
          </a:p>
          <a:p>
            <a:pPr marL="285750" indent="-285750">
              <a:buFontTx/>
              <a:buChar char="-"/>
            </a:pPr>
            <a:r>
              <a:rPr lang="es-CL" sz="1600" dirty="0"/>
              <a:t>Mantener sistemas adecuados (o planillas de control en su defecto), respecto de control de inventarios, por ejemplo.</a:t>
            </a:r>
          </a:p>
          <a:p>
            <a:pPr marL="285750" indent="-285750">
              <a:buFontTx/>
              <a:buChar char="-"/>
            </a:pPr>
            <a:r>
              <a:rPr lang="es-CL" sz="1600" dirty="0"/>
              <a:t>Realizar las contrataciones conforme a la normativa, anteponiendo la licitación pública por sobre el trato directo.</a:t>
            </a:r>
          </a:p>
          <a:p>
            <a:pPr marL="285750" indent="-285750">
              <a:buFontTx/>
              <a:buChar char="-"/>
            </a:pPr>
            <a:r>
              <a:rPr lang="es-CL" sz="1600" dirty="0"/>
              <a:t>Controlar que los procesos de adquisiciones cumplan con los principios de eficiencia, eficacia y economicidad</a:t>
            </a:r>
          </a:p>
          <a:p>
            <a:pPr marL="285750" indent="-285750">
              <a:buFontTx/>
              <a:buChar char="-"/>
            </a:pPr>
            <a:r>
              <a:rPr lang="es-ES" sz="1600" dirty="0"/>
              <a:t>Velar para que la responsabilidad sobre el cumplimiento de los contratos recaiga en una unidad específica.</a:t>
            </a:r>
          </a:p>
          <a:p>
            <a:pPr marL="285750" indent="-285750">
              <a:buFontTx/>
              <a:buChar char="-"/>
            </a:pPr>
            <a:r>
              <a:rPr lang="es-ES" sz="1600" dirty="0"/>
              <a:t>Supervisión efectiva de los contratos y en forma oportuna, con el fin de aplicar  las multas respectivas cuando estas procedan.</a:t>
            </a:r>
          </a:p>
          <a:p>
            <a:pPr marL="285750" lvl="0" indent="-285750">
              <a:buFontTx/>
              <a:buChar char="-"/>
              <a:defRPr/>
            </a:pPr>
            <a:r>
              <a:rPr lang="es-ES" sz="1600" dirty="0"/>
              <a:t>Establecer una detallada definición de los requisitos de quien puede acceder a estos beneficios. </a:t>
            </a:r>
          </a:p>
          <a:p>
            <a:pPr marL="285750" lvl="0" indent="-285750">
              <a:buFontTx/>
              <a:buChar char="-"/>
              <a:defRPr/>
            </a:pPr>
            <a:r>
              <a:rPr lang="es-ES" sz="1600" dirty="0"/>
              <a:t>Revisar la rendición de los fondos de las entidades receptoras.</a:t>
            </a:r>
          </a:p>
          <a:p>
            <a:pPr marL="285750" lvl="0" indent="-285750">
              <a:buFontTx/>
              <a:buChar char="-"/>
              <a:defRPr/>
            </a:pPr>
            <a:r>
              <a:rPr lang="es-CL" sz="1600" dirty="0"/>
              <a:t>Manejar los recursos en cuentas corrientes específicas, para su correcto control</a:t>
            </a:r>
            <a:endParaRPr lang="es-ES" sz="1600" dirty="0"/>
          </a:p>
        </p:txBody>
      </p:sp>
      <p:pic>
        <p:nvPicPr>
          <p:cNvPr id="9" name="Imagen 8">
            <a:extLst>
              <a:ext uri="{FF2B5EF4-FFF2-40B4-BE49-F238E27FC236}">
                <a16:creationId xmlns:a16="http://schemas.microsoft.com/office/drawing/2014/main" id="{30F43EBF-FDFE-4586-AE34-8DEA4B94B018}"/>
              </a:ext>
            </a:extLst>
          </p:cNvPr>
          <p:cNvPicPr>
            <a:picLocks noChangeAspect="1"/>
          </p:cNvPicPr>
          <p:nvPr/>
        </p:nvPicPr>
        <p:blipFill>
          <a:blip r:embed="rId4">
            <a:duotone>
              <a:schemeClr val="accent1">
                <a:shade val="45000"/>
                <a:satMod val="135000"/>
              </a:schemeClr>
              <a:prstClr val="white"/>
            </a:duotone>
          </a:blip>
          <a:stretch>
            <a:fillRect/>
          </a:stretch>
        </p:blipFill>
        <p:spPr>
          <a:xfrm>
            <a:off x="473199" y="3080150"/>
            <a:ext cx="1275570" cy="1010105"/>
          </a:xfrm>
          <a:prstGeom prst="rect">
            <a:avLst/>
          </a:prstGeom>
        </p:spPr>
      </p:pic>
      <p:sp>
        <p:nvSpPr>
          <p:cNvPr id="10" name="Rectángulo 9">
            <a:extLst>
              <a:ext uri="{FF2B5EF4-FFF2-40B4-BE49-F238E27FC236}">
                <a16:creationId xmlns:a16="http://schemas.microsoft.com/office/drawing/2014/main" id="{9E2ED764-5D2C-44AA-A087-0C172AAAC088}"/>
              </a:ext>
            </a:extLst>
          </p:cNvPr>
          <p:cNvSpPr/>
          <p:nvPr/>
        </p:nvSpPr>
        <p:spPr>
          <a:xfrm>
            <a:off x="295309" y="1495615"/>
            <a:ext cx="4572000" cy="400110"/>
          </a:xfrm>
          <a:prstGeom prst="rect">
            <a:avLst/>
          </a:prstGeom>
        </p:spPr>
        <p:txBody>
          <a:bodyPr>
            <a:spAutoFit/>
          </a:bodyPr>
          <a:lstStyle/>
          <a:p>
            <a:r>
              <a:rPr lang="es-CL" sz="2000" b="1" dirty="0">
                <a:solidFill>
                  <a:srgbClr val="004986"/>
                </a:solidFill>
                <a:latin typeface="BrandonGrotesque-Medium"/>
              </a:rPr>
              <a:t>RECOMENDACIONES:</a:t>
            </a:r>
            <a:endParaRPr lang="es-CL" sz="2000" b="1" dirty="0"/>
          </a:p>
        </p:txBody>
      </p:sp>
      <p:sp>
        <p:nvSpPr>
          <p:cNvPr id="12" name="Título 1"/>
          <p:cNvSpPr txBox="1">
            <a:spLocks/>
          </p:cNvSpPr>
          <p:nvPr/>
        </p:nvSpPr>
        <p:spPr>
          <a:xfrm>
            <a:off x="371476" y="-128824"/>
            <a:ext cx="10403620" cy="122942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defTabSz="609585">
              <a:lnSpc>
                <a:spcPct val="80000"/>
              </a:lnSpc>
            </a:pPr>
            <a:r>
              <a:rPr lang="es-CL" sz="2800" b="1" dirty="0">
                <a:solidFill>
                  <a:prstClr val="black"/>
                </a:solidFill>
                <a:latin typeface="Calibri"/>
                <a:cs typeface="Calibri"/>
              </a:rPr>
              <a:t>Ejecución</a:t>
            </a:r>
          </a:p>
        </p:txBody>
      </p:sp>
      <p:sp>
        <p:nvSpPr>
          <p:cNvPr id="13" name="CuadroTexto 12"/>
          <p:cNvSpPr txBox="1"/>
          <p:nvPr/>
        </p:nvSpPr>
        <p:spPr>
          <a:xfrm>
            <a:off x="288553" y="965888"/>
            <a:ext cx="11337389" cy="430887"/>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CL" sz="2200" b="1" i="0" u="none" strike="noStrike" kern="1200" cap="none" spc="0" normalizeH="0" baseline="0" noProof="0" dirty="0">
                <a:ln>
                  <a:noFill/>
                </a:ln>
                <a:solidFill>
                  <a:prstClr val="black"/>
                </a:solidFill>
                <a:effectLst/>
                <a:uLnTx/>
                <a:uFillTx/>
                <a:latin typeface="Calibri"/>
                <a:ea typeface="+mn-ea"/>
                <a:cs typeface="+mn-cs"/>
              </a:rPr>
              <a:t>Principales puntos de control</a:t>
            </a:r>
            <a:endParaRPr kumimoji="0" lang="es-ES" sz="22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6997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ítulo 1"/>
          <p:cNvSpPr txBox="1">
            <a:spLocks/>
          </p:cNvSpPr>
          <p:nvPr/>
        </p:nvSpPr>
        <p:spPr>
          <a:xfrm>
            <a:off x="328465" y="0"/>
            <a:ext cx="10403620" cy="122942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defTabSz="609585">
              <a:lnSpc>
                <a:spcPct val="80000"/>
              </a:lnSpc>
            </a:pPr>
            <a:r>
              <a:rPr lang="es-CL" sz="2667" b="1" dirty="0">
                <a:solidFill>
                  <a:prstClr val="black"/>
                </a:solidFill>
                <a:latin typeface="Calibri"/>
                <a:cs typeface="Calibri"/>
              </a:rPr>
              <a:t>Seguimiento y Apoyo al Cumplimiento</a:t>
            </a:r>
          </a:p>
        </p:txBody>
      </p:sp>
      <p:pic>
        <p:nvPicPr>
          <p:cNvPr id="3" name="Imagen 2"/>
          <p:cNvPicPr>
            <a:picLocks noChangeAspect="1"/>
          </p:cNvPicPr>
          <p:nvPr/>
        </p:nvPicPr>
        <p:blipFill rotWithShape="1">
          <a:blip r:embed="rId4"/>
          <a:srcRect l="32758" t="31177" r="9333" b="18323"/>
          <a:stretch/>
        </p:blipFill>
        <p:spPr>
          <a:xfrm>
            <a:off x="842184" y="1229427"/>
            <a:ext cx="10046209" cy="4925568"/>
          </a:xfrm>
          <a:prstGeom prst="rect">
            <a:avLst/>
          </a:prstGeom>
        </p:spPr>
      </p:pic>
      <p:sp>
        <p:nvSpPr>
          <p:cNvPr id="9" name="Rectángulo 8"/>
          <p:cNvSpPr/>
          <p:nvPr/>
        </p:nvSpPr>
        <p:spPr>
          <a:xfrm>
            <a:off x="1668426" y="1990779"/>
            <a:ext cx="8393721" cy="2807869"/>
          </a:xfrm>
          <a:prstGeom prst="rect">
            <a:avLst/>
          </a:prstGeom>
          <a:solidFill>
            <a:srgbClr val="FFFFF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r>
              <a:rPr lang="es-CL" sz="5333" b="1" dirty="0">
                <a:solidFill>
                  <a:prstClr val="black"/>
                </a:solidFill>
                <a:latin typeface="Calibri"/>
              </a:rPr>
              <a:t>Seguimiento y Apoyo al Cumplimiento</a:t>
            </a:r>
          </a:p>
        </p:txBody>
      </p:sp>
    </p:spTree>
    <p:extLst>
      <p:ext uri="{BB962C8B-B14F-4D97-AF65-F5344CB8AC3E}">
        <p14:creationId xmlns:p14="http://schemas.microsoft.com/office/powerpoint/2010/main" val="707233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0" name="Título 1"/>
          <p:cNvSpPr txBox="1">
            <a:spLocks/>
          </p:cNvSpPr>
          <p:nvPr/>
        </p:nvSpPr>
        <p:spPr>
          <a:xfrm>
            <a:off x="431515" y="5960158"/>
            <a:ext cx="8352568"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j-ea"/>
                <a:cs typeface="Arial"/>
              </a:rPr>
              <a:t>División de Auditoría- Coordinación Nacional de Seguimiento y Apoyo al Cumplimiento </a:t>
            </a:r>
          </a:p>
        </p:txBody>
      </p:sp>
      <p:sp>
        <p:nvSpPr>
          <p:cNvPr id="5" name="Marcador de contenido 4"/>
          <p:cNvSpPr>
            <a:spLocks noGrp="1"/>
          </p:cNvSpPr>
          <p:nvPr>
            <p:ph idx="1"/>
          </p:nvPr>
        </p:nvSpPr>
        <p:spPr>
          <a:xfrm>
            <a:off x="297951" y="929553"/>
            <a:ext cx="11281024" cy="4813578"/>
          </a:xfrm>
        </p:spPr>
        <p:txBody>
          <a:bodyPr>
            <a:normAutofit/>
          </a:bodyPr>
          <a:lstStyle/>
          <a:p>
            <a:pPr marL="0" indent="0" algn="just">
              <a:buNone/>
            </a:pPr>
            <a:r>
              <a:rPr lang="es-CL" sz="2400" b="1" dirty="0">
                <a:cs typeface="Arial" panose="020B0604020202020204" pitchFamily="34" charset="0"/>
              </a:rPr>
              <a:t>Modelo actual de seguimiento</a:t>
            </a:r>
          </a:p>
          <a:p>
            <a:pPr marL="0" indent="0" algn="just">
              <a:buNone/>
            </a:pPr>
            <a:r>
              <a:rPr lang="es-CL" sz="2000" dirty="0">
                <a:cs typeface="Arial" panose="020B0604020202020204" pitchFamily="34" charset="0"/>
              </a:rPr>
              <a:t>Actualmente los Equipos de Seguimiento y Apoyo de la CGR son responsables de validar el cumplimiento de la totalidad de las acciones correctivas requeridas para lo cual es fundamental el apoyo de los encargados control interno.</a:t>
            </a:r>
            <a:endParaRPr lang="es-CL" sz="1700" dirty="0">
              <a:cs typeface="Arial" panose="020B0604020202020204" pitchFamily="34" charset="0"/>
            </a:endParaRPr>
          </a:p>
          <a:p>
            <a:pPr marL="0" indent="0" algn="just">
              <a:buNone/>
            </a:pPr>
            <a:endParaRPr lang="es-CL" sz="1700" dirty="0">
              <a:cs typeface="Arial" panose="020B0604020202020204" pitchFamily="34" charset="0"/>
            </a:endParaRPr>
          </a:p>
          <a:p>
            <a:pPr marL="0" indent="0" algn="just">
              <a:buNone/>
            </a:pPr>
            <a:endParaRPr lang="es-CL" sz="1800" dirty="0">
              <a:latin typeface="Arial" panose="020B0604020202020204" pitchFamily="34" charset="0"/>
              <a:cs typeface="Arial" panose="020B0604020202020204" pitchFamily="34" charset="0"/>
            </a:endParaRPr>
          </a:p>
          <a:p>
            <a:pPr marL="0" indent="0" algn="just">
              <a:buNone/>
            </a:pPr>
            <a:endParaRPr lang="es-CL" sz="1800" dirty="0">
              <a:latin typeface="Arial" panose="020B0604020202020204" pitchFamily="34" charset="0"/>
              <a:cs typeface="Arial" panose="020B0604020202020204" pitchFamily="34" charset="0"/>
            </a:endParaRPr>
          </a:p>
          <a:p>
            <a:pPr marL="0" indent="0" algn="just">
              <a:buNone/>
            </a:pPr>
            <a:endParaRPr lang="es-CL" sz="2000" dirty="0">
              <a:latin typeface="Arial" panose="020B0604020202020204" pitchFamily="34" charset="0"/>
              <a:cs typeface="Arial" panose="020B0604020202020204" pitchFamily="34" charset="0"/>
            </a:endParaRPr>
          </a:p>
          <a:p>
            <a:pPr marL="0" indent="0" algn="just">
              <a:buNone/>
            </a:pPr>
            <a:endParaRPr lang="es-CL" sz="2000" dirty="0">
              <a:latin typeface="Arial" panose="020B0604020202020204" pitchFamily="34" charset="0"/>
              <a:cs typeface="Arial" panose="020B0604020202020204" pitchFamily="34" charset="0"/>
            </a:endParaRPr>
          </a:p>
          <a:p>
            <a:pPr algn="just"/>
            <a:endParaRPr lang="es-CL" sz="2000" dirty="0">
              <a:latin typeface="Arial" panose="020B0604020202020204" pitchFamily="34" charset="0"/>
              <a:cs typeface="Arial" panose="020B0604020202020204" pitchFamily="34" charset="0"/>
            </a:endParaRPr>
          </a:p>
          <a:p>
            <a:pPr algn="just"/>
            <a:endParaRPr lang="es-CL" sz="2000" dirty="0">
              <a:latin typeface="Arial" panose="020B0604020202020204" pitchFamily="34" charset="0"/>
              <a:cs typeface="Arial" panose="020B0604020202020204" pitchFamily="34" charset="0"/>
            </a:endParaRPr>
          </a:p>
        </p:txBody>
      </p:sp>
      <p:graphicFrame>
        <p:nvGraphicFramePr>
          <p:cNvPr id="3" name="Diagrama 2"/>
          <p:cNvGraphicFramePr/>
          <p:nvPr>
            <p:extLst/>
          </p:nvPr>
        </p:nvGraphicFramePr>
        <p:xfrm>
          <a:off x="1260802" y="2415481"/>
          <a:ext cx="9945914" cy="3767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p:cNvPicPr>
            <a:picLocks noChangeAspect="1"/>
          </p:cNvPicPr>
          <p:nvPr/>
        </p:nvPicPr>
        <p:blipFill>
          <a:blip r:embed="rId8"/>
          <a:stretch>
            <a:fillRect/>
          </a:stretch>
        </p:blipFill>
        <p:spPr>
          <a:xfrm>
            <a:off x="7932302" y="4517335"/>
            <a:ext cx="1540304" cy="1882446"/>
          </a:xfrm>
          <a:prstGeom prst="rect">
            <a:avLst/>
          </a:prstGeom>
        </p:spPr>
      </p:pic>
      <p:sp>
        <p:nvSpPr>
          <p:cNvPr id="8" name="Título 1"/>
          <p:cNvSpPr txBox="1">
            <a:spLocks/>
          </p:cNvSpPr>
          <p:nvPr/>
        </p:nvSpPr>
        <p:spPr>
          <a:xfrm>
            <a:off x="295456" y="-171623"/>
            <a:ext cx="10403620" cy="122942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defTabSz="609585">
              <a:lnSpc>
                <a:spcPct val="80000"/>
              </a:lnSpc>
            </a:pPr>
            <a:r>
              <a:rPr lang="es-CL" sz="2667" b="1" dirty="0">
                <a:solidFill>
                  <a:prstClr val="black"/>
                </a:solidFill>
                <a:latin typeface="Calibri"/>
                <a:cs typeface="Calibri"/>
              </a:rPr>
              <a:t>Seguimiento y Apoyo al Cumplimiento</a:t>
            </a:r>
          </a:p>
        </p:txBody>
      </p:sp>
    </p:spTree>
    <p:extLst>
      <p:ext uri="{BB962C8B-B14F-4D97-AF65-F5344CB8AC3E}">
        <p14:creationId xmlns:p14="http://schemas.microsoft.com/office/powerpoint/2010/main" val="400324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0" name="Título 1"/>
          <p:cNvSpPr txBox="1">
            <a:spLocks/>
          </p:cNvSpPr>
          <p:nvPr/>
        </p:nvSpPr>
        <p:spPr>
          <a:xfrm>
            <a:off x="2143982" y="5935930"/>
            <a:ext cx="8352568"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j-ea"/>
                <a:cs typeface="Arial"/>
              </a:rPr>
              <a:t>División de Auditoría- Coordinación Nacional de Seguimiento y Apoyo al Cumplimiento </a:t>
            </a:r>
          </a:p>
        </p:txBody>
      </p:sp>
      <p:graphicFrame>
        <p:nvGraphicFramePr>
          <p:cNvPr id="4" name="Diagrama 3"/>
          <p:cNvGraphicFramePr/>
          <p:nvPr>
            <p:extLst/>
          </p:nvPr>
        </p:nvGraphicFramePr>
        <p:xfrm>
          <a:off x="2143983" y="2684206"/>
          <a:ext cx="8260087" cy="2566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contenido 4"/>
          <p:cNvSpPr>
            <a:spLocks noGrp="1"/>
          </p:cNvSpPr>
          <p:nvPr>
            <p:ph idx="1"/>
          </p:nvPr>
        </p:nvSpPr>
        <p:spPr>
          <a:xfrm>
            <a:off x="380144" y="958556"/>
            <a:ext cx="11435137" cy="4601497"/>
          </a:xfrm>
        </p:spPr>
        <p:txBody>
          <a:bodyPr>
            <a:normAutofit/>
          </a:bodyPr>
          <a:lstStyle/>
          <a:p>
            <a:pPr marL="0" indent="0" algn="just">
              <a:spcBef>
                <a:spcPts val="0"/>
              </a:spcBef>
              <a:buNone/>
            </a:pPr>
            <a:r>
              <a:rPr lang="es-CL" sz="2400" b="1" dirty="0">
                <a:cs typeface="Arial" panose="020B0604020202020204" pitchFamily="34" charset="0"/>
              </a:rPr>
              <a:t>Responsabilidad del seguimiento – Oficio CGR N° 14.100 de 2018</a:t>
            </a:r>
          </a:p>
          <a:p>
            <a:pPr marL="0" indent="0" algn="just">
              <a:spcBef>
                <a:spcPts val="0"/>
              </a:spcBef>
              <a:buNone/>
            </a:pPr>
            <a:r>
              <a:rPr lang="es-CL" sz="2000" dirty="0">
                <a:cs typeface="Arial" panose="020B0604020202020204" pitchFamily="34" charset="0"/>
              </a:rPr>
              <a:t>Las modificaciones al modelo de seguimiento consideran la implementación de una política de complementariedad entre los esfuerzos de la Contraloría y las Unidades de Control Interno, donde de acuerdo a la complejidad del hecho observado, se determinará la responsabilidad de la validación del cumplimiento, todo lo cual comenzará a aplicarse a partir del</a:t>
            </a:r>
            <a:r>
              <a:rPr lang="es-CL" sz="2000" b="1" dirty="0">
                <a:cs typeface="Arial" panose="020B0604020202020204" pitchFamily="34" charset="0"/>
              </a:rPr>
              <a:t> 2 de julio del presente año.</a:t>
            </a:r>
          </a:p>
          <a:p>
            <a:pPr marL="0" indent="0" algn="just">
              <a:spcBef>
                <a:spcPts val="0"/>
              </a:spcBef>
              <a:buNone/>
            </a:pPr>
            <a:endParaRPr lang="es-CL" sz="1800" dirty="0">
              <a:cs typeface="Arial" panose="020B0604020202020204" pitchFamily="34" charset="0"/>
            </a:endParaRPr>
          </a:p>
          <a:p>
            <a:pPr marL="0" indent="0" algn="just">
              <a:spcBef>
                <a:spcPts val="0"/>
              </a:spcBef>
              <a:buNone/>
            </a:pPr>
            <a:endParaRPr lang="es-CL" sz="1600" dirty="0">
              <a:cs typeface="Arial" panose="020B0604020202020204" pitchFamily="34" charset="0"/>
            </a:endParaRPr>
          </a:p>
          <a:p>
            <a:pPr marL="0" indent="0" algn="just">
              <a:spcBef>
                <a:spcPts val="0"/>
              </a:spcBef>
              <a:buNone/>
            </a:pPr>
            <a:endParaRPr lang="es-CL" sz="1600" dirty="0">
              <a:cs typeface="Arial" panose="020B0604020202020204" pitchFamily="34" charset="0"/>
            </a:endParaRPr>
          </a:p>
          <a:p>
            <a:pPr marL="0" indent="0" algn="just">
              <a:spcBef>
                <a:spcPts val="0"/>
              </a:spcBef>
              <a:buNone/>
            </a:pPr>
            <a:endParaRPr lang="es-CL" sz="1600" dirty="0">
              <a:cs typeface="Arial" panose="020B0604020202020204" pitchFamily="34" charset="0"/>
            </a:endParaRPr>
          </a:p>
          <a:p>
            <a:pPr marL="0" indent="0" algn="just">
              <a:spcBef>
                <a:spcPts val="0"/>
              </a:spcBef>
              <a:buNone/>
            </a:pPr>
            <a:endParaRPr lang="es-CL" sz="1600" dirty="0">
              <a:cs typeface="Arial" panose="020B0604020202020204" pitchFamily="34" charset="0"/>
            </a:endParaRPr>
          </a:p>
          <a:p>
            <a:pPr marL="0" indent="0" algn="just">
              <a:buNone/>
            </a:pPr>
            <a:endParaRPr lang="es-CL" sz="1600" dirty="0">
              <a:cs typeface="Arial" panose="020B0604020202020204" pitchFamily="34" charset="0"/>
            </a:endParaRPr>
          </a:p>
          <a:p>
            <a:pPr marL="0" indent="0" algn="just">
              <a:buNone/>
            </a:pPr>
            <a:endParaRPr lang="es-CL" sz="1600" dirty="0">
              <a:cs typeface="Arial" panose="020B0604020202020204" pitchFamily="34" charset="0"/>
            </a:endParaRPr>
          </a:p>
          <a:p>
            <a:pPr marL="0" indent="0" algn="just">
              <a:buNone/>
            </a:pPr>
            <a:endParaRPr lang="es-CL" sz="1700" dirty="0">
              <a:cs typeface="Arial" panose="020B0604020202020204" pitchFamily="34" charset="0"/>
            </a:endParaRPr>
          </a:p>
          <a:p>
            <a:pPr marL="0" indent="0" algn="just">
              <a:buNone/>
            </a:pPr>
            <a:endParaRPr lang="es-CL" sz="1700" dirty="0">
              <a:cs typeface="Arial" panose="020B0604020202020204" pitchFamily="34" charset="0"/>
            </a:endParaRPr>
          </a:p>
          <a:p>
            <a:pPr marL="0" indent="0" algn="just">
              <a:buNone/>
            </a:pPr>
            <a:endParaRPr lang="es-CL" sz="1700" dirty="0">
              <a:cs typeface="Arial" panose="020B0604020202020204" pitchFamily="34" charset="0"/>
            </a:endParaRPr>
          </a:p>
          <a:p>
            <a:pPr marL="0" indent="0" algn="just">
              <a:buNone/>
            </a:pPr>
            <a:endParaRPr lang="es-CL" sz="1800" dirty="0">
              <a:cs typeface="Arial" panose="020B0604020202020204" pitchFamily="34" charset="0"/>
            </a:endParaRPr>
          </a:p>
          <a:p>
            <a:pPr marL="0" indent="0" algn="just">
              <a:buNone/>
            </a:pPr>
            <a:endParaRPr lang="es-CL" sz="2000" dirty="0">
              <a:cs typeface="Arial" panose="020B0604020202020204" pitchFamily="34" charset="0"/>
            </a:endParaRPr>
          </a:p>
          <a:p>
            <a:pPr algn="just"/>
            <a:endParaRPr lang="es-CL" sz="2000" dirty="0">
              <a:cs typeface="Arial" panose="020B0604020202020204" pitchFamily="34" charset="0"/>
            </a:endParaRPr>
          </a:p>
        </p:txBody>
      </p:sp>
      <p:pic>
        <p:nvPicPr>
          <p:cNvPr id="2" name="Imagen 1"/>
          <p:cNvPicPr>
            <a:picLocks noChangeAspect="1"/>
          </p:cNvPicPr>
          <p:nvPr/>
        </p:nvPicPr>
        <p:blipFill>
          <a:blip r:embed="rId8"/>
          <a:stretch>
            <a:fillRect/>
          </a:stretch>
        </p:blipFill>
        <p:spPr>
          <a:xfrm>
            <a:off x="621586" y="2900506"/>
            <a:ext cx="10952252" cy="3035424"/>
          </a:xfrm>
          <a:prstGeom prst="rect">
            <a:avLst/>
          </a:prstGeom>
        </p:spPr>
      </p:pic>
      <p:sp>
        <p:nvSpPr>
          <p:cNvPr id="8" name="Título 1"/>
          <p:cNvSpPr txBox="1">
            <a:spLocks/>
          </p:cNvSpPr>
          <p:nvPr/>
        </p:nvSpPr>
        <p:spPr>
          <a:xfrm>
            <a:off x="328465" y="-130909"/>
            <a:ext cx="10403620" cy="122942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defTabSz="609585">
              <a:lnSpc>
                <a:spcPct val="80000"/>
              </a:lnSpc>
            </a:pPr>
            <a:r>
              <a:rPr lang="es-CL" sz="2667" b="1" dirty="0">
                <a:solidFill>
                  <a:prstClr val="black"/>
                </a:solidFill>
                <a:latin typeface="Calibri"/>
                <a:cs typeface="Calibri"/>
              </a:rPr>
              <a:t>Seguimiento y Apoyo al Cumplimiento</a:t>
            </a:r>
          </a:p>
        </p:txBody>
      </p:sp>
    </p:spTree>
    <p:extLst>
      <p:ext uri="{BB962C8B-B14F-4D97-AF65-F5344CB8AC3E}">
        <p14:creationId xmlns:p14="http://schemas.microsoft.com/office/powerpoint/2010/main" val="3063614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0" name="Título 1"/>
          <p:cNvSpPr txBox="1">
            <a:spLocks/>
          </p:cNvSpPr>
          <p:nvPr/>
        </p:nvSpPr>
        <p:spPr>
          <a:xfrm>
            <a:off x="395067" y="5917627"/>
            <a:ext cx="8352568"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j-ea"/>
                <a:cs typeface="Arial"/>
              </a:rPr>
              <a:t>División de Auditoría- Coordinación Nacional de Seguimiento y Apoyo al Cumplimiento </a:t>
            </a:r>
          </a:p>
        </p:txBody>
      </p:sp>
      <p:graphicFrame>
        <p:nvGraphicFramePr>
          <p:cNvPr id="4" name="Diagrama 3"/>
          <p:cNvGraphicFramePr/>
          <p:nvPr>
            <p:extLst/>
          </p:nvPr>
        </p:nvGraphicFramePr>
        <p:xfrm>
          <a:off x="2143983" y="2684206"/>
          <a:ext cx="8260087" cy="2566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Marcador de contenido 4"/>
          <p:cNvSpPr>
            <a:spLocks noGrp="1"/>
          </p:cNvSpPr>
          <p:nvPr>
            <p:ph idx="1"/>
          </p:nvPr>
        </p:nvSpPr>
        <p:spPr>
          <a:xfrm>
            <a:off x="472612" y="991683"/>
            <a:ext cx="11291298" cy="3854638"/>
          </a:xfrm>
        </p:spPr>
        <p:txBody>
          <a:bodyPr>
            <a:normAutofit lnSpcReduction="10000"/>
          </a:bodyPr>
          <a:lstStyle/>
          <a:p>
            <a:pPr marL="0" indent="0" algn="just">
              <a:spcBef>
                <a:spcPts val="0"/>
              </a:spcBef>
              <a:buNone/>
            </a:pPr>
            <a:r>
              <a:rPr lang="es-CL" sz="2000" b="1" dirty="0">
                <a:latin typeface="+mj-lt"/>
                <a:cs typeface="Arial" panose="020B0604020202020204" pitchFamily="34" charset="0"/>
              </a:rPr>
              <a:t>Responsabilidad de la validación del cumplimiento según complejidad</a:t>
            </a:r>
            <a:endParaRPr lang="es-CL" sz="2000" dirty="0">
              <a:latin typeface="+mj-lt"/>
              <a:cs typeface="Arial" panose="020B0604020202020204" pitchFamily="34" charset="0"/>
            </a:endParaRPr>
          </a:p>
          <a:p>
            <a:pPr marL="0" indent="0" algn="just">
              <a:spcBef>
                <a:spcPts val="0"/>
              </a:spcBef>
              <a:buNone/>
            </a:pPr>
            <a:endParaRPr lang="es-CL" sz="1800" dirty="0">
              <a:latin typeface="+mj-lt"/>
              <a:cs typeface="Arial" panose="020B0604020202020204" pitchFamily="34" charset="0"/>
            </a:endParaRPr>
          </a:p>
          <a:p>
            <a:pPr algn="just">
              <a:spcBef>
                <a:spcPts val="0"/>
              </a:spcBef>
              <a:buFont typeface="Arial" panose="020B0604020202020204" pitchFamily="34" charset="0"/>
              <a:buChar char="•"/>
            </a:pPr>
            <a:r>
              <a:rPr lang="es-CL" sz="1800" dirty="0">
                <a:latin typeface="+mj-lt"/>
                <a:cs typeface="Arial" panose="020B0604020202020204" pitchFamily="34" charset="0"/>
              </a:rPr>
              <a:t>La validación del cumplimiento de las acciones correctivas de observaciones Medianamente Complejas (MC) y Levemente Complejas (LC), se mantendrá en </a:t>
            </a:r>
            <a:r>
              <a:rPr lang="es-CL" sz="1800" b="1" dirty="0">
                <a:latin typeface="+mj-lt"/>
                <a:cs typeface="Arial" panose="020B0604020202020204" pitchFamily="34" charset="0"/>
              </a:rPr>
              <a:t>los Encargados de Control Interno o Auditoría Interna de cada servicio.</a:t>
            </a:r>
          </a:p>
          <a:p>
            <a:pPr algn="just">
              <a:spcBef>
                <a:spcPts val="0"/>
              </a:spcBef>
              <a:buFont typeface="Arial" panose="020B0604020202020204" pitchFamily="34" charset="0"/>
              <a:buChar char="•"/>
            </a:pPr>
            <a:endParaRPr lang="es-CL" sz="1800" dirty="0">
              <a:latin typeface="+mj-lt"/>
              <a:cs typeface="Arial" panose="020B0604020202020204" pitchFamily="34" charset="0"/>
            </a:endParaRPr>
          </a:p>
          <a:p>
            <a:pPr algn="just">
              <a:spcBef>
                <a:spcPts val="0"/>
              </a:spcBef>
              <a:buFont typeface="Arial" panose="020B0604020202020204" pitchFamily="34" charset="0"/>
              <a:buChar char="•"/>
            </a:pPr>
            <a:r>
              <a:rPr lang="es-CL" sz="1800" b="1" dirty="0">
                <a:cs typeface="Arial" panose="020B0604020202020204" pitchFamily="34" charset="0"/>
              </a:rPr>
              <a:t>El trabajo de la Contraloría General </a:t>
            </a:r>
            <a:r>
              <a:rPr lang="es-CL" sz="1800" dirty="0">
                <a:cs typeface="Arial" panose="020B0604020202020204" pitchFamily="34" charset="0"/>
              </a:rPr>
              <a:t>se centrará en la validación del cumplimiento de las acciones correctivas requeridas respecto de observaciones Altamente Complejas (AC) y Complejas (C) principalmente en terreno.</a:t>
            </a:r>
          </a:p>
          <a:p>
            <a:pPr marL="0" indent="0" algn="just">
              <a:spcBef>
                <a:spcPts val="0"/>
              </a:spcBef>
              <a:buNone/>
            </a:pPr>
            <a:endParaRPr lang="es-CL" sz="1800" dirty="0">
              <a:cs typeface="Arial" panose="020B0604020202020204" pitchFamily="34" charset="0"/>
            </a:endParaRPr>
          </a:p>
          <a:p>
            <a:pPr algn="just">
              <a:spcBef>
                <a:spcPts val="0"/>
              </a:spcBef>
              <a:buFont typeface="Arial" panose="020B0604020202020204" pitchFamily="34" charset="0"/>
              <a:buChar char="•"/>
            </a:pPr>
            <a:r>
              <a:rPr lang="es-CL" sz="1800" dirty="0">
                <a:cs typeface="Arial" panose="020B0604020202020204" pitchFamily="34" charset="0"/>
              </a:rPr>
              <a:t>Esto apunta a aumentar la oportunidad del seguimiento y no duplicar esfuerzos respecto a las observaciones de menor complejidad, ya que en la mayoría de los casos la implementación de acciones correctivas ya fue validada por el encargado de control interno al interior de una organización.</a:t>
            </a:r>
          </a:p>
          <a:p>
            <a:pPr algn="just">
              <a:spcBef>
                <a:spcPts val="0"/>
              </a:spcBef>
              <a:buFont typeface="Arial" panose="020B0604020202020204" pitchFamily="34" charset="0"/>
              <a:buChar char="•"/>
            </a:pPr>
            <a:endParaRPr lang="es-CL" sz="1800" dirty="0">
              <a:cs typeface="Arial" panose="020B0604020202020204" pitchFamily="34" charset="0"/>
            </a:endParaRPr>
          </a:p>
          <a:p>
            <a:pPr algn="just">
              <a:spcBef>
                <a:spcPts val="0"/>
              </a:spcBef>
              <a:buFont typeface="Arial" panose="020B0604020202020204" pitchFamily="34" charset="0"/>
              <a:buChar char="•"/>
            </a:pPr>
            <a:r>
              <a:rPr lang="es-CL" sz="1800" dirty="0">
                <a:cs typeface="Arial" panose="020B0604020202020204" pitchFamily="34" charset="0"/>
              </a:rPr>
              <a:t>En el caso de las observaciones complejas la acreditación de las de acciones correctivas implementadas también se deberá realizar a través el Sistema de Seguimiento y Apoyo CGR.</a:t>
            </a:r>
            <a:endParaRPr lang="es-CL" sz="1800" b="1" dirty="0">
              <a:cs typeface="Arial" panose="020B0604020202020204" pitchFamily="34" charset="0"/>
            </a:endParaRPr>
          </a:p>
          <a:p>
            <a:pPr algn="just">
              <a:spcBef>
                <a:spcPts val="0"/>
              </a:spcBef>
              <a:buFont typeface="Arial" panose="020B0604020202020204" pitchFamily="34" charset="0"/>
              <a:buChar char="•"/>
            </a:pPr>
            <a:endParaRPr lang="es-CL" sz="1800" dirty="0">
              <a:latin typeface="+mj-lt"/>
              <a:cs typeface="Arial" panose="020B0604020202020204" pitchFamily="34" charset="0"/>
            </a:endParaRPr>
          </a:p>
          <a:p>
            <a:pPr marL="0" indent="0" algn="just">
              <a:spcBef>
                <a:spcPts val="0"/>
              </a:spcBef>
              <a:buNone/>
            </a:pPr>
            <a:endParaRPr lang="es-CL" sz="1600" dirty="0">
              <a:latin typeface="+mj-lt"/>
              <a:cs typeface="Arial" panose="020B0604020202020204" pitchFamily="34" charset="0"/>
            </a:endParaRPr>
          </a:p>
          <a:p>
            <a:pPr marL="0" indent="0" algn="just">
              <a:spcBef>
                <a:spcPts val="0"/>
              </a:spcBef>
              <a:buNone/>
            </a:pPr>
            <a:endParaRPr lang="es-CL" sz="1400" dirty="0">
              <a:latin typeface="+mj-lt"/>
              <a:cs typeface="Arial" panose="020B0604020202020204" pitchFamily="34" charset="0"/>
            </a:endParaRPr>
          </a:p>
          <a:p>
            <a:pPr marL="0" indent="0" algn="just">
              <a:spcBef>
                <a:spcPts val="0"/>
              </a:spcBef>
              <a:buNone/>
            </a:pPr>
            <a:endParaRPr lang="es-CL" sz="1400" dirty="0">
              <a:latin typeface="+mj-lt"/>
              <a:cs typeface="Arial" panose="020B0604020202020204" pitchFamily="34" charset="0"/>
            </a:endParaRPr>
          </a:p>
          <a:p>
            <a:pPr marL="0" indent="0" algn="just">
              <a:spcBef>
                <a:spcPts val="0"/>
              </a:spcBef>
              <a:buNone/>
            </a:pPr>
            <a:endParaRPr lang="es-CL" sz="1400" dirty="0">
              <a:latin typeface="+mj-lt"/>
              <a:cs typeface="Arial" panose="020B0604020202020204" pitchFamily="34" charset="0"/>
            </a:endParaRPr>
          </a:p>
          <a:p>
            <a:pPr marL="0" indent="0" algn="just">
              <a:spcBef>
                <a:spcPts val="0"/>
              </a:spcBef>
              <a:buNone/>
            </a:pPr>
            <a:endParaRPr lang="es-CL" sz="1400" dirty="0">
              <a:latin typeface="+mj-lt"/>
              <a:cs typeface="Arial" panose="020B0604020202020204" pitchFamily="34" charset="0"/>
            </a:endParaRPr>
          </a:p>
          <a:p>
            <a:pPr marL="0" indent="0" algn="just">
              <a:buNone/>
            </a:pPr>
            <a:endParaRPr lang="es-CL" sz="1400" dirty="0">
              <a:latin typeface="+mj-lt"/>
              <a:cs typeface="Arial" panose="020B0604020202020204" pitchFamily="34" charset="0"/>
            </a:endParaRPr>
          </a:p>
          <a:p>
            <a:pPr marL="0" indent="0" algn="just">
              <a:buNone/>
            </a:pPr>
            <a:endParaRPr lang="es-CL" sz="1400" dirty="0">
              <a:latin typeface="+mj-lt"/>
              <a:cs typeface="Arial" panose="020B0604020202020204" pitchFamily="34" charset="0"/>
            </a:endParaRPr>
          </a:p>
          <a:p>
            <a:pPr marL="0" indent="0" algn="just">
              <a:buNone/>
            </a:pPr>
            <a:endParaRPr lang="es-CL" sz="1600" dirty="0">
              <a:latin typeface="+mj-lt"/>
              <a:cs typeface="Arial" panose="020B0604020202020204" pitchFamily="34" charset="0"/>
            </a:endParaRPr>
          </a:p>
          <a:p>
            <a:pPr marL="0" indent="0" algn="just">
              <a:buNone/>
            </a:pPr>
            <a:endParaRPr lang="es-CL" sz="1600" dirty="0">
              <a:latin typeface="+mj-lt"/>
              <a:cs typeface="Arial" panose="020B0604020202020204" pitchFamily="34" charset="0"/>
            </a:endParaRPr>
          </a:p>
        </p:txBody>
      </p:sp>
      <p:pic>
        <p:nvPicPr>
          <p:cNvPr id="6" name="Imagen 5"/>
          <p:cNvPicPr>
            <a:picLocks noChangeAspect="1"/>
          </p:cNvPicPr>
          <p:nvPr/>
        </p:nvPicPr>
        <p:blipFill>
          <a:blip r:embed="rId8"/>
          <a:stretch>
            <a:fillRect/>
          </a:stretch>
        </p:blipFill>
        <p:spPr>
          <a:xfrm>
            <a:off x="2531105" y="4846321"/>
            <a:ext cx="5802998" cy="1655637"/>
          </a:xfrm>
          <a:prstGeom prst="rect">
            <a:avLst/>
          </a:prstGeom>
        </p:spPr>
      </p:pic>
      <p:sp>
        <p:nvSpPr>
          <p:cNvPr id="8" name="Título 1"/>
          <p:cNvSpPr txBox="1">
            <a:spLocks/>
          </p:cNvSpPr>
          <p:nvPr/>
        </p:nvSpPr>
        <p:spPr>
          <a:xfrm>
            <a:off x="328465" y="-130628"/>
            <a:ext cx="10403620" cy="122942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defTabSz="609585">
              <a:lnSpc>
                <a:spcPct val="80000"/>
              </a:lnSpc>
            </a:pPr>
            <a:r>
              <a:rPr lang="es-CL" sz="2667" b="1" dirty="0">
                <a:solidFill>
                  <a:prstClr val="black"/>
                </a:solidFill>
                <a:latin typeface="Calibri"/>
                <a:cs typeface="Calibri"/>
              </a:rPr>
              <a:t>Seguimiento y Apoyo al Cumplimiento</a:t>
            </a:r>
          </a:p>
        </p:txBody>
      </p:sp>
    </p:spTree>
    <p:extLst>
      <p:ext uri="{BB962C8B-B14F-4D97-AF65-F5344CB8AC3E}">
        <p14:creationId xmlns:p14="http://schemas.microsoft.com/office/powerpoint/2010/main" val="160097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 calcmode="lin" valueType="num">
                                      <p:cBhvr additive="base">
                                        <p:cTn id="13"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 calcmode="lin" valueType="num">
                                      <p:cBhvr additive="base">
                                        <p:cTn id="1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anim calcmode="lin" valueType="num">
                                      <p:cBhvr additive="base">
                                        <p:cTn id="2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0" name="Título 1"/>
          <p:cNvSpPr txBox="1">
            <a:spLocks/>
          </p:cNvSpPr>
          <p:nvPr/>
        </p:nvSpPr>
        <p:spPr>
          <a:xfrm>
            <a:off x="410966" y="5957892"/>
            <a:ext cx="8352568"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j-ea"/>
                <a:cs typeface="Arial"/>
              </a:rPr>
              <a:t>División de Auditoría- Coordinación Nacional de Seguimiento y Apoyo al Cumplimiento </a:t>
            </a:r>
          </a:p>
        </p:txBody>
      </p:sp>
      <p:sp>
        <p:nvSpPr>
          <p:cNvPr id="6" name="Título 1"/>
          <p:cNvSpPr txBox="1">
            <a:spLocks/>
          </p:cNvSpPr>
          <p:nvPr/>
        </p:nvSpPr>
        <p:spPr>
          <a:xfrm>
            <a:off x="354197" y="772752"/>
            <a:ext cx="7802715"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marL="0" marR="0" lvl="0" indent="0" algn="just" defTabSz="457200" rtl="0" eaLnBrk="1" fontAlgn="auto" latinLnBrk="0" hangingPunct="1">
              <a:lnSpc>
                <a:spcPct val="80000"/>
              </a:lnSpc>
              <a:spcBef>
                <a:spcPct val="0"/>
              </a:spcBef>
              <a:spcAft>
                <a:spcPts val="0"/>
              </a:spcAft>
              <a:buClrTx/>
              <a:buSzTx/>
              <a:buFontTx/>
              <a:buNone/>
              <a:tabLst/>
              <a:defRPr/>
            </a:pPr>
            <a:r>
              <a:rPr kumimoji="0" lang="es-ES" b="1" i="0" u="none" strike="noStrike" kern="1200" cap="none" spc="0" normalizeH="0" baseline="0" noProof="0" dirty="0">
                <a:ln>
                  <a:noFill/>
                </a:ln>
                <a:solidFill>
                  <a:prstClr val="black"/>
                </a:solidFill>
                <a:effectLst/>
                <a:uLnTx/>
                <a:uFillTx/>
                <a:latin typeface="Calibri"/>
                <a:ea typeface="+mj-ea"/>
                <a:cs typeface="Calibri"/>
              </a:rPr>
              <a:t>Programa de Apoyo al Cumplimiento CGR</a:t>
            </a:r>
          </a:p>
        </p:txBody>
      </p:sp>
      <p:pic>
        <p:nvPicPr>
          <p:cNvPr id="9" name="Imagen 8" descr="ICONO-0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508" y="1373041"/>
            <a:ext cx="3235603" cy="4906633"/>
          </a:xfrm>
          <a:prstGeom prst="rect">
            <a:avLst/>
          </a:prstGeom>
        </p:spPr>
      </p:pic>
      <p:sp>
        <p:nvSpPr>
          <p:cNvPr id="7" name="Título 1"/>
          <p:cNvSpPr txBox="1">
            <a:spLocks/>
          </p:cNvSpPr>
          <p:nvPr/>
        </p:nvSpPr>
        <p:spPr>
          <a:xfrm>
            <a:off x="328465" y="-149319"/>
            <a:ext cx="10403620" cy="122942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defTabSz="609585">
              <a:lnSpc>
                <a:spcPct val="80000"/>
              </a:lnSpc>
            </a:pPr>
            <a:r>
              <a:rPr lang="es-CL" sz="2667" b="1" dirty="0">
                <a:solidFill>
                  <a:prstClr val="black"/>
                </a:solidFill>
                <a:latin typeface="Calibri"/>
                <a:cs typeface="Calibri"/>
              </a:rPr>
              <a:t>Seguimiento y Apoyo al Cumplimiento</a:t>
            </a:r>
          </a:p>
        </p:txBody>
      </p:sp>
      <p:sp>
        <p:nvSpPr>
          <p:cNvPr id="10" name="Título 1">
            <a:extLst>
              <a:ext uri="{FF2B5EF4-FFF2-40B4-BE49-F238E27FC236}">
                <a16:creationId xmlns:a16="http://schemas.microsoft.com/office/drawing/2014/main" id="{F0BB15A9-07A8-4F71-89F1-E5E919AE9343}"/>
              </a:ext>
            </a:extLst>
          </p:cNvPr>
          <p:cNvSpPr txBox="1">
            <a:spLocks/>
          </p:cNvSpPr>
          <p:nvPr/>
        </p:nvSpPr>
        <p:spPr>
          <a:xfrm>
            <a:off x="513178" y="6564154"/>
            <a:ext cx="8352568"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j-ea"/>
                <a:cs typeface="Arial"/>
              </a:rPr>
              <a:t>División de Auditoría- Coordinación Nacional de Seguimiento y Apoyo al Cumplimiento </a:t>
            </a:r>
          </a:p>
        </p:txBody>
      </p:sp>
      <p:sp>
        <p:nvSpPr>
          <p:cNvPr id="11" name="Título 1">
            <a:extLst>
              <a:ext uri="{FF2B5EF4-FFF2-40B4-BE49-F238E27FC236}">
                <a16:creationId xmlns:a16="http://schemas.microsoft.com/office/drawing/2014/main" id="{8E37409C-81FC-4C9B-BE52-029FE17A7BD4}"/>
              </a:ext>
            </a:extLst>
          </p:cNvPr>
          <p:cNvSpPr txBox="1">
            <a:spLocks/>
          </p:cNvSpPr>
          <p:nvPr/>
        </p:nvSpPr>
        <p:spPr>
          <a:xfrm>
            <a:off x="7191680" y="1217171"/>
            <a:ext cx="8278525" cy="1074132"/>
          </a:xfrm>
          <a:prstGeom prst="rect">
            <a:avLst/>
          </a:prstGeom>
        </p:spPr>
        <p:txBody>
          <a:bodyPr vert="horz" lIns="51435" tIns="25718" rIns="51435" bIns="25718"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marL="0" marR="0" lvl="0" indent="0" algn="just" defTabSz="457200" rtl="0" eaLnBrk="1" fontAlgn="auto" latinLnBrk="0" hangingPunct="1">
              <a:lnSpc>
                <a:spcPct val="80000"/>
              </a:lnSpc>
              <a:spcBef>
                <a:spcPct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Calibri"/>
                <a:ea typeface="+mj-ea"/>
                <a:cs typeface="Calibri"/>
              </a:rPr>
              <a:t>Objetivos del Programa</a:t>
            </a:r>
          </a:p>
        </p:txBody>
      </p:sp>
      <p:sp>
        <p:nvSpPr>
          <p:cNvPr id="13" name="Pentágono 4">
            <a:extLst>
              <a:ext uri="{FF2B5EF4-FFF2-40B4-BE49-F238E27FC236}">
                <a16:creationId xmlns:a16="http://schemas.microsoft.com/office/drawing/2014/main" id="{7ABE204E-D809-4358-B03F-0D8724AE717A}"/>
              </a:ext>
            </a:extLst>
          </p:cNvPr>
          <p:cNvSpPr/>
          <p:nvPr/>
        </p:nvSpPr>
        <p:spPr>
          <a:xfrm>
            <a:off x="4962836" y="2820970"/>
            <a:ext cx="6892833" cy="13165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2861" tIns="40005" rIns="74676" bIns="40005" numCol="1" spcCol="127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Calibri"/>
                <a:ea typeface="+mn-ea"/>
                <a:cs typeface="+mn-cs"/>
              </a:rPr>
              <a:t>Asesorar a entidades públicas, en la detección de problemáticas institucionales aportando con herramientas metodológicas a la identificación de posibles soluciones.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5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Pentágono 4">
            <a:extLst>
              <a:ext uri="{FF2B5EF4-FFF2-40B4-BE49-F238E27FC236}">
                <a16:creationId xmlns:a16="http://schemas.microsoft.com/office/drawing/2014/main" id="{DCB913A9-8DCC-49B4-91DC-030599133B3E}"/>
              </a:ext>
            </a:extLst>
          </p:cNvPr>
          <p:cNvSpPr/>
          <p:nvPr/>
        </p:nvSpPr>
        <p:spPr>
          <a:xfrm>
            <a:off x="4962836" y="4136000"/>
            <a:ext cx="6892833" cy="1130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2861" tIns="40005" rIns="74676" bIns="40005" numCol="1" spcCol="1270" anchor="ctr" anchorCtr="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Calibri"/>
                <a:ea typeface="+mn-ea"/>
                <a:cs typeface="+mn-cs"/>
              </a:rPr>
              <a:t>Orientar al servicio en la confección de un plan de mejoras, estableciendo actividades concretas y plazos para su cumplimiento.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5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Pentágono 4">
            <a:extLst>
              <a:ext uri="{FF2B5EF4-FFF2-40B4-BE49-F238E27FC236}">
                <a16:creationId xmlns:a16="http://schemas.microsoft.com/office/drawing/2014/main" id="{1E968D50-8BEC-410E-A2B3-8C1C1276F577}"/>
              </a:ext>
            </a:extLst>
          </p:cNvPr>
          <p:cNvSpPr/>
          <p:nvPr/>
        </p:nvSpPr>
        <p:spPr>
          <a:xfrm>
            <a:off x="4906762" y="1720796"/>
            <a:ext cx="7075035" cy="12222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2861" tIns="40005" rIns="74676" bIns="40005" numCol="1" spcCol="1270" anchor="ctr" anchorCtr="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Calibri"/>
                <a:ea typeface="+mn-ea"/>
                <a:cs typeface="+mn-cs"/>
              </a:rPr>
              <a:t>Transformar la información obtenida en los procesos de fiscalización en herramientas que contribuyan a la mejora continua de los Servicios.</a:t>
            </a:r>
            <a:endParaRPr kumimoji="0" lang="es-CL" sz="18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276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0" name="Título 1"/>
          <p:cNvSpPr txBox="1">
            <a:spLocks/>
          </p:cNvSpPr>
          <p:nvPr/>
        </p:nvSpPr>
        <p:spPr>
          <a:xfrm>
            <a:off x="410966" y="6318010"/>
            <a:ext cx="8352568" cy="922070"/>
          </a:xfrm>
          <a:prstGeom prst="rect">
            <a:avLst/>
          </a:prstGeom>
        </p:spPr>
        <p:txBody>
          <a:bodyPr vert="horz" lIns="68580" tIns="34290" rIns="68580" bIns="3429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s-ES" sz="900" b="1" i="0" u="none" strike="noStrike" kern="1200" cap="none" spc="0" normalizeH="0" baseline="0" noProof="0" dirty="0">
                <a:ln>
                  <a:noFill/>
                </a:ln>
                <a:solidFill>
                  <a:prstClr val="white">
                    <a:lumMod val="50000"/>
                  </a:prstClr>
                </a:solidFill>
                <a:effectLst/>
                <a:uLnTx/>
                <a:uFillTx/>
                <a:latin typeface="Century Gothic" panose="020B0502020202020204" pitchFamily="34" charset="0"/>
                <a:ea typeface="+mj-ea"/>
                <a:cs typeface="Arial"/>
              </a:rPr>
              <a:t>División de Auditoría- Coordinación Nacional de Seguimiento y Apoyo al Cumplimiento </a:t>
            </a:r>
          </a:p>
        </p:txBody>
      </p:sp>
      <p:sp>
        <p:nvSpPr>
          <p:cNvPr id="3" name="Pentágono 4"/>
          <p:cNvSpPr/>
          <p:nvPr/>
        </p:nvSpPr>
        <p:spPr>
          <a:xfrm>
            <a:off x="2383526" y="1601687"/>
            <a:ext cx="7920680" cy="12482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2861" tIns="40005" rIns="74676" bIns="40005" numCol="1" spcCol="1270" anchor="ctr" anchorCtr="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Calibri"/>
                <a:ea typeface="+mn-ea"/>
                <a:cs typeface="+mn-cs"/>
              </a:rPr>
              <a:t>Acceder de forma gratuita a software de la CGR para la gestión de vehículos, gestión documental y gestión de personal.</a:t>
            </a:r>
            <a:endParaRPr kumimoji="0" lang="es-CL"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Pentágono 4"/>
          <p:cNvSpPr/>
          <p:nvPr/>
        </p:nvSpPr>
        <p:spPr>
          <a:xfrm>
            <a:off x="2383526" y="3232649"/>
            <a:ext cx="7920680" cy="115989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2861" tIns="40005" rIns="74676" bIns="40005" numCol="1" spcCol="1270" anchor="ctr" anchorCtr="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Calibri"/>
                <a:ea typeface="+mn-ea"/>
                <a:cs typeface="+mn-cs"/>
              </a:rPr>
              <a:t>Apoyo técnico por parte de la CGR durante el proceso de diseño y ejecución del plan de mejoras.</a:t>
            </a:r>
            <a:endParaRPr kumimoji="0" lang="es-CL"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5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Imagen 4" descr="ICONOS PPT-0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258" y="4671394"/>
            <a:ext cx="1509938" cy="1518022"/>
          </a:xfrm>
          <a:prstGeom prst="rect">
            <a:avLst/>
          </a:prstGeom>
        </p:spPr>
      </p:pic>
      <p:pic>
        <p:nvPicPr>
          <p:cNvPr id="6" name="Imagen 5" descr="ICONOS PPT-03.png"/>
          <p:cNvPicPr preferRelativeResize="0">
            <a:picLocks noChangeAspect="1"/>
          </p:cNvPicPr>
          <p:nvPr/>
        </p:nvPicPr>
        <p:blipFill>
          <a:blip r:embed="rId4">
            <a:extLst>
              <a:ext uri="{28A0092B-C50C-407E-A947-70E740481C1C}">
                <a14:useLocalDpi xmlns:a14="http://schemas.microsoft.com/office/drawing/2010/main" val="0"/>
              </a:ext>
            </a:extLst>
          </a:blip>
          <a:stretch>
            <a:fillRect/>
          </a:stretch>
        </p:blipFill>
        <p:spPr>
          <a:xfrm>
            <a:off x="659441" y="1457947"/>
            <a:ext cx="1520755" cy="1495849"/>
          </a:xfrm>
          <a:prstGeom prst="rect">
            <a:avLst/>
          </a:prstGeom>
        </p:spPr>
      </p:pic>
      <p:pic>
        <p:nvPicPr>
          <p:cNvPr id="7" name="Imagen 6" descr="ICONOS PPT-14.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6524" y="3044499"/>
            <a:ext cx="1505373" cy="1536192"/>
          </a:xfrm>
          <a:prstGeom prst="rect">
            <a:avLst/>
          </a:prstGeom>
        </p:spPr>
      </p:pic>
      <p:sp>
        <p:nvSpPr>
          <p:cNvPr id="8" name="Rectángulo 7"/>
          <p:cNvSpPr/>
          <p:nvPr/>
        </p:nvSpPr>
        <p:spPr>
          <a:xfrm>
            <a:off x="2383526" y="1076918"/>
            <a:ext cx="9185328" cy="395173"/>
          </a:xfrm>
          <a:prstGeom prst="rect">
            <a:avLst/>
          </a:prstGeom>
        </p:spPr>
        <p:txBody>
          <a:bodyPr wrap="square">
            <a:spAutoFit/>
          </a:bodyPr>
          <a:lstStyle/>
          <a:p>
            <a:pPr marL="0" marR="0" lvl="0" indent="0" algn="just" defTabSz="457200" rtl="0" eaLnBrk="1" fontAlgn="auto" latinLnBrk="0" hangingPunct="1">
              <a:lnSpc>
                <a:spcPct val="8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Calibri"/>
                <a:ea typeface="+mn-ea"/>
                <a:cs typeface="Calibri"/>
              </a:rPr>
              <a:t>Beneficios del Programa de Apoyo al Cumplimiento CGR</a:t>
            </a:r>
          </a:p>
        </p:txBody>
      </p:sp>
      <p:sp>
        <p:nvSpPr>
          <p:cNvPr id="9" name="Pentágono 4"/>
          <p:cNvSpPr/>
          <p:nvPr/>
        </p:nvSpPr>
        <p:spPr>
          <a:xfrm>
            <a:off x="2383526" y="4798000"/>
            <a:ext cx="6970065" cy="115989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2861" tIns="40005" rIns="74676" bIns="40005" numCol="1" spcCol="1270" anchor="ctr" anchorCtr="0">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CL"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Calibri"/>
                <a:ea typeface="+mn-ea"/>
                <a:cs typeface="+mn-cs"/>
              </a:rPr>
              <a:t>Acceso preferente a capacitaciones CGR.</a:t>
            </a:r>
            <a:endParaRPr kumimoji="0" lang="es-CL" sz="1800"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05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ítulo 1"/>
          <p:cNvSpPr txBox="1">
            <a:spLocks/>
          </p:cNvSpPr>
          <p:nvPr/>
        </p:nvSpPr>
        <p:spPr>
          <a:xfrm>
            <a:off x="328465" y="-116252"/>
            <a:ext cx="10403620" cy="122942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defTabSz="609585">
              <a:lnSpc>
                <a:spcPct val="80000"/>
              </a:lnSpc>
            </a:pPr>
            <a:r>
              <a:rPr lang="es-CL" sz="2667" b="1" dirty="0">
                <a:solidFill>
                  <a:prstClr val="black"/>
                </a:solidFill>
                <a:latin typeface="Calibri"/>
                <a:cs typeface="Calibri"/>
              </a:rPr>
              <a:t>Seguimiento y Apoyo al Cumplimiento</a:t>
            </a:r>
          </a:p>
        </p:txBody>
      </p:sp>
    </p:spTree>
    <p:extLst>
      <p:ext uri="{BB962C8B-B14F-4D97-AF65-F5344CB8AC3E}">
        <p14:creationId xmlns:p14="http://schemas.microsoft.com/office/powerpoint/2010/main" val="204613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341564" y="206478"/>
            <a:ext cx="5633884" cy="523220"/>
          </a:xfrm>
          <a:prstGeom prst="rect">
            <a:avLst/>
          </a:prstGeom>
          <a:noFill/>
        </p:spPr>
        <p:txBody>
          <a:bodyPr wrap="square" rtlCol="0">
            <a:spAutoFit/>
          </a:bodyPr>
          <a:lstStyle/>
          <a:p>
            <a:r>
              <a:rPr lang="es-CL" sz="2800" b="1" dirty="0"/>
              <a:t>Conclusiones – Rol Colaborativo</a:t>
            </a:r>
            <a:endParaRPr lang="es-ES" sz="2800" b="1" dirty="0"/>
          </a:p>
        </p:txBody>
      </p:sp>
      <p:sp>
        <p:nvSpPr>
          <p:cNvPr id="4" name="CuadroTexto 3"/>
          <p:cNvSpPr txBox="1"/>
          <p:nvPr/>
        </p:nvSpPr>
        <p:spPr>
          <a:xfrm>
            <a:off x="2758184" y="3827092"/>
            <a:ext cx="8204833" cy="369332"/>
          </a:xfrm>
          <a:prstGeom prst="rect">
            <a:avLst/>
          </a:prstGeom>
          <a:noFill/>
        </p:spPr>
        <p:txBody>
          <a:bodyPr wrap="square" rtlCol="0">
            <a:spAutoFit/>
          </a:bodyPr>
          <a:lstStyle/>
          <a:p>
            <a:r>
              <a:rPr lang="es-CL" b="1" dirty="0">
                <a:solidFill>
                  <a:schemeClr val="accent1"/>
                </a:solidFill>
              </a:rPr>
              <a:t>POTENCIAR EL PORTAL UCI DE CGR</a:t>
            </a:r>
          </a:p>
        </p:txBody>
      </p:sp>
      <p:sp>
        <p:nvSpPr>
          <p:cNvPr id="13" name="CuadroTexto 12"/>
          <p:cNvSpPr txBox="1"/>
          <p:nvPr/>
        </p:nvSpPr>
        <p:spPr>
          <a:xfrm>
            <a:off x="2758185" y="4508235"/>
            <a:ext cx="8204831" cy="369332"/>
          </a:xfrm>
          <a:prstGeom prst="rect">
            <a:avLst/>
          </a:prstGeom>
          <a:noFill/>
        </p:spPr>
        <p:txBody>
          <a:bodyPr wrap="square" rtlCol="0">
            <a:spAutoFit/>
          </a:bodyPr>
          <a:lstStyle/>
          <a:p>
            <a:r>
              <a:rPr lang="es-CL" b="1" dirty="0">
                <a:solidFill>
                  <a:schemeClr val="accent1"/>
                </a:solidFill>
              </a:rPr>
              <a:t>MESAS DE TRABAJO PARA REQUERIMIENTOS DE LAS UCI</a:t>
            </a:r>
          </a:p>
        </p:txBody>
      </p:sp>
      <p:pic>
        <p:nvPicPr>
          <p:cNvPr id="14" name="Imagen 13" descr="iconos-4color4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3922" y="5268129"/>
            <a:ext cx="571328" cy="571328"/>
          </a:xfrm>
          <a:prstGeom prst="rect">
            <a:avLst/>
          </a:prstGeom>
        </p:spPr>
      </p:pic>
      <p:pic>
        <p:nvPicPr>
          <p:cNvPr id="15" name="Imagen 14" descr="iconos-4color127.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1508" y="3726093"/>
            <a:ext cx="571329" cy="571329"/>
          </a:xfrm>
          <a:prstGeom prst="rect">
            <a:avLst/>
          </a:prstGeom>
        </p:spPr>
      </p:pic>
      <p:sp>
        <p:nvSpPr>
          <p:cNvPr id="9" name="CuadroTexto 8">
            <a:extLst>
              <a:ext uri="{FF2B5EF4-FFF2-40B4-BE49-F238E27FC236}">
                <a16:creationId xmlns:a16="http://schemas.microsoft.com/office/drawing/2014/main" id="{361DF8B1-ABBB-41AF-9F04-7EC1BADF1ECF}"/>
              </a:ext>
            </a:extLst>
          </p:cNvPr>
          <p:cNvSpPr txBox="1"/>
          <p:nvPr/>
        </p:nvSpPr>
        <p:spPr>
          <a:xfrm>
            <a:off x="2758185" y="2308396"/>
            <a:ext cx="8204832" cy="369332"/>
          </a:xfrm>
          <a:prstGeom prst="rect">
            <a:avLst/>
          </a:prstGeom>
          <a:noFill/>
        </p:spPr>
        <p:txBody>
          <a:bodyPr wrap="square" rtlCol="0">
            <a:spAutoFit/>
          </a:bodyPr>
          <a:lstStyle/>
          <a:p>
            <a:r>
              <a:rPr lang="es-CL" b="1" dirty="0">
                <a:solidFill>
                  <a:schemeClr val="accent1"/>
                </a:solidFill>
              </a:rPr>
              <a:t>CAPACITACIONES SOBRE MATERIAS DE INTERÉS</a:t>
            </a:r>
          </a:p>
        </p:txBody>
      </p:sp>
      <p:sp>
        <p:nvSpPr>
          <p:cNvPr id="10" name="CuadroTexto 9">
            <a:extLst>
              <a:ext uri="{FF2B5EF4-FFF2-40B4-BE49-F238E27FC236}">
                <a16:creationId xmlns:a16="http://schemas.microsoft.com/office/drawing/2014/main" id="{FD31AD38-B552-4D97-8A41-F767A8D33AA8}"/>
              </a:ext>
            </a:extLst>
          </p:cNvPr>
          <p:cNvSpPr txBox="1"/>
          <p:nvPr/>
        </p:nvSpPr>
        <p:spPr>
          <a:xfrm>
            <a:off x="2758186" y="1551237"/>
            <a:ext cx="8204832" cy="369332"/>
          </a:xfrm>
          <a:prstGeom prst="rect">
            <a:avLst/>
          </a:prstGeom>
          <a:noFill/>
        </p:spPr>
        <p:txBody>
          <a:bodyPr wrap="square" rtlCol="0">
            <a:spAutoFit/>
          </a:bodyPr>
          <a:lstStyle/>
          <a:p>
            <a:r>
              <a:rPr lang="es-CL" b="1" dirty="0">
                <a:solidFill>
                  <a:schemeClr val="accent1"/>
                </a:solidFill>
              </a:rPr>
              <a:t>ACTUALIZACIÓN RESOLUCIÓN 1.485 DE CGR</a:t>
            </a:r>
          </a:p>
        </p:txBody>
      </p:sp>
      <p:sp>
        <p:nvSpPr>
          <p:cNvPr id="11" name="CuadroTexto 10">
            <a:extLst>
              <a:ext uri="{FF2B5EF4-FFF2-40B4-BE49-F238E27FC236}">
                <a16:creationId xmlns:a16="http://schemas.microsoft.com/office/drawing/2014/main" id="{A7B7878D-20CA-42D4-A1AE-C8CEA381ED95}"/>
              </a:ext>
            </a:extLst>
          </p:cNvPr>
          <p:cNvSpPr txBox="1"/>
          <p:nvPr/>
        </p:nvSpPr>
        <p:spPr>
          <a:xfrm>
            <a:off x="2758183" y="3053745"/>
            <a:ext cx="8204833" cy="369332"/>
          </a:xfrm>
          <a:prstGeom prst="rect">
            <a:avLst/>
          </a:prstGeom>
          <a:noFill/>
        </p:spPr>
        <p:txBody>
          <a:bodyPr wrap="square" rtlCol="0">
            <a:spAutoFit/>
          </a:bodyPr>
          <a:lstStyle/>
          <a:p>
            <a:r>
              <a:rPr lang="es-CL" b="1" dirty="0">
                <a:solidFill>
                  <a:schemeClr val="accent1"/>
                </a:solidFill>
              </a:rPr>
              <a:t>ENCUENTROS AUDITORES INTERNOS</a:t>
            </a:r>
          </a:p>
        </p:txBody>
      </p:sp>
      <p:pic>
        <p:nvPicPr>
          <p:cNvPr id="17" name="Imagen 16" descr="iconos-8color125.png">
            <a:extLst>
              <a:ext uri="{FF2B5EF4-FFF2-40B4-BE49-F238E27FC236}">
                <a16:creationId xmlns:a16="http://schemas.microsoft.com/office/drawing/2014/main" id="{472DA3F5-792B-412F-98DE-5E941FF333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71509" y="2933610"/>
            <a:ext cx="571328" cy="571328"/>
          </a:xfrm>
          <a:prstGeom prst="rect">
            <a:avLst/>
          </a:prstGeom>
        </p:spPr>
      </p:pic>
      <p:pic>
        <p:nvPicPr>
          <p:cNvPr id="18" name="Imagen 17" descr="iconos-8color40.png">
            <a:extLst>
              <a:ext uri="{FF2B5EF4-FFF2-40B4-BE49-F238E27FC236}">
                <a16:creationId xmlns:a16="http://schemas.microsoft.com/office/drawing/2014/main" id="{A5B88327-DF12-4FD6-A77B-27710A6D383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7208" y="4467307"/>
            <a:ext cx="545629" cy="545629"/>
          </a:xfrm>
          <a:prstGeom prst="rect">
            <a:avLst/>
          </a:prstGeom>
        </p:spPr>
      </p:pic>
      <p:pic>
        <p:nvPicPr>
          <p:cNvPr id="19" name="Imagen 18" descr="iconos-6color139.png">
            <a:extLst>
              <a:ext uri="{FF2B5EF4-FFF2-40B4-BE49-F238E27FC236}">
                <a16:creationId xmlns:a16="http://schemas.microsoft.com/office/drawing/2014/main" id="{564EA955-5396-4C27-8DF9-3F3DA4D87BC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1244" y="2166771"/>
            <a:ext cx="592621" cy="592621"/>
          </a:xfrm>
          <a:prstGeom prst="rect">
            <a:avLst/>
          </a:prstGeom>
        </p:spPr>
      </p:pic>
      <p:pic>
        <p:nvPicPr>
          <p:cNvPr id="20" name="Imagen 19" descr="iconos-8color140.png">
            <a:extLst>
              <a:ext uri="{FF2B5EF4-FFF2-40B4-BE49-F238E27FC236}">
                <a16:creationId xmlns:a16="http://schemas.microsoft.com/office/drawing/2014/main" id="{E95A398D-2FEC-4CF3-B144-BB1743B540B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11714" y="1421459"/>
            <a:ext cx="579809" cy="542580"/>
          </a:xfrm>
          <a:prstGeom prst="rect">
            <a:avLst/>
          </a:prstGeom>
        </p:spPr>
      </p:pic>
      <p:sp>
        <p:nvSpPr>
          <p:cNvPr id="21" name="CuadroTexto 20">
            <a:extLst>
              <a:ext uri="{FF2B5EF4-FFF2-40B4-BE49-F238E27FC236}">
                <a16:creationId xmlns:a16="http://schemas.microsoft.com/office/drawing/2014/main" id="{1121401E-F0FE-4590-9B64-ABDB541D0B0A}"/>
              </a:ext>
            </a:extLst>
          </p:cNvPr>
          <p:cNvSpPr txBox="1"/>
          <p:nvPr/>
        </p:nvSpPr>
        <p:spPr>
          <a:xfrm>
            <a:off x="2758187" y="5297687"/>
            <a:ext cx="8204831" cy="369332"/>
          </a:xfrm>
          <a:prstGeom prst="rect">
            <a:avLst/>
          </a:prstGeom>
          <a:noFill/>
        </p:spPr>
        <p:txBody>
          <a:bodyPr wrap="square" rtlCol="0">
            <a:spAutoFit/>
          </a:bodyPr>
          <a:lstStyle>
            <a:defPPr>
              <a:defRPr lang="es-ES"/>
            </a:defPPr>
            <a:lvl1pPr>
              <a:defRPr b="1">
                <a:solidFill>
                  <a:schemeClr val="bg1"/>
                </a:solidFill>
              </a:defRPr>
            </a:lvl1pPr>
          </a:lstStyle>
          <a:p>
            <a:r>
              <a:rPr lang="es-CL" dirty="0">
                <a:solidFill>
                  <a:schemeClr val="accent1"/>
                </a:solidFill>
              </a:rPr>
              <a:t>RECONSIDERACIÓN DE CRITERIOS INTERNOS</a:t>
            </a:r>
          </a:p>
        </p:txBody>
      </p:sp>
    </p:spTree>
    <p:extLst>
      <p:ext uri="{BB962C8B-B14F-4D97-AF65-F5344CB8AC3E}">
        <p14:creationId xmlns:p14="http://schemas.microsoft.com/office/powerpoint/2010/main" val="36547594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ítulo 1"/>
          <p:cNvSpPr txBox="1">
            <a:spLocks/>
          </p:cNvSpPr>
          <p:nvPr/>
        </p:nvSpPr>
        <p:spPr>
          <a:xfrm>
            <a:off x="328465" y="0"/>
            <a:ext cx="10403620" cy="1229427"/>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defTabSz="609585">
              <a:lnSpc>
                <a:spcPct val="80000"/>
              </a:lnSpc>
            </a:pPr>
            <a:r>
              <a:rPr lang="es-CL" sz="2800" b="1" dirty="0">
                <a:solidFill>
                  <a:prstClr val="black"/>
                </a:solidFill>
                <a:latin typeface="Calibri"/>
                <a:cs typeface="Calibri"/>
              </a:rPr>
              <a:t>Función de Auditoría y Regulación</a:t>
            </a:r>
          </a:p>
        </p:txBody>
      </p:sp>
      <p:sp>
        <p:nvSpPr>
          <p:cNvPr id="3" name="Rectángulo 2"/>
          <p:cNvSpPr/>
          <p:nvPr/>
        </p:nvSpPr>
        <p:spPr>
          <a:xfrm>
            <a:off x="782955" y="1901455"/>
            <a:ext cx="6227447" cy="3539430"/>
          </a:xfrm>
          <a:prstGeom prst="rect">
            <a:avLst/>
          </a:prstGeom>
        </p:spPr>
        <p:txBody>
          <a:bodyPr wrap="square">
            <a:spAutoFit/>
          </a:bodyPr>
          <a:lstStyle/>
          <a:p>
            <a:pPr algn="ctr" defTabSz="609585"/>
            <a:r>
              <a:rPr lang="es-CL" sz="3200" i="1" dirty="0">
                <a:solidFill>
                  <a:srgbClr val="4F81BD"/>
                </a:solidFill>
                <a:latin typeface="Frutiger-LightCn"/>
              </a:rPr>
              <a:t>A la CGR le corresponde efectuar auditorías con el objeto de velar por el cumplimiento de las normas jurídicas, el resguardo del patrimonio público y el respeto del principio de probidad administrativa.</a:t>
            </a:r>
          </a:p>
        </p:txBody>
      </p:sp>
      <p:pic>
        <p:nvPicPr>
          <p:cNvPr id="6" name="Imagen 5"/>
          <p:cNvPicPr>
            <a:picLocks noChangeAspect="1"/>
          </p:cNvPicPr>
          <p:nvPr/>
        </p:nvPicPr>
        <p:blipFill>
          <a:blip r:embed="rId4"/>
          <a:stretch>
            <a:fillRect/>
          </a:stretch>
        </p:blipFill>
        <p:spPr>
          <a:xfrm>
            <a:off x="7224487" y="2075631"/>
            <a:ext cx="4216400" cy="3187700"/>
          </a:xfrm>
          <a:prstGeom prst="rect">
            <a:avLst/>
          </a:prstGeom>
        </p:spPr>
      </p:pic>
    </p:spTree>
    <p:extLst>
      <p:ext uri="{BB962C8B-B14F-4D97-AF65-F5344CB8AC3E}">
        <p14:creationId xmlns:p14="http://schemas.microsoft.com/office/powerpoint/2010/main" val="96682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288553" y="1013991"/>
            <a:ext cx="11337389" cy="769441"/>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CL" sz="2200" b="1" i="0" u="none" strike="noStrike" kern="1200" cap="none" spc="0" normalizeH="0" baseline="0" noProof="0" dirty="0">
                <a:ln>
                  <a:noFill/>
                </a:ln>
                <a:solidFill>
                  <a:prstClr val="black"/>
                </a:solidFill>
                <a:effectLst/>
                <a:uLnTx/>
                <a:uFillTx/>
                <a:latin typeface="Calibri"/>
                <a:ea typeface="+mn-ea"/>
                <a:cs typeface="+mn-cs"/>
              </a:rPr>
              <a:t>Resolución N° 20, De 2015 – Fija Normas que Regulan las Auditorías Efectuadas por </a:t>
            </a:r>
            <a:r>
              <a:rPr lang="es-CL" sz="2200" b="1" dirty="0">
                <a:solidFill>
                  <a:prstClr val="black"/>
                </a:solidFill>
                <a:latin typeface="Calibri"/>
              </a:rPr>
              <a:t>l</a:t>
            </a:r>
            <a:r>
              <a:rPr kumimoji="0" lang="es-CL" sz="2200" b="1" i="0" u="none" strike="noStrike" kern="1200" cap="none" spc="0" normalizeH="0" baseline="0" noProof="0" dirty="0">
                <a:ln>
                  <a:noFill/>
                </a:ln>
                <a:solidFill>
                  <a:prstClr val="black"/>
                </a:solidFill>
                <a:effectLst/>
                <a:uLnTx/>
                <a:uFillTx/>
                <a:latin typeface="Calibri"/>
                <a:ea typeface="+mn-ea"/>
                <a:cs typeface="+mn-cs"/>
              </a:rPr>
              <a:t>a Contraloría General de La República</a:t>
            </a:r>
            <a:endParaRPr kumimoji="0" lang="es-ES" sz="22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63221" y="2072082"/>
            <a:ext cx="3648422" cy="4202798"/>
          </a:xfrm>
          <a:prstGeom prst="rect">
            <a:avLst/>
          </a:prstGeom>
          <a:noFill/>
          <a:ln w="9525">
            <a:solidFill>
              <a:schemeClr val="bg1">
                <a:lumMod val="75000"/>
              </a:schemeClr>
            </a:solidFill>
            <a:miter lim="800000"/>
            <a:headEnd/>
            <a:tailEnd/>
          </a:ln>
        </p:spPr>
      </p:pic>
      <p:sp>
        <p:nvSpPr>
          <p:cNvPr id="5" name="Título 1"/>
          <p:cNvSpPr txBox="1">
            <a:spLocks/>
          </p:cNvSpPr>
          <p:nvPr/>
        </p:nvSpPr>
        <p:spPr>
          <a:xfrm>
            <a:off x="328465" y="0"/>
            <a:ext cx="10403620" cy="1036041"/>
          </a:xfrm>
          <a:prstGeom prst="rect">
            <a:avLst/>
          </a:prstGeom>
        </p:spPr>
        <p:txBody>
          <a:bodyPr vert="horz" lIns="91440" tIns="45720" rIns="91440" bIns="45720" rtlCol="0" anchor="ctr">
            <a:noAutofit/>
          </a:bodyPr>
          <a:lstStyle>
            <a:lvl1pPr algn="l" defTabSz="457200" rtl="0" eaLnBrk="1" latinLnBrk="0" hangingPunct="1">
              <a:spcBef>
                <a:spcPct val="0"/>
              </a:spcBef>
              <a:buNone/>
              <a:defRPr sz="2400" kern="1200">
                <a:solidFill>
                  <a:schemeClr val="bg1"/>
                </a:solidFill>
                <a:latin typeface="Arial"/>
                <a:ea typeface="+mj-ea"/>
                <a:cs typeface="Arial"/>
              </a:defRPr>
            </a:lvl1pPr>
          </a:lstStyle>
          <a:p>
            <a:pPr defTabSz="609585">
              <a:lnSpc>
                <a:spcPct val="80000"/>
              </a:lnSpc>
            </a:pPr>
            <a:r>
              <a:rPr lang="es-CL" sz="2800" b="1" dirty="0">
                <a:solidFill>
                  <a:prstClr val="black"/>
                </a:solidFill>
                <a:latin typeface="Calibri"/>
                <a:cs typeface="Calibri"/>
              </a:rPr>
              <a:t>Función de Auditoría y Regulación</a:t>
            </a:r>
          </a:p>
        </p:txBody>
      </p:sp>
    </p:spTree>
    <p:extLst>
      <p:ext uri="{BB962C8B-B14F-4D97-AF65-F5344CB8AC3E}">
        <p14:creationId xmlns:p14="http://schemas.microsoft.com/office/powerpoint/2010/main" val="3518500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6" name="CuadroTexto 15"/>
          <p:cNvSpPr txBox="1"/>
          <p:nvPr/>
        </p:nvSpPr>
        <p:spPr>
          <a:xfrm>
            <a:off x="2033385" y="4168881"/>
            <a:ext cx="3544197" cy="1200329"/>
          </a:xfrm>
          <a:prstGeom prst="rect">
            <a:avLst/>
          </a:prstGeom>
          <a:noFill/>
          <a:ln w="28575">
            <a:solidFill>
              <a:srgbClr val="92D050"/>
            </a:solidFill>
          </a:ln>
        </p:spPr>
        <p:txBody>
          <a:bodyPr wrap="square" rtlCol="0">
            <a:spAutoFit/>
          </a:bodyPr>
          <a:lstStyle>
            <a:defPPr>
              <a:defRPr lang="es-ES"/>
            </a:defPPr>
            <a:lvl1pPr algn="just">
              <a:defRPr>
                <a:solidFill>
                  <a:srgbClr val="0070C0"/>
                </a:solidFill>
              </a:defRPr>
            </a:lvl1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70C0"/>
                </a:solidFill>
                <a:effectLst/>
                <a:uLnTx/>
                <a:uFillTx/>
                <a:latin typeface="Calibri"/>
                <a:ea typeface="+mn-ea"/>
                <a:cs typeface="+mn-cs"/>
              </a:rPr>
              <a:t>Las auditorías e investigaciones podrán comprender, además, el examen de cuentas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4" name="CuadroTexto 3"/>
          <p:cNvSpPr txBox="1"/>
          <p:nvPr/>
        </p:nvSpPr>
        <p:spPr>
          <a:xfrm>
            <a:off x="490330" y="1123527"/>
            <a:ext cx="11184835" cy="369332"/>
          </a:xfrm>
          <a:prstGeom prst="rect">
            <a:avLst/>
          </a:prstGeom>
          <a:solidFill>
            <a:schemeClr val="accent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white"/>
                </a:solidFill>
                <a:effectLst/>
                <a:uLnTx/>
                <a:uFillTx/>
                <a:latin typeface="Calibri"/>
                <a:ea typeface="+mn-ea"/>
                <a:cs typeface="+mn-cs"/>
              </a:rPr>
              <a:t>MODALIDADES Y FORMAS DE AUDITORÍA</a:t>
            </a:r>
          </a:p>
        </p:txBody>
      </p:sp>
      <p:sp>
        <p:nvSpPr>
          <p:cNvPr id="13" name="CuadroTexto 12"/>
          <p:cNvSpPr txBox="1"/>
          <p:nvPr/>
        </p:nvSpPr>
        <p:spPr>
          <a:xfrm>
            <a:off x="4374708" y="2074781"/>
            <a:ext cx="3117287" cy="369332"/>
          </a:xfrm>
          <a:prstGeom prst="rect">
            <a:avLst/>
          </a:prstGeom>
          <a:noFill/>
          <a:ln w="28575">
            <a:solidFill>
              <a:srgbClr val="0070C0"/>
            </a:solidFill>
          </a:ln>
        </p:spPr>
        <p:txBody>
          <a:bodyPr wrap="square" rtlCol="0">
            <a:spAutoFit/>
          </a:bodyPr>
          <a:lstStyle>
            <a:defPPr>
              <a:defRPr lang="es-ES"/>
            </a:defPPr>
            <a:lvl1pPr algn="just">
              <a:defRPr>
                <a:solidFill>
                  <a:srgbClr val="0070C0"/>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Auditoría </a:t>
            </a:r>
          </a:p>
        </p:txBody>
      </p:sp>
      <p:pic>
        <p:nvPicPr>
          <p:cNvPr id="18" name="Imagen 17" descr="ICONOS PPT-11.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5243" y="2030078"/>
            <a:ext cx="1522757" cy="1516738"/>
          </a:xfrm>
          <a:prstGeom prst="rect">
            <a:avLst/>
          </a:prstGeom>
        </p:spPr>
      </p:pic>
      <p:pic>
        <p:nvPicPr>
          <p:cNvPr id="19" name="Imagen 18" descr="iconos-8color13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7986" y="2000135"/>
            <a:ext cx="642061" cy="642061"/>
          </a:xfrm>
          <a:prstGeom prst="rect">
            <a:avLst/>
          </a:prstGeom>
        </p:spPr>
      </p:pic>
      <p:sp>
        <p:nvSpPr>
          <p:cNvPr id="20" name="CuadroTexto 19"/>
          <p:cNvSpPr txBox="1"/>
          <p:nvPr/>
        </p:nvSpPr>
        <p:spPr>
          <a:xfrm>
            <a:off x="4374708" y="2663364"/>
            <a:ext cx="3117287" cy="369332"/>
          </a:xfrm>
          <a:prstGeom prst="rect">
            <a:avLst/>
          </a:prstGeom>
          <a:noFill/>
          <a:ln w="28575">
            <a:solidFill>
              <a:srgbClr val="0070C0"/>
            </a:solidFill>
          </a:ln>
        </p:spPr>
        <p:txBody>
          <a:bodyPr wrap="square" rtlCol="0">
            <a:spAutoFit/>
          </a:bodyPr>
          <a:lstStyle>
            <a:defPPr>
              <a:defRPr lang="es-ES"/>
            </a:defPPr>
            <a:lvl1pPr algn="just">
              <a:defRPr>
                <a:solidFill>
                  <a:srgbClr val="0070C0"/>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Investigación </a:t>
            </a:r>
          </a:p>
        </p:txBody>
      </p:sp>
      <p:sp>
        <p:nvSpPr>
          <p:cNvPr id="21" name="CuadroTexto 20"/>
          <p:cNvSpPr txBox="1"/>
          <p:nvPr/>
        </p:nvSpPr>
        <p:spPr>
          <a:xfrm>
            <a:off x="4374707" y="3251947"/>
            <a:ext cx="3117287" cy="369332"/>
          </a:xfrm>
          <a:prstGeom prst="rect">
            <a:avLst/>
          </a:prstGeom>
          <a:noFill/>
          <a:ln w="28575">
            <a:solidFill>
              <a:srgbClr val="0070C0"/>
            </a:solidFill>
          </a:ln>
        </p:spPr>
        <p:txBody>
          <a:bodyPr wrap="square" rtlCol="0">
            <a:spAutoFit/>
          </a:bodyPr>
          <a:lstStyle>
            <a:defPPr>
              <a:defRPr lang="es-ES"/>
            </a:defPPr>
            <a:lvl1pPr algn="just">
              <a:defRPr>
                <a:solidFill>
                  <a:srgbClr val="0070C0"/>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black"/>
                </a:solidFill>
                <a:effectLst/>
                <a:uLnTx/>
                <a:uFillTx/>
                <a:latin typeface="Calibri"/>
                <a:ea typeface="+mn-ea"/>
                <a:cs typeface="+mn-cs"/>
              </a:rPr>
              <a:t>Inspección </a:t>
            </a:r>
          </a:p>
        </p:txBody>
      </p:sp>
      <p:pic>
        <p:nvPicPr>
          <p:cNvPr id="22" name="Imagen 21" descr="iconos-8color3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7986" y="3190801"/>
            <a:ext cx="642061" cy="642061"/>
          </a:xfrm>
          <a:prstGeom prst="rect">
            <a:avLst/>
          </a:prstGeom>
        </p:spPr>
      </p:pic>
      <p:pic>
        <p:nvPicPr>
          <p:cNvPr id="23" name="Imagen 22" descr="iconos-8color13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1482" y="2594325"/>
            <a:ext cx="642061" cy="642061"/>
          </a:xfrm>
          <a:prstGeom prst="rect">
            <a:avLst/>
          </a:prstGeom>
        </p:spPr>
      </p:pic>
      <p:sp>
        <p:nvSpPr>
          <p:cNvPr id="24" name="CuadroTexto 23"/>
          <p:cNvSpPr txBox="1"/>
          <p:nvPr/>
        </p:nvSpPr>
        <p:spPr>
          <a:xfrm>
            <a:off x="6153888" y="4167299"/>
            <a:ext cx="3544197" cy="1200329"/>
          </a:xfrm>
          <a:prstGeom prst="rect">
            <a:avLst/>
          </a:prstGeom>
          <a:noFill/>
          <a:ln w="28575">
            <a:solidFill>
              <a:srgbClr val="92D050"/>
            </a:solidFill>
          </a:ln>
        </p:spPr>
        <p:txBody>
          <a:bodyPr wrap="square" rtlCol="0">
            <a:spAutoFit/>
          </a:bodyPr>
          <a:lstStyle>
            <a:defPPr>
              <a:defRPr lang="es-ES"/>
            </a:defPPr>
            <a:lvl1pPr algn="just">
              <a:defRPr>
                <a:solidFill>
                  <a:srgbClr val="0070C0"/>
                </a:solidFill>
              </a:defRPr>
            </a:lvl1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srgbClr val="4F81BD"/>
                </a:solidFill>
                <a:effectLst/>
                <a:uLnTx/>
                <a:uFillTx/>
                <a:latin typeface="Calibri"/>
                <a:ea typeface="+mn-ea"/>
                <a:cs typeface="+mn-cs"/>
              </a:rPr>
              <a:t>NO</a:t>
            </a:r>
            <a:r>
              <a:rPr kumimoji="0" lang="es-CL" sz="1800" b="0" i="0" u="none" strike="noStrike" kern="1200" cap="none" spc="0" normalizeH="0" baseline="0" noProof="0" dirty="0">
                <a:ln>
                  <a:noFill/>
                </a:ln>
                <a:solidFill>
                  <a:prstClr val="white">
                    <a:lumMod val="50000"/>
                  </a:prstClr>
                </a:solidFill>
                <a:effectLst/>
                <a:uLnTx/>
                <a:uFillTx/>
                <a:latin typeface="Calibri"/>
                <a:ea typeface="+mn-ea"/>
                <a:cs typeface="+mn-cs"/>
              </a:rPr>
              <a:t> </a:t>
            </a:r>
            <a:r>
              <a:rPr kumimoji="0" lang="es-ES" sz="1800" b="0" i="0" u="none" strike="noStrike" kern="1200" cap="none" spc="0" normalizeH="0" baseline="0" noProof="0" dirty="0">
                <a:ln>
                  <a:noFill/>
                </a:ln>
                <a:solidFill>
                  <a:srgbClr val="0070C0"/>
                </a:solidFill>
                <a:effectLst/>
                <a:uLnTx/>
                <a:uFillTx/>
                <a:latin typeface="Calibri"/>
                <a:ea typeface="+mn-ea"/>
                <a:cs typeface="+mn-cs"/>
              </a:rPr>
              <a:t>podrán evaluar los aspectos de mérito o conveniencia de las decisiones políticas o administrativas.</a:t>
            </a:r>
            <a:endParaRPr kumimoji="0" lang="es-ES" sz="18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4" name="CuadroTexto 13">
            <a:extLst>
              <a:ext uri="{FF2B5EF4-FFF2-40B4-BE49-F238E27FC236}">
                <a16:creationId xmlns:a16="http://schemas.microsoft.com/office/drawing/2014/main" id="{1EA05EEA-F801-4329-B989-08582F61010C}"/>
              </a:ext>
            </a:extLst>
          </p:cNvPr>
          <p:cNvSpPr txBox="1"/>
          <p:nvPr/>
        </p:nvSpPr>
        <p:spPr>
          <a:xfrm>
            <a:off x="345160" y="254505"/>
            <a:ext cx="9096078" cy="395173"/>
          </a:xfrm>
          <a:prstGeom prst="rect">
            <a:avLst/>
          </a:prstGeom>
          <a:noFill/>
        </p:spPr>
        <p:txBody>
          <a:bodyPr wrap="square" rtlCol="0">
            <a:spAutoFit/>
          </a:bodyPr>
          <a:lstStyle/>
          <a:p>
            <a:pPr defTabSz="609585">
              <a:lnSpc>
                <a:spcPct val="80000"/>
              </a:lnSpc>
            </a:pPr>
            <a:r>
              <a:rPr lang="es-CL" sz="2400" b="1" dirty="0">
                <a:solidFill>
                  <a:prstClr val="black"/>
                </a:solidFill>
                <a:cs typeface="Calibri"/>
              </a:rPr>
              <a:t>Función de Auditoría y Regulación</a:t>
            </a:r>
          </a:p>
        </p:txBody>
      </p:sp>
    </p:spTree>
    <p:extLst>
      <p:ext uri="{BB962C8B-B14F-4D97-AF65-F5344CB8AC3E}">
        <p14:creationId xmlns:p14="http://schemas.microsoft.com/office/powerpoint/2010/main" val="969605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533399" y="1116563"/>
            <a:ext cx="10835275" cy="369332"/>
          </a:xfrm>
          <a:prstGeom prst="rect">
            <a:avLst/>
          </a:prstGeom>
          <a:solidFill>
            <a:schemeClr val="accent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white"/>
                </a:solidFill>
                <a:effectLst/>
                <a:uLnTx/>
                <a:uFillTx/>
                <a:latin typeface="Calibri"/>
                <a:ea typeface="+mn-ea"/>
                <a:cs typeface="+mn-cs"/>
              </a:rPr>
              <a:t>FASES DE LA AUDITORÍA</a:t>
            </a:r>
          </a:p>
        </p:txBody>
      </p:sp>
      <p:sp>
        <p:nvSpPr>
          <p:cNvPr id="13" name="CuadroTexto 12"/>
          <p:cNvSpPr txBox="1"/>
          <p:nvPr/>
        </p:nvSpPr>
        <p:spPr>
          <a:xfrm>
            <a:off x="1923372" y="2032536"/>
            <a:ext cx="9077967" cy="923330"/>
          </a:xfrm>
          <a:prstGeom prst="rect">
            <a:avLst/>
          </a:prstGeom>
          <a:noFill/>
          <a:ln w="28575">
            <a:solidFill>
              <a:srgbClr val="0070C0"/>
            </a:solidFill>
          </a:ln>
        </p:spPr>
        <p:txBody>
          <a:bodyPr wrap="square" rtlCol="0">
            <a:spAutoFit/>
          </a:bodyPr>
          <a:lstStyle>
            <a:defPPr>
              <a:defRPr lang="es-ES"/>
            </a:defPPr>
            <a:lvl1pPr algn="just">
              <a:defRPr>
                <a:solidFill>
                  <a:srgbClr val="0070C0"/>
                </a:solidFill>
              </a:defRPr>
            </a:lvl1pPr>
          </a:lstStyle>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a:ln>
                  <a:noFill/>
                </a:ln>
                <a:solidFill>
                  <a:prstClr val="white">
                    <a:lumMod val="50000"/>
                  </a:prstClr>
                </a:solidFill>
                <a:effectLst/>
                <a:uLnTx/>
                <a:uFillTx/>
                <a:latin typeface="Calibri"/>
                <a:ea typeface="+mn-ea"/>
                <a:cs typeface="+mn-cs"/>
              </a:rPr>
              <a:t>ART 28: </a:t>
            </a:r>
            <a:r>
              <a:rPr kumimoji="0" lang="es-ES" sz="1800" b="0" i="0" u="none" strike="noStrike" kern="1200" cap="none" spc="0" normalizeH="0" baseline="0" noProof="0" dirty="0">
                <a:ln>
                  <a:noFill/>
                </a:ln>
                <a:solidFill>
                  <a:srgbClr val="0070C0"/>
                </a:solidFill>
                <a:effectLst/>
                <a:uLnTx/>
                <a:uFillTx/>
                <a:latin typeface="Calibri"/>
                <a:ea typeface="+mn-ea"/>
                <a:cs typeface="+mn-cs"/>
              </a:rPr>
              <a:t>Comienza el primer día hábil del mes de julio y terminará el primer día hábil de diciembre del año previo.</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a:ln>
                  <a:noFill/>
                </a:ln>
                <a:solidFill>
                  <a:prstClr val="white">
                    <a:lumMod val="50000"/>
                  </a:prstClr>
                </a:solidFill>
                <a:effectLst/>
                <a:uLnTx/>
                <a:uFillTx/>
                <a:latin typeface="Calibri"/>
                <a:ea typeface="+mn-ea"/>
                <a:cs typeface="+mn-cs"/>
              </a:rPr>
              <a:t>ART 32: </a:t>
            </a:r>
            <a:r>
              <a:rPr kumimoji="0" lang="es-CL" sz="1800" b="0" i="0" u="none" strike="noStrike" kern="1200" cap="none" spc="0" normalizeH="0" baseline="0" noProof="0" dirty="0">
                <a:ln>
                  <a:noFill/>
                </a:ln>
                <a:solidFill>
                  <a:srgbClr val="0070C0"/>
                </a:solidFill>
                <a:effectLst/>
                <a:uLnTx/>
                <a:uFillTx/>
                <a:latin typeface="Calibri"/>
                <a:ea typeface="+mn-ea"/>
                <a:cs typeface="+mn-cs"/>
              </a:rPr>
              <a:t>Participación ciudadana</a:t>
            </a:r>
          </a:p>
        </p:txBody>
      </p:sp>
      <p:pic>
        <p:nvPicPr>
          <p:cNvPr id="14" name="Imagen 13" descr="ICONOS PPT-09.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7359" y="1909687"/>
            <a:ext cx="1101687" cy="823038"/>
          </a:xfrm>
          <a:prstGeom prst="rect">
            <a:avLst/>
          </a:prstGeom>
        </p:spPr>
      </p:pic>
      <p:pic>
        <p:nvPicPr>
          <p:cNvPr id="15" name="Imagen 14" descr="ICONOS PPT-04.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1978" y="4228829"/>
            <a:ext cx="957068" cy="714997"/>
          </a:xfrm>
          <a:prstGeom prst="rect">
            <a:avLst/>
          </a:prstGeom>
        </p:spPr>
      </p:pic>
      <p:sp>
        <p:nvSpPr>
          <p:cNvPr id="25" name="CuadroTexto 24"/>
          <p:cNvSpPr txBox="1"/>
          <p:nvPr/>
        </p:nvSpPr>
        <p:spPr>
          <a:xfrm>
            <a:off x="1943922" y="3675006"/>
            <a:ext cx="9068635" cy="2308324"/>
          </a:xfrm>
          <a:prstGeom prst="rect">
            <a:avLst/>
          </a:prstGeom>
          <a:noFill/>
          <a:ln w="28575">
            <a:solidFill>
              <a:srgbClr val="0070C0"/>
            </a:solidFill>
          </a:ln>
        </p:spPr>
        <p:txBody>
          <a:bodyPr wrap="square" rtlCol="0">
            <a:spAutoFit/>
          </a:bodyPr>
          <a:lstStyle>
            <a:defPPr>
              <a:defRPr lang="es-ES"/>
            </a:defPPr>
            <a:lvl1pPr algn="just">
              <a:defRPr>
                <a:solidFill>
                  <a:srgbClr val="0070C0"/>
                </a:solidFill>
              </a:defRPr>
            </a:lvl1pPr>
          </a:lstStyle>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a:ln>
                  <a:noFill/>
                </a:ln>
                <a:solidFill>
                  <a:prstClr val="white">
                    <a:lumMod val="50000"/>
                  </a:prstClr>
                </a:solidFill>
                <a:effectLst/>
                <a:uLnTx/>
                <a:uFillTx/>
                <a:latin typeface="Calibri"/>
                <a:ea typeface="+mn-ea"/>
                <a:cs typeface="+mn-cs"/>
              </a:rPr>
              <a:t>ART 35: </a:t>
            </a:r>
            <a:r>
              <a:rPr kumimoji="0" lang="es-CL" sz="1800" b="0" i="0" u="none" strike="noStrike" kern="1200" cap="none" spc="0" normalizeH="0" baseline="0" noProof="0" dirty="0">
                <a:ln>
                  <a:noFill/>
                </a:ln>
                <a:solidFill>
                  <a:srgbClr val="0070C0"/>
                </a:solidFill>
                <a:effectLst/>
                <a:uLnTx/>
                <a:uFillTx/>
                <a:latin typeface="Calibri"/>
                <a:ea typeface="+mn-ea"/>
                <a:cs typeface="+mn-cs"/>
              </a:rPr>
              <a:t>Definición del Plan de Auditoría</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a:ln>
                  <a:noFill/>
                </a:ln>
                <a:solidFill>
                  <a:prstClr val="white">
                    <a:lumMod val="50000"/>
                  </a:prstClr>
                </a:solidFill>
                <a:effectLst/>
                <a:uLnTx/>
                <a:uFillTx/>
                <a:latin typeface="Calibri"/>
                <a:ea typeface="+mn-ea"/>
                <a:cs typeface="+mn-cs"/>
              </a:rPr>
              <a:t>ART 37. </a:t>
            </a:r>
            <a:r>
              <a:rPr kumimoji="0" lang="es-CL" sz="1800" b="0" i="0" u="none" strike="noStrike" kern="1200" cap="none" spc="0" normalizeH="0" baseline="0" noProof="0" dirty="0">
                <a:ln>
                  <a:noFill/>
                </a:ln>
                <a:solidFill>
                  <a:srgbClr val="0070C0"/>
                </a:solidFill>
                <a:effectLst/>
                <a:uLnTx/>
                <a:uFillTx/>
                <a:latin typeface="Calibri"/>
                <a:ea typeface="+mn-ea"/>
                <a:cs typeface="+mn-cs"/>
              </a:rPr>
              <a:t>Las actividades de auditoría se inician con una reunión entre el equipo y los funcionarios relacionadas con la materia a auditar.</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a:ln>
                  <a:noFill/>
                </a:ln>
                <a:solidFill>
                  <a:prstClr val="white">
                    <a:lumMod val="50000"/>
                  </a:prstClr>
                </a:solidFill>
                <a:effectLst/>
                <a:uLnTx/>
                <a:uFillTx/>
                <a:latin typeface="Calibri"/>
                <a:ea typeface="+mn-ea"/>
                <a:cs typeface="+mn-cs"/>
              </a:rPr>
              <a:t>ART 40: </a:t>
            </a:r>
            <a:r>
              <a:rPr kumimoji="0" lang="es-CL" sz="1800" b="0" i="0" u="none" strike="noStrike" kern="1200" cap="none" spc="0" normalizeH="0" baseline="0" noProof="0" dirty="0">
                <a:ln>
                  <a:noFill/>
                </a:ln>
                <a:solidFill>
                  <a:srgbClr val="0070C0"/>
                </a:solidFill>
                <a:effectLst/>
                <a:uLnTx/>
                <a:uFillTx/>
                <a:latin typeface="Calibri"/>
                <a:ea typeface="+mn-ea"/>
                <a:cs typeface="+mn-cs"/>
              </a:rPr>
              <a:t>E</a:t>
            </a:r>
            <a:r>
              <a:rPr kumimoji="0" lang="es-ES" sz="1800" b="0" i="0" u="none" strike="noStrike" kern="1200" cap="none" spc="0" normalizeH="0" baseline="0" noProof="0" dirty="0">
                <a:ln>
                  <a:noFill/>
                </a:ln>
                <a:solidFill>
                  <a:srgbClr val="0070C0"/>
                </a:solidFill>
                <a:effectLst/>
                <a:uLnTx/>
                <a:uFillTx/>
                <a:latin typeface="Calibri"/>
                <a:ea typeface="+mn-ea"/>
                <a:cs typeface="+mn-cs"/>
              </a:rPr>
              <a:t>valuación de los sistemas, procedimientos y estructuras organizacionales de control interno del auditado.</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es-ES" sz="1800" b="0" i="0" u="none" strike="noStrike" kern="1200" cap="none" spc="0" normalizeH="0" baseline="0" noProof="0" dirty="0">
                <a:ln>
                  <a:noFill/>
                </a:ln>
                <a:solidFill>
                  <a:prstClr val="white">
                    <a:lumMod val="50000"/>
                  </a:prstClr>
                </a:solidFill>
                <a:effectLst/>
                <a:uLnTx/>
                <a:uFillTx/>
                <a:latin typeface="Calibri"/>
                <a:ea typeface="+mn-ea"/>
                <a:cs typeface="+mn-cs"/>
              </a:rPr>
              <a:t>ART 42: </a:t>
            </a:r>
            <a:r>
              <a:rPr kumimoji="0" lang="es-ES" sz="1800" b="0" i="0" u="none" strike="noStrike" kern="1200" cap="none" spc="0" normalizeH="0" baseline="0" noProof="0" dirty="0">
                <a:ln>
                  <a:noFill/>
                </a:ln>
                <a:solidFill>
                  <a:srgbClr val="0070C0"/>
                </a:solidFill>
                <a:effectLst/>
                <a:uLnTx/>
                <a:uFillTx/>
                <a:latin typeface="Calibri"/>
                <a:ea typeface="+mn-ea"/>
                <a:cs typeface="+mn-cs"/>
              </a:rPr>
              <a:t>Extensión de la Auditoría a otros servicios involucrados</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es-ES" sz="1800" b="0" i="0" u="none" strike="noStrike" kern="1200" cap="none" spc="0" normalizeH="0" baseline="0" noProof="0" dirty="0">
                <a:ln>
                  <a:noFill/>
                </a:ln>
                <a:solidFill>
                  <a:prstClr val="white">
                    <a:lumMod val="50000"/>
                  </a:prstClr>
                </a:solidFill>
                <a:effectLst/>
                <a:uLnTx/>
                <a:uFillTx/>
                <a:latin typeface="Calibri"/>
                <a:ea typeface="+mn-ea"/>
                <a:cs typeface="+mn-cs"/>
              </a:rPr>
              <a:t>ART 48: </a:t>
            </a:r>
            <a:r>
              <a:rPr kumimoji="0" lang="es-ES" sz="1800" b="0" i="0" u="none" strike="noStrike" kern="1200" cap="none" spc="0" normalizeH="0" baseline="0" noProof="0" dirty="0">
                <a:ln>
                  <a:noFill/>
                </a:ln>
                <a:solidFill>
                  <a:srgbClr val="0070C0"/>
                </a:solidFill>
                <a:effectLst/>
                <a:uLnTx/>
                <a:uFillTx/>
                <a:latin typeface="Calibri"/>
                <a:ea typeface="+mn-ea"/>
                <a:cs typeface="+mn-cs"/>
              </a:rPr>
              <a:t>Comunicación del Preinforme. Documento confidencial</a:t>
            </a:r>
          </a:p>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es-ES" sz="1800" b="0" i="0" u="none" strike="noStrike" kern="1200" cap="none" spc="0" normalizeH="0" baseline="0" noProof="0" dirty="0">
                <a:ln>
                  <a:noFill/>
                </a:ln>
                <a:solidFill>
                  <a:prstClr val="white">
                    <a:lumMod val="50000"/>
                  </a:prstClr>
                </a:solidFill>
                <a:effectLst/>
                <a:uLnTx/>
                <a:uFillTx/>
                <a:latin typeface="Calibri"/>
                <a:ea typeface="+mn-ea"/>
                <a:cs typeface="+mn-cs"/>
              </a:rPr>
              <a:t>ART 52: </a:t>
            </a:r>
            <a:r>
              <a:rPr kumimoji="0" lang="es-ES" sz="1800" b="0" i="0" u="none" strike="noStrike" kern="1200" cap="none" spc="0" normalizeH="0" baseline="0" noProof="0" dirty="0">
                <a:ln>
                  <a:noFill/>
                </a:ln>
                <a:solidFill>
                  <a:srgbClr val="0070C0"/>
                </a:solidFill>
                <a:effectLst/>
                <a:uLnTx/>
                <a:uFillTx/>
                <a:latin typeface="Calibri"/>
                <a:ea typeface="+mn-ea"/>
                <a:cs typeface="+mn-cs"/>
              </a:rPr>
              <a:t>Clasificación de las observaciones de acuerdo a su nivel de complejidad </a:t>
            </a:r>
          </a:p>
        </p:txBody>
      </p:sp>
      <p:sp>
        <p:nvSpPr>
          <p:cNvPr id="3" name="CuadroTexto 2"/>
          <p:cNvSpPr txBox="1"/>
          <p:nvPr/>
        </p:nvSpPr>
        <p:spPr>
          <a:xfrm>
            <a:off x="396400" y="2763748"/>
            <a:ext cx="176973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Calibri"/>
                <a:ea typeface="+mn-ea"/>
                <a:cs typeface="+mn-cs"/>
              </a:rPr>
              <a:t>Planificación</a:t>
            </a:r>
            <a:endParaRPr kumimoji="0" lang="es-E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CuadroTexto 9"/>
          <p:cNvSpPr txBox="1"/>
          <p:nvPr/>
        </p:nvSpPr>
        <p:spPr>
          <a:xfrm>
            <a:off x="221969" y="5067650"/>
            <a:ext cx="1769738"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Calibri"/>
                <a:ea typeface="+mn-ea"/>
                <a:cs typeface="+mn-cs"/>
              </a:rPr>
              <a:t>Ejecución</a:t>
            </a:r>
            <a:endParaRPr kumimoji="0" lang="es-E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CuadroTexto 10">
            <a:extLst>
              <a:ext uri="{FF2B5EF4-FFF2-40B4-BE49-F238E27FC236}">
                <a16:creationId xmlns:a16="http://schemas.microsoft.com/office/drawing/2014/main" id="{1EA05EEA-F801-4329-B989-08582F61010C}"/>
              </a:ext>
            </a:extLst>
          </p:cNvPr>
          <p:cNvSpPr txBox="1"/>
          <p:nvPr/>
        </p:nvSpPr>
        <p:spPr>
          <a:xfrm>
            <a:off x="345160" y="254505"/>
            <a:ext cx="9096078" cy="395173"/>
          </a:xfrm>
          <a:prstGeom prst="rect">
            <a:avLst/>
          </a:prstGeom>
          <a:noFill/>
        </p:spPr>
        <p:txBody>
          <a:bodyPr wrap="square" rtlCol="0">
            <a:spAutoFit/>
          </a:bodyPr>
          <a:lstStyle/>
          <a:p>
            <a:pPr defTabSz="609585">
              <a:lnSpc>
                <a:spcPct val="80000"/>
              </a:lnSpc>
            </a:pPr>
            <a:r>
              <a:rPr lang="es-CL" sz="2400" b="1" dirty="0">
                <a:solidFill>
                  <a:prstClr val="black"/>
                </a:solidFill>
                <a:cs typeface="Calibri"/>
              </a:rPr>
              <a:t>Función de Auditoría y Regulación</a:t>
            </a:r>
          </a:p>
        </p:txBody>
      </p:sp>
    </p:spTree>
    <p:extLst>
      <p:ext uri="{BB962C8B-B14F-4D97-AF65-F5344CB8AC3E}">
        <p14:creationId xmlns:p14="http://schemas.microsoft.com/office/powerpoint/2010/main" val="1528372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418687" y="1245466"/>
            <a:ext cx="10792652" cy="369332"/>
          </a:xfrm>
          <a:prstGeom prst="rect">
            <a:avLst/>
          </a:prstGeom>
          <a:solidFill>
            <a:schemeClr val="accent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white"/>
                </a:solidFill>
                <a:effectLst/>
                <a:uLnTx/>
                <a:uFillTx/>
                <a:latin typeface="Calibri"/>
                <a:ea typeface="+mn-ea"/>
                <a:cs typeface="+mn-cs"/>
              </a:rPr>
              <a:t>FASES DE LA AUDITORÍA</a:t>
            </a:r>
          </a:p>
        </p:txBody>
      </p:sp>
      <p:sp>
        <p:nvSpPr>
          <p:cNvPr id="13" name="CuadroTexto 12"/>
          <p:cNvSpPr txBox="1"/>
          <p:nvPr/>
        </p:nvSpPr>
        <p:spPr>
          <a:xfrm>
            <a:off x="1960650" y="2143940"/>
            <a:ext cx="8866375" cy="923330"/>
          </a:xfrm>
          <a:prstGeom prst="rect">
            <a:avLst/>
          </a:prstGeom>
          <a:noFill/>
          <a:ln w="28575">
            <a:solidFill>
              <a:srgbClr val="0070C0"/>
            </a:solidFill>
          </a:ln>
        </p:spPr>
        <p:txBody>
          <a:bodyPr wrap="square" rtlCol="0">
            <a:spAutoFit/>
          </a:bodyPr>
          <a:lstStyle>
            <a:defPPr>
              <a:defRPr lang="es-ES"/>
            </a:defPPr>
            <a:lvl1pPr algn="just">
              <a:defRPr>
                <a:solidFill>
                  <a:srgbClr val="0070C0"/>
                </a:solidFill>
              </a:defRPr>
            </a:lvl1pPr>
          </a:lstStyle>
          <a:p>
            <a:pPr marL="285750" marR="0" lvl="0" indent="-285750" algn="just" defTabSz="4572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a:ln>
                  <a:noFill/>
                </a:ln>
                <a:solidFill>
                  <a:prstClr val="white">
                    <a:lumMod val="50000"/>
                  </a:prstClr>
                </a:solidFill>
                <a:effectLst/>
                <a:uLnTx/>
                <a:uFillTx/>
                <a:latin typeface="Calibri"/>
                <a:ea typeface="+mn-ea"/>
                <a:cs typeface="+mn-cs"/>
              </a:rPr>
              <a:t>ART 57: </a:t>
            </a:r>
            <a:r>
              <a:rPr kumimoji="0" lang="es-ES" sz="1800" b="0" i="0" u="none" strike="noStrike" kern="1200" cap="none" spc="0" normalizeH="0" baseline="0" noProof="0" dirty="0">
                <a:ln>
                  <a:noFill/>
                </a:ln>
                <a:solidFill>
                  <a:srgbClr val="0070C0"/>
                </a:solidFill>
                <a:effectLst/>
                <a:uLnTx/>
                <a:uFillTx/>
                <a:latin typeface="Calibri"/>
                <a:ea typeface="+mn-ea"/>
                <a:cs typeface="+mn-cs"/>
              </a:rPr>
              <a:t>se pronunciará sobre el cumplimiento de las instrucciones, la adopción de medidas correctivas y/o la realización de las acciones propuestas adoptadas por el auditado.</a:t>
            </a:r>
            <a:endParaRPr kumimoji="0" lang="es-CL" sz="1800" b="0" i="0" u="none" strike="noStrike" kern="1200" cap="none" spc="0" normalizeH="0" baseline="0" noProof="0" dirty="0">
              <a:ln>
                <a:noFill/>
              </a:ln>
              <a:solidFill>
                <a:srgbClr val="0070C0"/>
              </a:solidFill>
              <a:effectLst/>
              <a:uLnTx/>
              <a:uFillTx/>
              <a:latin typeface="Calibri"/>
              <a:ea typeface="+mn-ea"/>
              <a:cs typeface="+mn-cs"/>
            </a:endParaRPr>
          </a:p>
        </p:txBody>
      </p:sp>
      <p:pic>
        <p:nvPicPr>
          <p:cNvPr id="17" name="Imagen 16" descr="ICONOS PPT-05.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0844" y="1961691"/>
            <a:ext cx="914400" cy="863651"/>
          </a:xfrm>
          <a:prstGeom prst="rect">
            <a:avLst/>
          </a:prstGeom>
        </p:spPr>
      </p:pic>
      <p:pic>
        <p:nvPicPr>
          <p:cNvPr id="7" name="Imagen 6" descr="iconos-8color14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0445" y="4151861"/>
            <a:ext cx="1145867" cy="1145867"/>
          </a:xfrm>
          <a:prstGeom prst="rect">
            <a:avLst/>
          </a:prstGeom>
        </p:spPr>
      </p:pic>
      <p:sp>
        <p:nvSpPr>
          <p:cNvPr id="8" name="CuadroTexto 7"/>
          <p:cNvSpPr txBox="1"/>
          <p:nvPr/>
        </p:nvSpPr>
        <p:spPr>
          <a:xfrm>
            <a:off x="2551062" y="4124631"/>
            <a:ext cx="8275964" cy="923330"/>
          </a:xfrm>
          <a:prstGeom prst="rect">
            <a:avLst/>
          </a:prstGeom>
          <a:solidFill>
            <a:srgbClr val="0070C0"/>
          </a:solidFill>
          <a:ln w="28575">
            <a:solidFill>
              <a:srgbClr val="0070C0"/>
            </a:solidFill>
          </a:ln>
        </p:spPr>
        <p:txBody>
          <a:bodyPr wrap="square" rtlCol="0">
            <a:spAutoFit/>
          </a:bodyPr>
          <a:lstStyle>
            <a:defPPr>
              <a:defRPr lang="es-ES"/>
            </a:defPPr>
            <a:lvl1pPr algn="just">
              <a:defRPr>
                <a:solidFill>
                  <a:srgbClr val="0070C0"/>
                </a:solidFill>
              </a:defRPr>
            </a:lvl1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a:ea typeface="+mn-ea"/>
                <a:cs typeface="+mn-cs"/>
              </a:rPr>
              <a:t>Todos los Informes Finales de Auditoría, Investigaciones Especiales, Inspecciones de Obra Pública y Seguimiento se encontrarán disponibles en la página web de la Contraloría General, salvo aquellos que contengan datos sensibles.</a:t>
            </a:r>
          </a:p>
        </p:txBody>
      </p:sp>
      <p:sp>
        <p:nvSpPr>
          <p:cNvPr id="9" name="CuadroTexto 8"/>
          <p:cNvSpPr txBox="1"/>
          <p:nvPr/>
        </p:nvSpPr>
        <p:spPr>
          <a:xfrm>
            <a:off x="343571" y="2825341"/>
            <a:ext cx="139980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Calibri"/>
                <a:ea typeface="+mn-ea"/>
                <a:cs typeface="+mn-cs"/>
              </a:rPr>
              <a:t>Seguimiento</a:t>
            </a:r>
            <a:endParaRPr kumimoji="0" lang="es-ES" sz="1800" b="1"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CuadroTexto 9">
            <a:extLst>
              <a:ext uri="{FF2B5EF4-FFF2-40B4-BE49-F238E27FC236}">
                <a16:creationId xmlns:a16="http://schemas.microsoft.com/office/drawing/2014/main" id="{1EA05EEA-F801-4329-B989-08582F61010C}"/>
              </a:ext>
            </a:extLst>
          </p:cNvPr>
          <p:cNvSpPr txBox="1"/>
          <p:nvPr/>
        </p:nvSpPr>
        <p:spPr>
          <a:xfrm>
            <a:off x="345160" y="254505"/>
            <a:ext cx="9096078" cy="395173"/>
          </a:xfrm>
          <a:prstGeom prst="rect">
            <a:avLst/>
          </a:prstGeom>
          <a:noFill/>
        </p:spPr>
        <p:txBody>
          <a:bodyPr wrap="square" rtlCol="0">
            <a:spAutoFit/>
          </a:bodyPr>
          <a:lstStyle/>
          <a:p>
            <a:pPr defTabSz="609585">
              <a:lnSpc>
                <a:spcPct val="80000"/>
              </a:lnSpc>
            </a:pPr>
            <a:r>
              <a:rPr lang="es-CL" sz="2400" b="1" dirty="0">
                <a:solidFill>
                  <a:prstClr val="black"/>
                </a:solidFill>
                <a:cs typeface="Calibri"/>
              </a:rPr>
              <a:t>Función de Auditoría y Regulación</a:t>
            </a:r>
          </a:p>
        </p:txBody>
      </p:sp>
    </p:spTree>
    <p:extLst>
      <p:ext uri="{BB962C8B-B14F-4D97-AF65-F5344CB8AC3E}">
        <p14:creationId xmlns:p14="http://schemas.microsoft.com/office/powerpoint/2010/main" val="2084976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CuadroTexto 3"/>
          <p:cNvSpPr txBox="1"/>
          <p:nvPr/>
        </p:nvSpPr>
        <p:spPr>
          <a:xfrm>
            <a:off x="460834" y="1206981"/>
            <a:ext cx="11227583" cy="369332"/>
          </a:xfrm>
          <a:prstGeom prst="rect">
            <a:avLst/>
          </a:prstGeom>
          <a:solidFill>
            <a:schemeClr val="accent3"/>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white"/>
                </a:solidFill>
                <a:effectLst/>
                <a:uLnTx/>
                <a:uFillTx/>
                <a:latin typeface="Calibri"/>
                <a:ea typeface="+mn-ea"/>
                <a:cs typeface="+mn-cs"/>
              </a:rPr>
              <a:t>ACCIONES DERIVADAS</a:t>
            </a:r>
          </a:p>
        </p:txBody>
      </p:sp>
      <p:pic>
        <p:nvPicPr>
          <p:cNvPr id="29" name="Imagen 28" descr="iconos-8color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2902" y="2039241"/>
            <a:ext cx="672383" cy="672383"/>
          </a:xfrm>
          <a:prstGeom prst="rect">
            <a:avLst/>
          </a:prstGeom>
        </p:spPr>
      </p:pic>
      <p:pic>
        <p:nvPicPr>
          <p:cNvPr id="30" name="Imagen 29" descr="iconos-8color8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13070" y="2834045"/>
            <a:ext cx="672383" cy="672383"/>
          </a:xfrm>
          <a:prstGeom prst="rect">
            <a:avLst/>
          </a:prstGeom>
        </p:spPr>
      </p:pic>
      <p:pic>
        <p:nvPicPr>
          <p:cNvPr id="31" name="Imagen 30" descr="iconos-8color139.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2902" y="4426535"/>
            <a:ext cx="672383" cy="672383"/>
          </a:xfrm>
          <a:prstGeom prst="rect">
            <a:avLst/>
          </a:prstGeom>
        </p:spPr>
      </p:pic>
      <p:pic>
        <p:nvPicPr>
          <p:cNvPr id="32" name="Imagen 31" descr="iconos-8color144.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22902" y="3615542"/>
            <a:ext cx="672383" cy="672383"/>
          </a:xfrm>
          <a:prstGeom prst="rect">
            <a:avLst/>
          </a:prstGeom>
        </p:spPr>
      </p:pic>
      <p:pic>
        <p:nvPicPr>
          <p:cNvPr id="33" name="Imagen 32" descr="iconos-8color147.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22902" y="5267530"/>
            <a:ext cx="672383" cy="672383"/>
          </a:xfrm>
          <a:prstGeom prst="rect">
            <a:avLst/>
          </a:prstGeom>
        </p:spPr>
      </p:pic>
      <p:sp>
        <p:nvSpPr>
          <p:cNvPr id="34" name="CuadroTexto 33"/>
          <p:cNvSpPr txBox="1"/>
          <p:nvPr/>
        </p:nvSpPr>
        <p:spPr>
          <a:xfrm>
            <a:off x="4230964" y="2145929"/>
            <a:ext cx="3795556" cy="369332"/>
          </a:xfrm>
          <a:prstGeom prst="rect">
            <a:avLst/>
          </a:prstGeom>
          <a:noFill/>
          <a:ln w="28575">
            <a:solidFill>
              <a:srgbClr val="92D050"/>
            </a:solidFill>
          </a:ln>
        </p:spPr>
        <p:txBody>
          <a:bodyPr wrap="square" rtlCol="0">
            <a:spAutoFit/>
          </a:bodyPr>
          <a:lstStyle>
            <a:defPPr>
              <a:defRPr lang="es-ES"/>
            </a:defPPr>
            <a:lvl1pPr algn="just">
              <a:defRPr>
                <a:solidFill>
                  <a:srgbClr val="0070C0"/>
                </a:solidFill>
              </a:defRPr>
            </a:lvl1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70C0"/>
                </a:solidFill>
                <a:effectLst/>
                <a:uLnTx/>
                <a:uFillTx/>
                <a:latin typeface="Calibri"/>
                <a:ea typeface="+mn-ea"/>
                <a:cs typeface="+mn-cs"/>
              </a:rPr>
              <a:t>Procedimiento disciplinario</a:t>
            </a:r>
            <a:endParaRPr kumimoji="0" lang="es-ES" sz="18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35" name="CuadroTexto 34"/>
          <p:cNvSpPr txBox="1"/>
          <p:nvPr/>
        </p:nvSpPr>
        <p:spPr>
          <a:xfrm>
            <a:off x="4230963" y="2988056"/>
            <a:ext cx="3795556" cy="369332"/>
          </a:xfrm>
          <a:prstGeom prst="rect">
            <a:avLst/>
          </a:prstGeom>
          <a:noFill/>
          <a:ln w="28575">
            <a:solidFill>
              <a:srgbClr val="92D050"/>
            </a:solidFill>
          </a:ln>
        </p:spPr>
        <p:txBody>
          <a:bodyPr wrap="square" rtlCol="0">
            <a:spAutoFit/>
          </a:bodyPr>
          <a:lstStyle>
            <a:defPPr>
              <a:defRPr lang="es-ES"/>
            </a:defPPr>
            <a:lvl1pPr algn="just">
              <a:defRPr>
                <a:solidFill>
                  <a:srgbClr val="0070C0"/>
                </a:solidFill>
              </a:defRPr>
            </a:lvl1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70C0"/>
                </a:solidFill>
                <a:effectLst/>
                <a:uLnTx/>
                <a:uFillTx/>
                <a:latin typeface="Calibri"/>
                <a:ea typeface="+mn-ea"/>
                <a:cs typeface="+mn-cs"/>
              </a:rPr>
              <a:t>Reintegro</a:t>
            </a:r>
            <a:endParaRPr kumimoji="0" lang="es-ES" sz="18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36" name="CuadroTexto 35"/>
          <p:cNvSpPr txBox="1"/>
          <p:nvPr/>
        </p:nvSpPr>
        <p:spPr>
          <a:xfrm>
            <a:off x="4230964" y="3861286"/>
            <a:ext cx="3795556" cy="369332"/>
          </a:xfrm>
          <a:prstGeom prst="rect">
            <a:avLst/>
          </a:prstGeom>
          <a:noFill/>
          <a:ln w="28575">
            <a:solidFill>
              <a:srgbClr val="92D050"/>
            </a:solidFill>
          </a:ln>
        </p:spPr>
        <p:txBody>
          <a:bodyPr wrap="square" rtlCol="0">
            <a:spAutoFit/>
          </a:bodyPr>
          <a:lstStyle>
            <a:defPPr>
              <a:defRPr lang="es-ES"/>
            </a:defPPr>
            <a:lvl1pPr algn="just">
              <a:defRPr>
                <a:solidFill>
                  <a:srgbClr val="0070C0"/>
                </a:solidFill>
              </a:defRPr>
            </a:lvl1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70C0"/>
                </a:solidFill>
                <a:effectLst/>
                <a:uLnTx/>
                <a:uFillTx/>
                <a:latin typeface="Calibri"/>
                <a:ea typeface="+mn-ea"/>
                <a:cs typeface="+mn-cs"/>
              </a:rPr>
              <a:t>Reparo</a:t>
            </a:r>
            <a:endParaRPr kumimoji="0" lang="es-ES" sz="18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37" name="CuadroTexto 36"/>
          <p:cNvSpPr txBox="1"/>
          <p:nvPr/>
        </p:nvSpPr>
        <p:spPr>
          <a:xfrm>
            <a:off x="4209613" y="4624428"/>
            <a:ext cx="3795556" cy="369332"/>
          </a:xfrm>
          <a:prstGeom prst="rect">
            <a:avLst/>
          </a:prstGeom>
          <a:noFill/>
          <a:ln w="28575">
            <a:solidFill>
              <a:srgbClr val="92D050"/>
            </a:solidFill>
          </a:ln>
        </p:spPr>
        <p:txBody>
          <a:bodyPr wrap="square" rtlCol="0">
            <a:spAutoFit/>
          </a:bodyPr>
          <a:lstStyle>
            <a:defPPr>
              <a:defRPr lang="es-ES"/>
            </a:defPPr>
            <a:lvl1pPr algn="just">
              <a:defRPr>
                <a:solidFill>
                  <a:srgbClr val="0070C0"/>
                </a:solidFill>
              </a:defRPr>
            </a:lvl1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70C0"/>
                </a:solidFill>
                <a:effectLst/>
                <a:uLnTx/>
                <a:uFillTx/>
                <a:latin typeface="Calibri"/>
                <a:ea typeface="+mn-ea"/>
                <a:cs typeface="+mn-cs"/>
              </a:rPr>
              <a:t>Denuncias</a:t>
            </a:r>
            <a:endParaRPr kumimoji="0" lang="es-ES" sz="18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38" name="CuadroTexto 37"/>
          <p:cNvSpPr txBox="1"/>
          <p:nvPr/>
        </p:nvSpPr>
        <p:spPr>
          <a:xfrm>
            <a:off x="4209612" y="5419054"/>
            <a:ext cx="3795556" cy="369332"/>
          </a:xfrm>
          <a:prstGeom prst="rect">
            <a:avLst/>
          </a:prstGeom>
          <a:noFill/>
          <a:ln w="28575">
            <a:solidFill>
              <a:srgbClr val="92D050"/>
            </a:solidFill>
          </a:ln>
        </p:spPr>
        <p:txBody>
          <a:bodyPr wrap="square" rtlCol="0">
            <a:spAutoFit/>
          </a:bodyPr>
          <a:lstStyle>
            <a:defPPr>
              <a:defRPr lang="es-ES"/>
            </a:defPPr>
            <a:lvl1pPr algn="just">
              <a:defRPr>
                <a:solidFill>
                  <a:srgbClr val="0070C0"/>
                </a:solidFill>
              </a:defRPr>
            </a:lvl1p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70C0"/>
                </a:solidFill>
                <a:effectLst/>
                <a:uLnTx/>
                <a:uFillTx/>
                <a:latin typeface="Calibri"/>
                <a:ea typeface="+mn-ea"/>
                <a:cs typeface="+mn-cs"/>
              </a:rPr>
              <a:t>Remisión</a:t>
            </a:r>
            <a:endParaRPr kumimoji="0" lang="es-ES" sz="18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4" name="CuadroTexto 13">
            <a:extLst>
              <a:ext uri="{FF2B5EF4-FFF2-40B4-BE49-F238E27FC236}">
                <a16:creationId xmlns:a16="http://schemas.microsoft.com/office/drawing/2014/main" id="{1EA05EEA-F801-4329-B989-08582F61010C}"/>
              </a:ext>
            </a:extLst>
          </p:cNvPr>
          <p:cNvSpPr txBox="1"/>
          <p:nvPr/>
        </p:nvSpPr>
        <p:spPr>
          <a:xfrm>
            <a:off x="345160" y="254505"/>
            <a:ext cx="9096078" cy="395173"/>
          </a:xfrm>
          <a:prstGeom prst="rect">
            <a:avLst/>
          </a:prstGeom>
          <a:noFill/>
        </p:spPr>
        <p:txBody>
          <a:bodyPr wrap="square" rtlCol="0">
            <a:spAutoFit/>
          </a:bodyPr>
          <a:lstStyle/>
          <a:p>
            <a:pPr defTabSz="609585">
              <a:lnSpc>
                <a:spcPct val="80000"/>
              </a:lnSpc>
            </a:pPr>
            <a:r>
              <a:rPr lang="es-CL" sz="2400" b="1" dirty="0">
                <a:solidFill>
                  <a:prstClr val="black"/>
                </a:solidFill>
                <a:cs typeface="Calibri"/>
              </a:rPr>
              <a:t>Función de Auditoría y Regulación</a:t>
            </a:r>
          </a:p>
        </p:txBody>
      </p:sp>
    </p:spTree>
    <p:extLst>
      <p:ext uri="{BB962C8B-B14F-4D97-AF65-F5344CB8AC3E}">
        <p14:creationId xmlns:p14="http://schemas.microsoft.com/office/powerpoint/2010/main" val="648395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9B8D930F-3CBE-45F1-8CFF-6474CBA906DB}"/>
              </a:ext>
            </a:extLst>
          </p:cNvPr>
          <p:cNvSpPr txBox="1"/>
          <p:nvPr/>
        </p:nvSpPr>
        <p:spPr>
          <a:xfrm>
            <a:off x="2142309" y="1324706"/>
            <a:ext cx="8451668"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2400" b="1" i="0" u="none" strike="noStrike" kern="1200" cap="none" spc="0" normalizeH="0" baseline="0" noProof="0" dirty="0">
                <a:ln>
                  <a:noFill/>
                </a:ln>
                <a:solidFill>
                  <a:prstClr val="black"/>
                </a:solidFill>
                <a:effectLst/>
                <a:uLnTx/>
                <a:uFillTx/>
                <a:latin typeface="Calibri"/>
                <a:ea typeface="+mn-ea"/>
                <a:cs typeface="+mn-cs"/>
              </a:rPr>
              <a:t>Fiscalizaciones Realizadas </a:t>
            </a:r>
            <a:r>
              <a:rPr lang="es-CL" sz="2400" b="1" dirty="0">
                <a:solidFill>
                  <a:prstClr val="black"/>
                </a:solidFill>
                <a:latin typeface="Calibri"/>
              </a:rPr>
              <a:t>p</a:t>
            </a:r>
            <a:r>
              <a:rPr kumimoji="0" lang="es-CL" sz="2400" b="1" i="0" u="none" strike="noStrike" kern="1200" cap="none" spc="0" normalizeH="0" baseline="0" noProof="0" dirty="0">
                <a:ln>
                  <a:noFill/>
                </a:ln>
                <a:solidFill>
                  <a:prstClr val="black"/>
                </a:solidFill>
                <a:effectLst/>
                <a:uLnTx/>
                <a:uFillTx/>
                <a:latin typeface="Calibri"/>
                <a:ea typeface="+mn-ea"/>
                <a:cs typeface="+mn-cs"/>
              </a:rPr>
              <a:t>or la Contraloría General de </a:t>
            </a:r>
            <a:r>
              <a:rPr lang="es-CL" sz="2400" b="1" dirty="0">
                <a:solidFill>
                  <a:prstClr val="black"/>
                </a:solidFill>
                <a:latin typeface="Calibri"/>
              </a:rPr>
              <a:t>l</a:t>
            </a:r>
            <a:r>
              <a:rPr kumimoji="0" lang="es-CL" sz="2400" b="1" i="0" u="none" strike="noStrike" kern="1200" cap="none" spc="0" normalizeH="0" baseline="0" noProof="0" dirty="0">
                <a:ln>
                  <a:noFill/>
                </a:ln>
                <a:solidFill>
                  <a:prstClr val="black"/>
                </a:solidFill>
                <a:effectLst/>
                <a:uLnTx/>
                <a:uFillTx/>
                <a:latin typeface="Calibri"/>
                <a:ea typeface="+mn-ea"/>
                <a:cs typeface="+mn-cs"/>
              </a:rPr>
              <a:t>a República en</a:t>
            </a:r>
            <a:r>
              <a:rPr kumimoji="0" lang="es-CL" sz="2400" b="1" i="0" u="none" strike="noStrike" kern="1200" cap="none" spc="0" normalizeH="0" noProof="0" dirty="0">
                <a:ln>
                  <a:noFill/>
                </a:ln>
                <a:solidFill>
                  <a:prstClr val="black"/>
                </a:solidFill>
                <a:effectLst/>
                <a:uLnTx/>
                <a:uFillTx/>
                <a:latin typeface="Calibri"/>
                <a:ea typeface="+mn-ea"/>
                <a:cs typeface="+mn-cs"/>
              </a:rPr>
              <a:t> 2017</a:t>
            </a:r>
            <a:endParaRPr kumimoji="0" lang="es-ES" sz="24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Imagen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9077" y="2906448"/>
            <a:ext cx="4424055" cy="2391939"/>
          </a:xfrm>
          <a:prstGeom prst="rect">
            <a:avLst/>
          </a:prstGeom>
        </p:spPr>
      </p:pic>
      <p:sp>
        <p:nvSpPr>
          <p:cNvPr id="4" name="CuadroTexto 3">
            <a:extLst>
              <a:ext uri="{FF2B5EF4-FFF2-40B4-BE49-F238E27FC236}">
                <a16:creationId xmlns:a16="http://schemas.microsoft.com/office/drawing/2014/main" id="{1EA05EEA-F801-4329-B989-08582F61010C}"/>
              </a:ext>
            </a:extLst>
          </p:cNvPr>
          <p:cNvSpPr txBox="1"/>
          <p:nvPr/>
        </p:nvSpPr>
        <p:spPr>
          <a:xfrm>
            <a:off x="345160" y="254505"/>
            <a:ext cx="9096078" cy="395173"/>
          </a:xfrm>
          <a:prstGeom prst="rect">
            <a:avLst/>
          </a:prstGeom>
          <a:noFill/>
        </p:spPr>
        <p:txBody>
          <a:bodyPr wrap="square" rtlCol="0">
            <a:spAutoFit/>
          </a:bodyPr>
          <a:lstStyle/>
          <a:p>
            <a:pPr defTabSz="609585">
              <a:lnSpc>
                <a:spcPct val="80000"/>
              </a:lnSpc>
            </a:pPr>
            <a:r>
              <a:rPr lang="es-CL" sz="2400" b="1" dirty="0">
                <a:solidFill>
                  <a:prstClr val="black"/>
                </a:solidFill>
                <a:cs typeface="Calibri"/>
              </a:rPr>
              <a:t>Función de Auditoría y Regulación</a:t>
            </a:r>
          </a:p>
        </p:txBody>
      </p:sp>
    </p:spTree>
    <p:extLst>
      <p:ext uri="{BB962C8B-B14F-4D97-AF65-F5344CB8AC3E}">
        <p14:creationId xmlns:p14="http://schemas.microsoft.com/office/powerpoint/2010/main" val="110174955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ormato CG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solo lectura]" id="{13CA633D-0E54-48E9-A604-229F15960AB6}" vid="{F25E82B0-5916-4CD3-ABE0-2B28D90756B6}"/>
    </a:ext>
  </a:extLst>
</a:theme>
</file>

<file path=ppt/theme/theme3.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3137</TotalTime>
  <Words>1923</Words>
  <Application>Microsoft Office PowerPoint</Application>
  <PresentationFormat>Panorámica</PresentationFormat>
  <Paragraphs>265</Paragraphs>
  <Slides>28</Slides>
  <Notes>19</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28</vt:i4>
      </vt:variant>
    </vt:vector>
  </HeadingPairs>
  <TitlesOfParts>
    <vt:vector size="36" baseType="lpstr">
      <vt:lpstr>Arial</vt:lpstr>
      <vt:lpstr>BrandonGrotesque-Medium</vt:lpstr>
      <vt:lpstr>Calibri</vt:lpstr>
      <vt:lpstr>Century Gothic</vt:lpstr>
      <vt:lpstr>Frutiger-LightCn</vt:lpstr>
      <vt:lpstr>Tema de Office</vt:lpstr>
      <vt:lpstr>Formato CGR</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Contraloria General de la Republica Chilena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Cristina Andrea Valdés Vargas</dc:creator>
  <cp:lastModifiedBy>Isabel Villar</cp:lastModifiedBy>
  <cp:revision>162</cp:revision>
  <cp:lastPrinted>2018-06-21T00:55:55Z</cp:lastPrinted>
  <dcterms:created xsi:type="dcterms:W3CDTF">2016-10-28T13:20:55Z</dcterms:created>
  <dcterms:modified xsi:type="dcterms:W3CDTF">2018-06-21T11:41:51Z</dcterms:modified>
</cp:coreProperties>
</file>