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9" r:id="rId2"/>
    <p:sldId id="708" r:id="rId3"/>
    <p:sldId id="727" r:id="rId4"/>
    <p:sldId id="750" r:id="rId5"/>
    <p:sldId id="749" r:id="rId6"/>
    <p:sldId id="706" r:id="rId7"/>
    <p:sldId id="728" r:id="rId8"/>
    <p:sldId id="729" r:id="rId9"/>
    <p:sldId id="733" r:id="rId10"/>
    <p:sldId id="736" r:id="rId11"/>
    <p:sldId id="735" r:id="rId12"/>
    <p:sldId id="734" r:id="rId13"/>
    <p:sldId id="732" r:id="rId14"/>
    <p:sldId id="740" r:id="rId15"/>
    <p:sldId id="741" r:id="rId16"/>
    <p:sldId id="742" r:id="rId17"/>
    <p:sldId id="731" r:id="rId18"/>
    <p:sldId id="714" r:id="rId19"/>
    <p:sldId id="752" r:id="rId20"/>
    <p:sldId id="751" r:id="rId21"/>
    <p:sldId id="743" r:id="rId22"/>
    <p:sldId id="681" r:id="rId23"/>
    <p:sldId id="716" r:id="rId24"/>
    <p:sldId id="682" r:id="rId25"/>
    <p:sldId id="686" r:id="rId26"/>
    <p:sldId id="745" r:id="rId27"/>
    <p:sldId id="744" r:id="rId28"/>
    <p:sldId id="753" r:id="rId29"/>
    <p:sldId id="754" r:id="rId30"/>
    <p:sldId id="748" r:id="rId31"/>
    <p:sldId id="717" r:id="rId32"/>
    <p:sldId id="412" r:id="rId33"/>
    <p:sldId id="718" r:id="rId34"/>
    <p:sldId id="725" r:id="rId35"/>
    <p:sldId id="413" r:id="rId36"/>
    <p:sldId id="719" r:id="rId37"/>
    <p:sldId id="414" r:id="rId38"/>
    <p:sldId id="720" r:id="rId39"/>
    <p:sldId id="726" r:id="rId40"/>
    <p:sldId id="415" r:id="rId41"/>
    <p:sldId id="721" r:id="rId42"/>
    <p:sldId id="416" r:id="rId43"/>
    <p:sldId id="722" r:id="rId44"/>
    <p:sldId id="417" r:id="rId45"/>
    <p:sldId id="723" r:id="rId46"/>
    <p:sldId id="418" r:id="rId47"/>
    <p:sldId id="724" r:id="rId48"/>
    <p:sldId id="702" r:id="rId4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873A6"/>
    <a:srgbClr val="4CB9C5"/>
    <a:srgbClr val="33FF00"/>
    <a:srgbClr val="FFCC66"/>
    <a:srgbClr val="FF8000"/>
    <a:srgbClr val="FF6600"/>
    <a:srgbClr val="996600"/>
    <a:srgbClr val="FF9933"/>
    <a:srgbClr val="CC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17184"/>
    </p:cViewPr>
  </p:sorterViewPr>
  <p:notesViewPr>
    <p:cSldViewPr>
      <p:cViewPr varScale="1">
        <p:scale>
          <a:sx n="35" d="100"/>
          <a:sy n="35" d="100"/>
        </p:scale>
        <p:origin x="-22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3FCB-B232-4BBE-B359-B5FD6DC4E56D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F456E-A2A7-4BC3-8396-57C5D715EB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779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BC951-7CC8-4399-B9C4-B0242097609A}" type="datetimeFigureOut">
              <a:rPr lang="es-CL" smtClean="0"/>
              <a:t>21-06-2018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DF9E-A8E6-4033-B9F0-2D76064A5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3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DF9E-A8E6-4033-B9F0-2D76064A54C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66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Times New Roman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F41FD-47B0-F642-8B18-7D25F59D17E5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3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Times New Roman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F41FD-47B0-F642-8B18-7D25F59D17E5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48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Times New Roman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F41FD-47B0-F642-8B18-7D25F59D17E5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68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MX">
              <a:latin typeface="Times New Roman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F41FD-47B0-F642-8B18-7D25F59D17E5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137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20884" indent="-277263" eaLnBrk="0" hangingPunct="0"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09053" indent="-221811" eaLnBrk="0" hangingPunct="0"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552674" indent="-221811" eaLnBrk="0" hangingPunct="0"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1996295" indent="-221811" eaLnBrk="0" hangingPunct="0"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fld id="{9ED41FC4-64EB-A849-B1FC-F74DED102882}" type="slidenum">
              <a:rPr lang="es-ES" sz="1200">
                <a:latin typeface="Times New Roman" charset="0"/>
              </a:rPr>
              <a:pPr eaLnBrk="1" hangingPunct="1"/>
              <a:t>18</a:t>
            </a:fld>
            <a:endParaRPr lang="es-ES" sz="120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C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4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Tahoma" charset="0"/>
            </a:endParaRPr>
          </a:p>
          <a:p>
            <a:r>
              <a:rPr lang="es-MX">
                <a:latin typeface="Tahoma" charset="0"/>
              </a:rPr>
              <a:t>----- Notas de la reunión (09-08-11 10:02) -----</a:t>
            </a:r>
          </a:p>
          <a:p>
            <a:r>
              <a:rPr lang="es-MX">
                <a:latin typeface="Tahoma" charset="0"/>
              </a:rPr>
              <a:t>entendiendo el contexto actual.</a:t>
            </a:r>
          </a:p>
          <a:p>
            <a:r>
              <a:rPr lang="es-MX">
                <a:latin typeface="Tahoma" charset="0"/>
              </a:rPr>
              <a:t>en estos ultimos 20 años el cambio ha sido una constante que rige las dinamicas del que hacer.</a:t>
            </a:r>
          </a:p>
          <a:p>
            <a:r>
              <a:rPr lang="es-MX">
                <a:latin typeface="Tahoma" charset="0"/>
              </a:rPr>
              <a:t>cambio que viene generado por:.....</a:t>
            </a: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42975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42975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42975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42975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FF27E28-13C0-7A45-A0B6-D89EECE2E26D}" type="slidenum">
              <a:rPr lang="es-ES" b="0"/>
              <a:pPr eaLnBrk="1" hangingPunct="1">
                <a:defRPr/>
              </a:pPr>
              <a:t>22</a:t>
            </a:fld>
            <a:endParaRPr lang="es-ES" b="0"/>
          </a:p>
        </p:txBody>
      </p:sp>
    </p:spTree>
    <p:extLst>
      <p:ext uri="{BB962C8B-B14F-4D97-AF65-F5344CB8AC3E}">
        <p14:creationId xmlns:p14="http://schemas.microsoft.com/office/powerpoint/2010/main" val="73350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IATA Training &amp; Development Institute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F7F0B-52C9-114E-BC8A-A673891C2A9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5073"/>
            <a:ext cx="5486400" cy="411378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_tradnl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surlatina-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857250"/>
            <a:ext cx="95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4675" y="188913"/>
            <a:ext cx="8604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315224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4028" y="3957320"/>
            <a:ext cx="7306996" cy="1752600"/>
          </a:xfrm>
        </p:spPr>
        <p:txBody>
          <a:bodyPr/>
          <a:lstStyle>
            <a:lvl1pPr marL="0" indent="0" algn="l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63BE-6D62-45D4-B947-7FE630B5FC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730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CEFA-42A1-403E-BB72-309965D02F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23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29292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8596" y="274638"/>
            <a:ext cx="5448296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E3EA-74A9-46A1-B061-BDE520AA788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162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90D7-7805-46E6-98B0-56B9B45A23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89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surlatina-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765175"/>
            <a:ext cx="25971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franj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81010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12048"/>
          <a:stretch>
            <a:fillRect/>
          </a:stretch>
        </p:blipFill>
        <p:spPr bwMode="auto">
          <a:xfrm>
            <a:off x="0" y="0"/>
            <a:ext cx="7556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1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543824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4F06-507D-4769-9818-D8BE2D5C9C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63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surlatina-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 surlatina-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857250"/>
            <a:ext cx="95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4625"/>
            <a:ext cx="8827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406900"/>
            <a:ext cx="75724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906713"/>
            <a:ext cx="7572428" cy="15001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D668-0524-4434-A2BB-FB84096B4E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3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3643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62C0-0361-4787-AED4-FB1D9B9828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664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57686" y="1535113"/>
            <a:ext cx="3643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57686" y="2174875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1DE1-0577-43AE-B6CC-C4806D9E0B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12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E366-A331-4B34-9470-2FA209D7B6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52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AFF9-8580-4F10-9D97-86EEA3B6234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634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44259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AF61-2D6E-427C-9F00-2C4793E1827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3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FD64-7B92-4537-9AB0-B5B2527BDA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16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surlatina-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92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ACBBB166-5379-48E5-868A-FE045DB5CF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91500" y="857250"/>
            <a:ext cx="95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8" descr="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94675" y="188913"/>
            <a:ext cx="8604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8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D678D"/>
          </a:solidFill>
          <a:latin typeface="Corbe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D67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D67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D67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D678D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D3C53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D3C53"/>
          </a:solidFill>
          <a:latin typeface="Corbe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D3C53"/>
          </a:solidFill>
          <a:latin typeface="Corbe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D3C53"/>
          </a:solidFill>
          <a:latin typeface="Corbe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D3C53"/>
          </a:solidFill>
          <a:latin typeface="Corbe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3212976"/>
            <a:ext cx="4752528" cy="2220267"/>
          </a:xfrm>
        </p:spPr>
        <p:txBody>
          <a:bodyPr/>
          <a:lstStyle/>
          <a:p>
            <a:endParaRPr lang="es-CL" sz="4400" dirty="0" smtClean="0"/>
          </a:p>
          <a:p>
            <a:r>
              <a:rPr lang="es-CL" sz="4400" dirty="0" smtClean="0"/>
              <a:t>La Norma ISO 9001:2015 en la Gestión Municipal</a:t>
            </a:r>
            <a:endParaRPr lang="es-CL" sz="4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/>
          <a:stretch/>
        </p:blipFill>
        <p:spPr>
          <a:xfrm>
            <a:off x="4860032" y="3170684"/>
            <a:ext cx="2736304" cy="2778596"/>
          </a:xfrm>
          <a:prstGeom prst="rect">
            <a:avLst/>
          </a:prstGeom>
        </p:spPr>
      </p:pic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1475656" y="5949280"/>
            <a:ext cx="4752528" cy="56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 b="1">
                <a:solidFill>
                  <a:srgbClr val="2D3C53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2D3C53"/>
                </a:solidFill>
                <a:latin typeface="Corbe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D3C53"/>
                </a:solidFill>
                <a:latin typeface="Corbe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3C53"/>
                </a:solidFill>
                <a:latin typeface="Corbe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2D3C53"/>
                </a:solidFill>
                <a:latin typeface="Corbel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s-CL" sz="2400" dirty="0" smtClean="0"/>
          </a:p>
          <a:p>
            <a:pPr algn="ctr"/>
            <a:r>
              <a:rPr lang="es-CL" sz="2400" dirty="0" smtClean="0"/>
              <a:t>Junio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32656"/>
            <a:ext cx="2592288" cy="19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31224" cy="646331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Modelo de Gestión </a:t>
            </a:r>
            <a:r>
              <a:rPr lang="es-CL" sz="3600" kern="1200" dirty="0" smtClean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ISO </a:t>
            </a:r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9001:2015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41784" y="1762472"/>
            <a:ext cx="7270576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70000"/>
              </a:spcBef>
              <a:buFontTx/>
              <a:buNone/>
            </a:pPr>
            <a:r>
              <a:rPr lang="es-ES" sz="4000" i="1" dirty="0">
                <a:solidFill>
                  <a:schemeClr val="accent2"/>
                </a:solidFill>
                <a:latin typeface="Arial" charset="0"/>
              </a:rPr>
              <a:t>El Sistema de Gestión orienta a las organizaciones en la </a:t>
            </a:r>
            <a:r>
              <a:rPr lang="es-ES" sz="4000" i="1" dirty="0">
                <a:solidFill>
                  <a:srgbClr val="FF0000"/>
                </a:solidFill>
                <a:latin typeface="Arial" charset="0"/>
              </a:rPr>
              <a:t>excelencia</a:t>
            </a:r>
            <a:r>
              <a:rPr lang="es-ES" sz="4000" i="1" dirty="0">
                <a:solidFill>
                  <a:schemeClr val="accent2"/>
                </a:solidFill>
                <a:latin typeface="Arial" charset="0"/>
              </a:rPr>
              <a:t>, para dar cumplimiento a la </a:t>
            </a:r>
            <a:r>
              <a:rPr lang="es-ES" sz="4000" i="1" dirty="0" smtClean="0">
                <a:solidFill>
                  <a:schemeClr val="accent2"/>
                </a:solidFill>
                <a:latin typeface="Arial" charset="0"/>
              </a:rPr>
              <a:t>estrategia, mitigando eventos no deseados</a:t>
            </a:r>
            <a:endParaRPr lang="es-ES" sz="4000" i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31224" cy="646331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Modelo de Gestión </a:t>
            </a:r>
            <a:r>
              <a:rPr lang="es-CL" sz="3600" kern="1200" dirty="0" smtClean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ISO </a:t>
            </a:r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9001:2015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41784" y="1762472"/>
            <a:ext cx="7270576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70000"/>
              </a:spcBef>
              <a:buFontTx/>
              <a:buNone/>
            </a:pPr>
            <a:r>
              <a:rPr lang="es-ES" sz="4000" i="1" dirty="0">
                <a:solidFill>
                  <a:schemeClr val="accent2"/>
                </a:solidFill>
                <a:latin typeface="Arial" charset="0"/>
              </a:rPr>
              <a:t>El Sistema de Gestión orienta a las organizaciones en la excelencia, para dar cumplimiento a la </a:t>
            </a:r>
            <a:r>
              <a:rPr lang="es-ES" sz="4000" i="1" dirty="0" smtClean="0">
                <a:solidFill>
                  <a:srgbClr val="FF0000"/>
                </a:solidFill>
                <a:latin typeface="Arial" charset="0"/>
              </a:rPr>
              <a:t>estrategia</a:t>
            </a:r>
            <a:r>
              <a:rPr lang="es-ES" sz="4000" i="1" dirty="0" smtClean="0">
                <a:solidFill>
                  <a:schemeClr val="accent2"/>
                </a:solidFill>
                <a:latin typeface="Arial" charset="0"/>
              </a:rPr>
              <a:t>, mitigando eventos no deseados</a:t>
            </a:r>
            <a:endParaRPr lang="es-ES" sz="4000" i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31224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Modelo de Gestión ISO 9001:2015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41784" y="1762472"/>
            <a:ext cx="7270576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70000"/>
              </a:spcBef>
              <a:buFontTx/>
              <a:buNone/>
            </a:pPr>
            <a:r>
              <a:rPr lang="es-ES" sz="4000" i="1" dirty="0">
                <a:solidFill>
                  <a:schemeClr val="accent2"/>
                </a:solidFill>
                <a:latin typeface="Arial" charset="0"/>
              </a:rPr>
              <a:t>El Sistema de Gestión orienta a las organizaciones en la excelencia, para dar cumplimiento a la </a:t>
            </a:r>
            <a:r>
              <a:rPr lang="es-ES" sz="4000" i="1" dirty="0" smtClean="0">
                <a:solidFill>
                  <a:schemeClr val="accent2"/>
                </a:solidFill>
                <a:latin typeface="Arial" charset="0"/>
              </a:rPr>
              <a:t>estrategia, </a:t>
            </a:r>
            <a:r>
              <a:rPr lang="es-ES" sz="4000" i="1" dirty="0" smtClean="0">
                <a:solidFill>
                  <a:srgbClr val="FF0000"/>
                </a:solidFill>
                <a:latin typeface="Arial" charset="0"/>
              </a:rPr>
              <a:t>mitigando eventos no deseados</a:t>
            </a:r>
            <a:endParaRPr lang="es-ES" sz="40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308655"/>
            <a:ext cx="806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4873A6"/>
                </a:solidFill>
                <a:latin typeface="Arial" charset="0"/>
                <a:ea typeface="ＭＳ Ｐゴシック" charset="0"/>
              </a:rPr>
              <a:t>Las Bases del Modelo ISO 9001:2015</a:t>
            </a:r>
          </a:p>
        </p:txBody>
      </p:sp>
      <p:grpSp>
        <p:nvGrpSpPr>
          <p:cNvPr id="33795" name="Agrupar 2"/>
          <p:cNvGrpSpPr>
            <a:grpSpLocks/>
          </p:cNvGrpSpPr>
          <p:nvPr/>
        </p:nvGrpSpPr>
        <p:grpSpPr bwMode="auto">
          <a:xfrm>
            <a:off x="467544" y="1772816"/>
            <a:ext cx="7372350" cy="4090988"/>
            <a:chOff x="944563" y="2133600"/>
            <a:chExt cx="7372350" cy="4090988"/>
          </a:xfrm>
        </p:grpSpPr>
        <p:pic>
          <p:nvPicPr>
            <p:cNvPr id="33797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63" y="2133600"/>
              <a:ext cx="7372350" cy="409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Oval 14"/>
            <p:cNvSpPr>
              <a:spLocks noChangeArrowheads="1"/>
            </p:cNvSpPr>
            <p:nvPr/>
          </p:nvSpPr>
          <p:spPr bwMode="auto">
            <a:xfrm>
              <a:off x="6372200" y="2276872"/>
              <a:ext cx="1224136" cy="7200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dirty="0" smtClean="0">
                  <a:solidFill>
                    <a:srgbClr val="006600"/>
                  </a:solidFill>
                  <a:latin typeface="Calibri" charset="0"/>
                  <a:cs typeface="Calibri" charset="0"/>
                </a:rPr>
                <a:t>SGC</a:t>
              </a:r>
              <a:endParaRPr lang="es-CL" dirty="0">
                <a:solidFill>
                  <a:srgbClr val="006600"/>
                </a:solidFill>
                <a:latin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19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585654"/>
            <a:ext cx="8066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4873A6"/>
                </a:solidFill>
                <a:latin typeface="Arial" charset="0"/>
                <a:ea typeface="ＭＳ Ｐゴシック" charset="0"/>
              </a:rPr>
              <a:t>El Enfoque de Procesos</a:t>
            </a:r>
            <a:endParaRPr lang="es-ES" sz="3600" b="1" dirty="0">
              <a:solidFill>
                <a:srgbClr val="4873A6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3 Marcador de contenido" descr="graf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2296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9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585654"/>
            <a:ext cx="8066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4873A6"/>
                </a:solidFill>
                <a:latin typeface="Arial" charset="0"/>
                <a:ea typeface="ＭＳ Ｐゴシック" charset="0"/>
              </a:rPr>
              <a:t>El Enfoque de Procesos</a:t>
            </a:r>
            <a:endParaRPr lang="es-ES" sz="3600" b="1" dirty="0">
              <a:solidFill>
                <a:srgbClr val="4873A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5918075" y="1883817"/>
            <a:ext cx="30464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ca-ES">
                <a:solidFill>
                  <a:srgbClr val="FF0000"/>
                </a:solidFill>
                <a:latin typeface="Arial" charset="0"/>
              </a:rPr>
              <a:t>Perspectiva vertical</a:t>
            </a:r>
            <a:endParaRPr lang="ca-ES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5953000" y="2531517"/>
            <a:ext cx="27368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190500" indent="-1905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a-ES" sz="2000">
                <a:solidFill>
                  <a:srgbClr val="FF6600"/>
                </a:solidFill>
                <a:latin typeface="Verdana" charset="0"/>
              </a:rPr>
              <a:t>¿Cliente?</a:t>
            </a:r>
          </a:p>
          <a:p>
            <a:pPr marL="190500" indent="-1905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a-ES" sz="2000">
                <a:solidFill>
                  <a:srgbClr val="FF6600"/>
                </a:solidFill>
                <a:latin typeface="Verdana" charset="0"/>
              </a:rPr>
              <a:t>¿Productos? </a:t>
            </a:r>
          </a:p>
          <a:p>
            <a:pPr marL="190500" indent="-1905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a-ES" sz="2000">
                <a:solidFill>
                  <a:srgbClr val="FF6600"/>
                </a:solidFill>
                <a:latin typeface="Verdana" charset="0"/>
              </a:rPr>
              <a:t>¿Actividades?</a:t>
            </a:r>
          </a:p>
          <a:p>
            <a:pPr marL="190500" indent="-1905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a-ES" sz="2200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" y="1556792"/>
            <a:ext cx="56165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73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585654"/>
            <a:ext cx="8066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4873A6"/>
                </a:solidFill>
                <a:latin typeface="Arial" charset="0"/>
                <a:ea typeface="ＭＳ Ｐゴシック" charset="0"/>
              </a:rPr>
              <a:t>El Enfoque de Procesos</a:t>
            </a:r>
            <a:endParaRPr lang="es-ES" sz="3600" b="1" dirty="0">
              <a:solidFill>
                <a:srgbClr val="4873A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65969" y="5301828"/>
            <a:ext cx="6302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D3C53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D3C53"/>
                </a:solidFill>
                <a:latin typeface="Corbe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D3C53"/>
                </a:solidFill>
                <a:latin typeface="Corbe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D3C53"/>
                </a:solidFill>
                <a:latin typeface="Corbe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3C53"/>
                </a:solidFill>
                <a:latin typeface="Corbe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a-ES" sz="1800" b="1" smtClean="0">
                <a:latin typeface="Verdana" charset="0"/>
              </a:rPr>
              <a:t>En función de los OBJETIVOS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1800" b="1" smtClean="0">
                <a:latin typeface="Verdana" charset="0"/>
              </a:rPr>
              <a:t>Se conocen las INTERRELACIONES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1800" b="1" smtClean="0">
                <a:latin typeface="Verdana" charset="0"/>
              </a:rPr>
              <a:t>Gestión orientada al CLIENTE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1800" b="1" smtClean="0">
                <a:latin typeface="Verdana" charset="0"/>
              </a:rPr>
              <a:t>Facilita el CONTROL Y LA MEJORA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800" smtClean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b="-13503"/>
          <a:stretch>
            <a:fillRect/>
          </a:stretch>
        </p:blipFill>
        <p:spPr bwMode="auto">
          <a:xfrm>
            <a:off x="1215156" y="1485478"/>
            <a:ext cx="547846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6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51520" y="68431"/>
            <a:ext cx="806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4873A6"/>
                </a:solidFill>
                <a:latin typeface="Arial" charset="0"/>
                <a:ea typeface="ＭＳ Ｐゴシック" charset="0"/>
              </a:rPr>
              <a:t>El Enfoque de Procesos de la Norma ISO 9001.2015</a:t>
            </a:r>
            <a:endParaRPr lang="es-ES" sz="3600" b="1" dirty="0">
              <a:solidFill>
                <a:srgbClr val="4873A6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8" grpId="0" animBg="1"/>
      <p:bldP spid="29" grpId="0" animBg="1"/>
      <p:bldP spid="30" grpId="0" animBg="1"/>
      <p:bldP spid="32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80755"/>
            <a:ext cx="8582025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sz="3600" kern="1200" dirty="0" smtClean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¿Existen BENEFICIOS?</a:t>
            </a:r>
            <a:endParaRPr lang="es-ES_tradnl" sz="3600" kern="1200" dirty="0">
              <a:solidFill>
                <a:srgbClr val="4873A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46499" name="Rectangle 3"/>
          <p:cNvSpPr>
            <a:spLocks noChangeArrowheads="1"/>
          </p:cNvSpPr>
          <p:nvPr/>
        </p:nvSpPr>
        <p:spPr bwMode="auto">
          <a:xfrm>
            <a:off x="-252413" y="836613"/>
            <a:ext cx="8424813" cy="64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76250" indent="-476250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endParaRPr lang="es-ES_tradn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Menor variabilidad de los procesos.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Métodos de trabajo comunes y conocidos por todos.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Reducción de costos por </a:t>
            </a:r>
            <a:r>
              <a:rPr lang="es-ES_tradnl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re</a:t>
            </a: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-procesos.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Mayor capacidad para satisfacer los requerimientos de los clientes, en forma sistemática y confiable.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Mayor credibilidad tanto interna como externa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Permite priorizar problemas.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Optimiza la utilización de recursos.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Consolida esfuerzos en la misma dirección.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Mayor involucramiento del personal en todos los niveles.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Mayor </a:t>
            </a:r>
            <a:r>
              <a:rPr lang="es-ES_tradnl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reconocimiento</a:t>
            </a:r>
            <a:endParaRPr lang="es-ES_tradn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Mayor orden</a:t>
            </a:r>
            <a:r>
              <a:rPr lang="es-CL" dirty="0">
                <a:solidFill>
                  <a:schemeClr val="accent2"/>
                </a:solidFill>
                <a:latin typeface="Arial" charset="0"/>
                <a:cs typeface="Arial" charset="0"/>
              </a:rPr>
              <a:t>, control y planificación de las tareas.</a:t>
            </a: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r>
              <a:rPr lang="es-ES_tradnl" dirty="0">
                <a:solidFill>
                  <a:schemeClr val="accent2"/>
                </a:solidFill>
                <a:latin typeface="Arial" charset="0"/>
                <a:cs typeface="Arial" charset="0"/>
              </a:rPr>
              <a:t>Mejora continua.</a:t>
            </a:r>
            <a:endParaRPr lang="es-C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endParaRPr lang="es-ES_tradn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endParaRPr lang="es-ES_tradn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987425" lvl="1" indent="-320675" algn="just" eaLnBrk="0" hangingPunct="0">
              <a:lnSpc>
                <a:spcPct val="90000"/>
              </a:lnSpc>
              <a:spcBef>
                <a:spcPct val="50000"/>
              </a:spcBef>
              <a:buFont typeface="ZapfDingbats" charset="0"/>
              <a:buBlip>
                <a:blip r:embed="rId3"/>
              </a:buBlip>
            </a:pPr>
            <a:endParaRPr lang="es-ES_tradnl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8388350" y="6524625"/>
            <a:ext cx="75565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3117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/>
      <p:bldP spid="746499" grpId="0" build="p" bldLvl="2"/>
      <p:bldP spid="746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/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ea typeface="+mn-ea"/>
                <a:cs typeface="+mn-cs"/>
              </a:rPr>
              <a:t>Síntesis </a:t>
            </a:r>
            <a:r>
              <a:rPr lang="es-ES" sz="2400" b="1" dirty="0">
                <a:ea typeface="+mn-ea"/>
                <a:cs typeface="+mn-cs"/>
              </a:rPr>
              <a:t>de </a:t>
            </a:r>
            <a:r>
              <a:rPr lang="es-ES" sz="2400" b="1" dirty="0" smtClean="0">
                <a:ea typeface="+mn-ea"/>
                <a:cs typeface="+mn-cs"/>
              </a:rPr>
              <a:t>los Requisitos (Herramientas) provistas por </a:t>
            </a:r>
            <a:r>
              <a:rPr lang="es-ES" sz="2400" b="1" smtClean="0">
                <a:ea typeface="+mn-ea"/>
                <a:cs typeface="+mn-cs"/>
              </a:rPr>
              <a:t>el Modelo</a:t>
            </a:r>
            <a:endParaRPr lang="es-ES" sz="2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Objetivo General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CL" sz="2800" dirty="0"/>
              <a:t>Dar a conocer las </a:t>
            </a:r>
            <a:r>
              <a:rPr lang="es-CL" sz="2800" dirty="0" smtClean="0"/>
              <a:t>principales características del estándar internacional ISO 9001:2015 “Sistema de Gestión de la Calidad”, su alcance y su aplicación.</a:t>
            </a:r>
          </a:p>
          <a:p>
            <a:pPr lvl="0" algn="just"/>
            <a:endParaRPr lang="es-CL" sz="2800" dirty="0" smtClean="0"/>
          </a:p>
          <a:p>
            <a:pPr lvl="0" algn="just"/>
            <a:r>
              <a:rPr lang="es-CL" sz="2800" dirty="0" smtClean="0"/>
              <a:t>Visibilizar el aporte del modelo, al control de  gestión de las organizaciones que lo adoptan.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853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/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solidFill>
                  <a:srgbClr val="FF0000"/>
                </a:solidFill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ea typeface="+mn-ea"/>
                <a:cs typeface="+mn-cs"/>
              </a:rPr>
              <a:t>Síntesis </a:t>
            </a:r>
            <a:r>
              <a:rPr lang="es-ES" sz="2400" b="1" dirty="0">
                <a:ea typeface="+mn-ea"/>
                <a:cs typeface="+mn-cs"/>
              </a:rPr>
              <a:t>de </a:t>
            </a:r>
            <a:r>
              <a:rPr lang="es-ES" sz="2400" b="1" dirty="0" smtClean="0">
                <a:ea typeface="+mn-ea"/>
                <a:cs typeface="+mn-cs"/>
              </a:rPr>
              <a:t>los Requisitos (Herramientas) provistas por el Modelo</a:t>
            </a:r>
            <a:endParaRPr lang="es-ES" sz="2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773238"/>
            <a:ext cx="792088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_tradnl" sz="2800" dirty="0">
                <a:latin typeface="Calibri" charset="0"/>
                <a:cs typeface="Calibri" charset="0"/>
              </a:rPr>
              <a:t>Vertiginoso desarrollo del Conocimiento y de la Tecnología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>
                <a:latin typeface="Calibri" charset="0"/>
                <a:cs typeface="Calibri" charset="0"/>
              </a:rPr>
              <a:t>Ventajas Competitivas basadas en el Conocimiento y Competencia del Recurso Humano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>
                <a:latin typeface="Calibri" charset="0"/>
                <a:cs typeface="Calibri" charset="0"/>
              </a:rPr>
              <a:t>Clientes, mas Expertos y mas </a:t>
            </a:r>
            <a:r>
              <a:rPr lang="es-ES_tradnl" sz="2800" dirty="0" smtClean="0">
                <a:latin typeface="Calibri" charset="0"/>
                <a:cs typeface="Calibri" charset="0"/>
              </a:rPr>
              <a:t>Exigentes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 smtClean="0">
                <a:latin typeface="Calibri" charset="0"/>
                <a:cs typeface="Calibri" charset="0"/>
              </a:rPr>
              <a:t>Sociedad más interesada en el desempeño de las Organizaciones</a:t>
            </a:r>
            <a:endParaRPr lang="es-ES_tradnl" sz="2800" dirty="0">
              <a:latin typeface="Calibri" charset="0"/>
              <a:cs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>
                <a:latin typeface="Calibri" charset="0"/>
                <a:cs typeface="Calibri" charset="0"/>
              </a:rPr>
              <a:t>Necesidad de mayor Eficiencia y Eficacia en la realización de los productos / servicios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74848" y="550421"/>
            <a:ext cx="8229600" cy="646331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Contexto Actual</a:t>
            </a:r>
          </a:p>
        </p:txBody>
      </p:sp>
    </p:spTree>
    <p:extLst>
      <p:ext uri="{BB962C8B-B14F-4D97-AF65-F5344CB8AC3E}">
        <p14:creationId xmlns:p14="http://schemas.microsoft.com/office/powerpoint/2010/main" val="3355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683568" y="476672"/>
            <a:ext cx="7322335" cy="5616624"/>
            <a:chOff x="683568" y="476672"/>
            <a:chExt cx="7322335" cy="56166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476672"/>
              <a:ext cx="7322335" cy="561662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384" y="1484784"/>
              <a:ext cx="846336" cy="936104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9912" y="1052736"/>
              <a:ext cx="995810" cy="75681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57" y="620688"/>
            <a:ext cx="6605612" cy="56020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733" y="116632"/>
            <a:ext cx="4752528" cy="29741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837" y="3274862"/>
            <a:ext cx="3810000" cy="3530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249289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20118" cy="1143000"/>
          </a:xfrm>
        </p:spPr>
        <p:txBody>
          <a:bodyPr/>
          <a:lstStyle/>
          <a:p>
            <a:r>
              <a:rPr lang="es-ES" dirty="0" smtClean="0"/>
              <a:t>NECESIDAD DE CAMBIO……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64904"/>
            <a:ext cx="6423248" cy="36106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9320277">
            <a:off x="246107" y="2632715"/>
            <a:ext cx="84016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CULTURA ORGANIZACIONAL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8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67736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PRINCIPIOS DE LA CALIDAD</a:t>
            </a: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457200" y="1196752"/>
            <a:ext cx="754382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D3C53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D3C53"/>
                </a:solidFill>
                <a:latin typeface="Corbe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D3C53"/>
                </a:solidFill>
                <a:latin typeface="Corbe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D3C53"/>
                </a:solidFill>
                <a:latin typeface="Corbe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3C53"/>
                </a:solidFill>
                <a:latin typeface="Corbe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Enfoque al  Cliente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Liderazgo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Compromiso de las Personas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Enfoque a Procesos</a:t>
            </a:r>
          </a:p>
        </p:txBody>
      </p:sp>
    </p:spTree>
    <p:extLst>
      <p:ext uri="{BB962C8B-B14F-4D97-AF65-F5344CB8AC3E}">
        <p14:creationId xmlns:p14="http://schemas.microsoft.com/office/powerpoint/2010/main" val="28542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952554" y="2298775"/>
            <a:ext cx="2571750" cy="2647950"/>
            <a:chOff x="3256" y="1378"/>
            <a:chExt cx="1620" cy="1668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256" y="1676"/>
              <a:ext cx="1620" cy="1370"/>
            </a:xfrm>
            <a:custGeom>
              <a:avLst/>
              <a:gdLst>
                <a:gd name="T0" fmla="*/ 516 w 1458"/>
                <a:gd name="T1" fmla="*/ 1374 h 1375"/>
                <a:gd name="T2" fmla="*/ 516 w 1458"/>
                <a:gd name="T3" fmla="*/ 0 h 1375"/>
                <a:gd name="T4" fmla="*/ 0 w 1458"/>
                <a:gd name="T5" fmla="*/ 0 h 1375"/>
                <a:gd name="T6" fmla="*/ 0 60000 65536"/>
                <a:gd name="T7" fmla="*/ 0 60000 65536"/>
                <a:gd name="T8" fmla="*/ 0 60000 65536"/>
                <a:gd name="T9" fmla="*/ 0 w 1458"/>
                <a:gd name="T10" fmla="*/ 0 h 1375"/>
                <a:gd name="T11" fmla="*/ 1458 w 1458"/>
                <a:gd name="T12" fmla="*/ 1375 h 1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1375">
                  <a:moveTo>
                    <a:pt x="1457" y="1374"/>
                  </a:moveTo>
                  <a:lnTo>
                    <a:pt x="145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sz="2000">
                <a:latin typeface="+mn-lt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600" y="1378"/>
              <a:ext cx="90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es-ES_tradnl">
                  <a:solidFill>
                    <a:srgbClr val="000000"/>
                  </a:solidFill>
                  <a:latin typeface="+mn-lt"/>
                </a:rPr>
                <a:t>Medidas</a:t>
              </a: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54542" y="2702000"/>
            <a:ext cx="436562" cy="3108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ca-ES" sz="2800" smtClean="0">
                <a:latin typeface="+mn-lt"/>
              </a:rPr>
              <a:t>CLIENT</a:t>
            </a:r>
          </a:p>
          <a:p>
            <a:pPr>
              <a:defRPr/>
            </a:pPr>
            <a:r>
              <a:rPr lang="ca-ES" sz="2800" smtClean="0">
                <a:latin typeface="+mn-lt"/>
              </a:rPr>
              <a:t>E</a:t>
            </a:r>
            <a:endParaRPr lang="es-ES_tradnl" sz="2800" smtClean="0">
              <a:latin typeface="+mn-lt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87004" y="2209875"/>
            <a:ext cx="2246313" cy="704850"/>
            <a:chOff x="889" y="1526"/>
            <a:chExt cx="1415" cy="444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89" y="1526"/>
              <a:ext cx="653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defRPr/>
              </a:pPr>
              <a:r>
                <a:rPr lang="ca-ES" sz="2000">
                  <a:latin typeface="+mn-lt"/>
                </a:rPr>
                <a:t>Guías</a:t>
              </a:r>
            </a:p>
            <a:p>
              <a:pPr eaLnBrk="0" hangingPunct="0">
                <a:defRPr/>
              </a:pPr>
              <a:r>
                <a:rPr lang="es-ES_tradnl" sz="2000">
                  <a:latin typeface="+mn-lt"/>
                </a:rPr>
                <a:t>Pautas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950" y="1824"/>
              <a:ext cx="3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2000">
                <a:latin typeface="+mn-lt"/>
              </a:endParaRPr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3938142" y="1993975"/>
            <a:ext cx="762000" cy="1071563"/>
          </a:xfrm>
          <a:custGeom>
            <a:avLst/>
            <a:gdLst>
              <a:gd name="T0" fmla="*/ 2147483647 w 520"/>
              <a:gd name="T1" fmla="*/ 2147483647 h 675"/>
              <a:gd name="T2" fmla="*/ 2147483647 w 520"/>
              <a:gd name="T3" fmla="*/ 2147483647 h 675"/>
              <a:gd name="T4" fmla="*/ 2147483647 w 520"/>
              <a:gd name="T5" fmla="*/ 2147483647 h 675"/>
              <a:gd name="T6" fmla="*/ 2147483647 w 520"/>
              <a:gd name="T7" fmla="*/ 2147483647 h 675"/>
              <a:gd name="T8" fmla="*/ 2147483647 w 520"/>
              <a:gd name="T9" fmla="*/ 2147483647 h 675"/>
              <a:gd name="T10" fmla="*/ 2147483647 w 520"/>
              <a:gd name="T11" fmla="*/ 2147483647 h 675"/>
              <a:gd name="T12" fmla="*/ 2147483647 w 520"/>
              <a:gd name="T13" fmla="*/ 2147483647 h 675"/>
              <a:gd name="T14" fmla="*/ 2147483647 w 520"/>
              <a:gd name="T15" fmla="*/ 2147483647 h 675"/>
              <a:gd name="T16" fmla="*/ 2147483647 w 520"/>
              <a:gd name="T17" fmla="*/ 2147483647 h 675"/>
              <a:gd name="T18" fmla="*/ 2147483647 w 520"/>
              <a:gd name="T19" fmla="*/ 2147483647 h 675"/>
              <a:gd name="T20" fmla="*/ 2147483647 w 520"/>
              <a:gd name="T21" fmla="*/ 2147483647 h 675"/>
              <a:gd name="T22" fmla="*/ 2147483647 w 520"/>
              <a:gd name="T23" fmla="*/ 2147483647 h 675"/>
              <a:gd name="T24" fmla="*/ 2147483647 w 520"/>
              <a:gd name="T25" fmla="*/ 2147483647 h 675"/>
              <a:gd name="T26" fmla="*/ 2147483647 w 520"/>
              <a:gd name="T27" fmla="*/ 2147483647 h 675"/>
              <a:gd name="T28" fmla="*/ 2147483647 w 520"/>
              <a:gd name="T29" fmla="*/ 2147483647 h 675"/>
              <a:gd name="T30" fmla="*/ 2147483647 w 520"/>
              <a:gd name="T31" fmla="*/ 2147483647 h 675"/>
              <a:gd name="T32" fmla="*/ 2147483647 w 520"/>
              <a:gd name="T33" fmla="*/ 2147483647 h 675"/>
              <a:gd name="T34" fmla="*/ 2147483647 w 520"/>
              <a:gd name="T35" fmla="*/ 2147483647 h 675"/>
              <a:gd name="T36" fmla="*/ 2147483647 w 520"/>
              <a:gd name="T37" fmla="*/ 2147483647 h 675"/>
              <a:gd name="T38" fmla="*/ 2147483647 w 520"/>
              <a:gd name="T39" fmla="*/ 2147483647 h 675"/>
              <a:gd name="T40" fmla="*/ 2147483647 w 520"/>
              <a:gd name="T41" fmla="*/ 2147483647 h 675"/>
              <a:gd name="T42" fmla="*/ 2147483647 w 520"/>
              <a:gd name="T43" fmla="*/ 2147483647 h 675"/>
              <a:gd name="T44" fmla="*/ 2147483647 w 520"/>
              <a:gd name="T45" fmla="*/ 2147483647 h 675"/>
              <a:gd name="T46" fmla="*/ 2147483647 w 520"/>
              <a:gd name="T47" fmla="*/ 2147483647 h 675"/>
              <a:gd name="T48" fmla="*/ 2147483647 w 520"/>
              <a:gd name="T49" fmla="*/ 2147483647 h 675"/>
              <a:gd name="T50" fmla="*/ 2147483647 w 520"/>
              <a:gd name="T51" fmla="*/ 2147483647 h 675"/>
              <a:gd name="T52" fmla="*/ 2147483647 w 520"/>
              <a:gd name="T53" fmla="*/ 2147483647 h 675"/>
              <a:gd name="T54" fmla="*/ 2147483647 w 520"/>
              <a:gd name="T55" fmla="*/ 2147483647 h 675"/>
              <a:gd name="T56" fmla="*/ 2147483647 w 520"/>
              <a:gd name="T57" fmla="*/ 2147483647 h 675"/>
              <a:gd name="T58" fmla="*/ 2147483647 w 520"/>
              <a:gd name="T59" fmla="*/ 2147483647 h 675"/>
              <a:gd name="T60" fmla="*/ 2147483647 w 520"/>
              <a:gd name="T61" fmla="*/ 2147483647 h 675"/>
              <a:gd name="T62" fmla="*/ 2147483647 w 520"/>
              <a:gd name="T63" fmla="*/ 2147483647 h 675"/>
              <a:gd name="T64" fmla="*/ 2147483647 w 520"/>
              <a:gd name="T65" fmla="*/ 2147483647 h 675"/>
              <a:gd name="T66" fmla="*/ 2147483647 w 520"/>
              <a:gd name="T67" fmla="*/ 2147483647 h 675"/>
              <a:gd name="T68" fmla="*/ 2147483647 w 520"/>
              <a:gd name="T69" fmla="*/ 2147483647 h 675"/>
              <a:gd name="T70" fmla="*/ 2147483647 w 520"/>
              <a:gd name="T71" fmla="*/ 2147483647 h 675"/>
              <a:gd name="T72" fmla="*/ 2147483647 w 520"/>
              <a:gd name="T73" fmla="*/ 2147483647 h 675"/>
              <a:gd name="T74" fmla="*/ 2147483647 w 520"/>
              <a:gd name="T75" fmla="*/ 2147483647 h 675"/>
              <a:gd name="T76" fmla="*/ 2147483647 w 520"/>
              <a:gd name="T77" fmla="*/ 2147483647 h 675"/>
              <a:gd name="T78" fmla="*/ 2147483647 w 520"/>
              <a:gd name="T79" fmla="*/ 2147483647 h 675"/>
              <a:gd name="T80" fmla="*/ 2147483647 w 520"/>
              <a:gd name="T81" fmla="*/ 2147483647 h 675"/>
              <a:gd name="T82" fmla="*/ 2147483647 w 520"/>
              <a:gd name="T83" fmla="*/ 2147483647 h 675"/>
              <a:gd name="T84" fmla="*/ 2147483647 w 520"/>
              <a:gd name="T85" fmla="*/ 2147483647 h 675"/>
              <a:gd name="T86" fmla="*/ 2147483647 w 520"/>
              <a:gd name="T87" fmla="*/ 2147483647 h 675"/>
              <a:gd name="T88" fmla="*/ 2147483647 w 520"/>
              <a:gd name="T89" fmla="*/ 2147483647 h 675"/>
              <a:gd name="T90" fmla="*/ 2147483647 w 520"/>
              <a:gd name="T91" fmla="*/ 2147483647 h 675"/>
              <a:gd name="T92" fmla="*/ 2147483647 w 520"/>
              <a:gd name="T93" fmla="*/ 2147483647 h 675"/>
              <a:gd name="T94" fmla="*/ 2147483647 w 520"/>
              <a:gd name="T95" fmla="*/ 2147483647 h 675"/>
              <a:gd name="T96" fmla="*/ 2147483647 w 520"/>
              <a:gd name="T97" fmla="*/ 2147483647 h 675"/>
              <a:gd name="T98" fmla="*/ 2147483647 w 520"/>
              <a:gd name="T99" fmla="*/ 2147483647 h 675"/>
              <a:gd name="T100" fmla="*/ 0 w 520"/>
              <a:gd name="T101" fmla="*/ 2147483647 h 675"/>
              <a:gd name="T102" fmla="*/ 2147483647 w 520"/>
              <a:gd name="T103" fmla="*/ 2147483647 h 675"/>
              <a:gd name="T104" fmla="*/ 2147483647 w 520"/>
              <a:gd name="T105" fmla="*/ 2147483647 h 675"/>
              <a:gd name="T106" fmla="*/ 2147483647 w 520"/>
              <a:gd name="T107" fmla="*/ 2147483647 h 675"/>
              <a:gd name="T108" fmla="*/ 2147483647 w 520"/>
              <a:gd name="T109" fmla="*/ 0 h 6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0"/>
              <a:gd name="T166" fmla="*/ 0 h 675"/>
              <a:gd name="T167" fmla="*/ 520 w 520"/>
              <a:gd name="T168" fmla="*/ 675 h 6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0" h="675">
                <a:moveTo>
                  <a:pt x="395" y="0"/>
                </a:moveTo>
                <a:lnTo>
                  <a:pt x="405" y="1"/>
                </a:lnTo>
                <a:lnTo>
                  <a:pt x="413" y="4"/>
                </a:lnTo>
                <a:lnTo>
                  <a:pt x="419" y="7"/>
                </a:lnTo>
                <a:lnTo>
                  <a:pt x="428" y="13"/>
                </a:lnTo>
                <a:lnTo>
                  <a:pt x="432" y="16"/>
                </a:lnTo>
                <a:lnTo>
                  <a:pt x="436" y="20"/>
                </a:lnTo>
                <a:lnTo>
                  <a:pt x="437" y="22"/>
                </a:lnTo>
                <a:lnTo>
                  <a:pt x="440" y="25"/>
                </a:lnTo>
                <a:lnTo>
                  <a:pt x="445" y="32"/>
                </a:lnTo>
                <a:lnTo>
                  <a:pt x="519" y="278"/>
                </a:lnTo>
                <a:lnTo>
                  <a:pt x="519" y="280"/>
                </a:lnTo>
                <a:lnTo>
                  <a:pt x="518" y="282"/>
                </a:lnTo>
                <a:lnTo>
                  <a:pt x="518" y="284"/>
                </a:lnTo>
                <a:lnTo>
                  <a:pt x="517" y="286"/>
                </a:lnTo>
                <a:lnTo>
                  <a:pt x="515" y="288"/>
                </a:lnTo>
                <a:lnTo>
                  <a:pt x="514" y="290"/>
                </a:lnTo>
                <a:lnTo>
                  <a:pt x="512" y="292"/>
                </a:lnTo>
                <a:lnTo>
                  <a:pt x="510" y="294"/>
                </a:lnTo>
                <a:lnTo>
                  <a:pt x="508" y="296"/>
                </a:lnTo>
                <a:lnTo>
                  <a:pt x="505" y="297"/>
                </a:lnTo>
                <a:lnTo>
                  <a:pt x="503" y="298"/>
                </a:lnTo>
                <a:lnTo>
                  <a:pt x="500" y="299"/>
                </a:lnTo>
                <a:lnTo>
                  <a:pt x="497" y="300"/>
                </a:lnTo>
                <a:lnTo>
                  <a:pt x="494" y="301"/>
                </a:lnTo>
                <a:lnTo>
                  <a:pt x="491" y="302"/>
                </a:lnTo>
                <a:lnTo>
                  <a:pt x="488" y="303"/>
                </a:lnTo>
                <a:lnTo>
                  <a:pt x="484" y="303"/>
                </a:lnTo>
                <a:lnTo>
                  <a:pt x="481" y="303"/>
                </a:lnTo>
                <a:lnTo>
                  <a:pt x="478" y="303"/>
                </a:lnTo>
                <a:lnTo>
                  <a:pt x="475" y="303"/>
                </a:lnTo>
                <a:lnTo>
                  <a:pt x="471" y="302"/>
                </a:lnTo>
                <a:lnTo>
                  <a:pt x="469" y="301"/>
                </a:lnTo>
                <a:lnTo>
                  <a:pt x="465" y="300"/>
                </a:lnTo>
                <a:lnTo>
                  <a:pt x="462" y="299"/>
                </a:lnTo>
                <a:lnTo>
                  <a:pt x="460" y="298"/>
                </a:lnTo>
                <a:lnTo>
                  <a:pt x="457" y="297"/>
                </a:lnTo>
                <a:lnTo>
                  <a:pt x="454" y="296"/>
                </a:lnTo>
                <a:lnTo>
                  <a:pt x="453" y="294"/>
                </a:lnTo>
                <a:lnTo>
                  <a:pt x="450" y="292"/>
                </a:lnTo>
                <a:lnTo>
                  <a:pt x="449" y="290"/>
                </a:lnTo>
                <a:lnTo>
                  <a:pt x="447" y="288"/>
                </a:lnTo>
                <a:lnTo>
                  <a:pt x="446" y="286"/>
                </a:lnTo>
                <a:lnTo>
                  <a:pt x="446" y="284"/>
                </a:lnTo>
                <a:lnTo>
                  <a:pt x="443" y="278"/>
                </a:lnTo>
                <a:lnTo>
                  <a:pt x="384" y="104"/>
                </a:lnTo>
                <a:lnTo>
                  <a:pt x="384" y="644"/>
                </a:lnTo>
                <a:lnTo>
                  <a:pt x="384" y="647"/>
                </a:lnTo>
                <a:lnTo>
                  <a:pt x="383" y="649"/>
                </a:lnTo>
                <a:lnTo>
                  <a:pt x="381" y="652"/>
                </a:lnTo>
                <a:lnTo>
                  <a:pt x="379" y="655"/>
                </a:lnTo>
                <a:lnTo>
                  <a:pt x="377" y="657"/>
                </a:lnTo>
                <a:lnTo>
                  <a:pt x="374" y="660"/>
                </a:lnTo>
                <a:lnTo>
                  <a:pt x="371" y="662"/>
                </a:lnTo>
                <a:lnTo>
                  <a:pt x="369" y="664"/>
                </a:lnTo>
                <a:lnTo>
                  <a:pt x="365" y="666"/>
                </a:lnTo>
                <a:lnTo>
                  <a:pt x="362" y="668"/>
                </a:lnTo>
                <a:lnTo>
                  <a:pt x="358" y="669"/>
                </a:lnTo>
                <a:lnTo>
                  <a:pt x="355" y="670"/>
                </a:lnTo>
                <a:lnTo>
                  <a:pt x="351" y="672"/>
                </a:lnTo>
                <a:lnTo>
                  <a:pt x="347" y="672"/>
                </a:lnTo>
                <a:lnTo>
                  <a:pt x="342" y="673"/>
                </a:lnTo>
                <a:lnTo>
                  <a:pt x="338" y="674"/>
                </a:lnTo>
                <a:lnTo>
                  <a:pt x="334" y="674"/>
                </a:lnTo>
                <a:lnTo>
                  <a:pt x="330" y="674"/>
                </a:lnTo>
                <a:lnTo>
                  <a:pt x="326" y="673"/>
                </a:lnTo>
                <a:lnTo>
                  <a:pt x="321" y="672"/>
                </a:lnTo>
                <a:lnTo>
                  <a:pt x="317" y="672"/>
                </a:lnTo>
                <a:lnTo>
                  <a:pt x="313" y="670"/>
                </a:lnTo>
                <a:lnTo>
                  <a:pt x="310" y="669"/>
                </a:lnTo>
                <a:lnTo>
                  <a:pt x="306" y="668"/>
                </a:lnTo>
                <a:lnTo>
                  <a:pt x="303" y="666"/>
                </a:lnTo>
                <a:lnTo>
                  <a:pt x="299" y="664"/>
                </a:lnTo>
                <a:lnTo>
                  <a:pt x="297" y="662"/>
                </a:lnTo>
                <a:lnTo>
                  <a:pt x="294" y="660"/>
                </a:lnTo>
                <a:lnTo>
                  <a:pt x="292" y="657"/>
                </a:lnTo>
                <a:lnTo>
                  <a:pt x="290" y="655"/>
                </a:lnTo>
                <a:lnTo>
                  <a:pt x="289" y="652"/>
                </a:lnTo>
                <a:lnTo>
                  <a:pt x="288" y="649"/>
                </a:lnTo>
                <a:lnTo>
                  <a:pt x="287" y="647"/>
                </a:lnTo>
                <a:lnTo>
                  <a:pt x="287" y="644"/>
                </a:lnTo>
                <a:lnTo>
                  <a:pt x="287" y="638"/>
                </a:lnTo>
                <a:lnTo>
                  <a:pt x="259" y="368"/>
                </a:lnTo>
                <a:lnTo>
                  <a:pt x="259" y="367"/>
                </a:lnTo>
                <a:lnTo>
                  <a:pt x="234" y="634"/>
                </a:lnTo>
                <a:lnTo>
                  <a:pt x="233" y="642"/>
                </a:lnTo>
                <a:lnTo>
                  <a:pt x="233" y="644"/>
                </a:lnTo>
                <a:lnTo>
                  <a:pt x="232" y="647"/>
                </a:lnTo>
                <a:lnTo>
                  <a:pt x="230" y="649"/>
                </a:lnTo>
                <a:lnTo>
                  <a:pt x="229" y="652"/>
                </a:lnTo>
                <a:lnTo>
                  <a:pt x="227" y="655"/>
                </a:lnTo>
                <a:lnTo>
                  <a:pt x="225" y="657"/>
                </a:lnTo>
                <a:lnTo>
                  <a:pt x="222" y="659"/>
                </a:lnTo>
                <a:lnTo>
                  <a:pt x="219" y="661"/>
                </a:lnTo>
                <a:lnTo>
                  <a:pt x="216" y="663"/>
                </a:lnTo>
                <a:lnTo>
                  <a:pt x="213" y="665"/>
                </a:lnTo>
                <a:lnTo>
                  <a:pt x="209" y="666"/>
                </a:lnTo>
                <a:lnTo>
                  <a:pt x="206" y="668"/>
                </a:lnTo>
                <a:lnTo>
                  <a:pt x="201" y="669"/>
                </a:lnTo>
                <a:lnTo>
                  <a:pt x="198" y="670"/>
                </a:lnTo>
                <a:lnTo>
                  <a:pt x="193" y="670"/>
                </a:lnTo>
                <a:lnTo>
                  <a:pt x="189" y="671"/>
                </a:lnTo>
                <a:lnTo>
                  <a:pt x="184" y="671"/>
                </a:lnTo>
                <a:lnTo>
                  <a:pt x="181" y="671"/>
                </a:lnTo>
                <a:lnTo>
                  <a:pt x="176" y="670"/>
                </a:lnTo>
                <a:lnTo>
                  <a:pt x="172" y="670"/>
                </a:lnTo>
                <a:lnTo>
                  <a:pt x="168" y="669"/>
                </a:lnTo>
                <a:lnTo>
                  <a:pt x="164" y="668"/>
                </a:lnTo>
                <a:lnTo>
                  <a:pt x="160" y="666"/>
                </a:lnTo>
                <a:lnTo>
                  <a:pt x="157" y="665"/>
                </a:lnTo>
                <a:lnTo>
                  <a:pt x="154" y="663"/>
                </a:lnTo>
                <a:lnTo>
                  <a:pt x="150" y="661"/>
                </a:lnTo>
                <a:lnTo>
                  <a:pt x="147" y="659"/>
                </a:lnTo>
                <a:lnTo>
                  <a:pt x="145" y="657"/>
                </a:lnTo>
                <a:lnTo>
                  <a:pt x="142" y="655"/>
                </a:lnTo>
                <a:lnTo>
                  <a:pt x="140" y="652"/>
                </a:lnTo>
                <a:lnTo>
                  <a:pt x="139" y="650"/>
                </a:lnTo>
                <a:lnTo>
                  <a:pt x="138" y="647"/>
                </a:lnTo>
                <a:lnTo>
                  <a:pt x="137" y="644"/>
                </a:lnTo>
                <a:lnTo>
                  <a:pt x="137" y="101"/>
                </a:lnTo>
                <a:lnTo>
                  <a:pt x="76" y="275"/>
                </a:lnTo>
                <a:lnTo>
                  <a:pt x="74" y="282"/>
                </a:lnTo>
                <a:lnTo>
                  <a:pt x="73" y="284"/>
                </a:lnTo>
                <a:lnTo>
                  <a:pt x="72" y="286"/>
                </a:lnTo>
                <a:lnTo>
                  <a:pt x="70" y="288"/>
                </a:lnTo>
                <a:lnTo>
                  <a:pt x="68" y="290"/>
                </a:lnTo>
                <a:lnTo>
                  <a:pt x="66" y="291"/>
                </a:lnTo>
                <a:lnTo>
                  <a:pt x="64" y="293"/>
                </a:lnTo>
                <a:lnTo>
                  <a:pt x="62" y="294"/>
                </a:lnTo>
                <a:lnTo>
                  <a:pt x="59" y="296"/>
                </a:lnTo>
                <a:lnTo>
                  <a:pt x="56" y="297"/>
                </a:lnTo>
                <a:lnTo>
                  <a:pt x="54" y="298"/>
                </a:lnTo>
                <a:lnTo>
                  <a:pt x="50" y="299"/>
                </a:lnTo>
                <a:lnTo>
                  <a:pt x="47" y="299"/>
                </a:lnTo>
                <a:lnTo>
                  <a:pt x="44" y="300"/>
                </a:lnTo>
                <a:lnTo>
                  <a:pt x="41" y="300"/>
                </a:lnTo>
                <a:lnTo>
                  <a:pt x="38" y="300"/>
                </a:lnTo>
                <a:lnTo>
                  <a:pt x="35" y="300"/>
                </a:lnTo>
                <a:lnTo>
                  <a:pt x="31" y="300"/>
                </a:lnTo>
                <a:lnTo>
                  <a:pt x="28" y="299"/>
                </a:lnTo>
                <a:lnTo>
                  <a:pt x="25" y="299"/>
                </a:lnTo>
                <a:lnTo>
                  <a:pt x="21" y="298"/>
                </a:lnTo>
                <a:lnTo>
                  <a:pt x="19" y="297"/>
                </a:lnTo>
                <a:lnTo>
                  <a:pt x="16" y="296"/>
                </a:lnTo>
                <a:lnTo>
                  <a:pt x="13" y="294"/>
                </a:lnTo>
                <a:lnTo>
                  <a:pt x="11" y="293"/>
                </a:lnTo>
                <a:lnTo>
                  <a:pt x="9" y="291"/>
                </a:lnTo>
                <a:lnTo>
                  <a:pt x="7" y="290"/>
                </a:lnTo>
                <a:lnTo>
                  <a:pt x="5" y="288"/>
                </a:lnTo>
                <a:lnTo>
                  <a:pt x="4" y="286"/>
                </a:lnTo>
                <a:lnTo>
                  <a:pt x="2" y="284"/>
                </a:lnTo>
                <a:lnTo>
                  <a:pt x="2" y="282"/>
                </a:lnTo>
                <a:lnTo>
                  <a:pt x="0" y="280"/>
                </a:lnTo>
                <a:lnTo>
                  <a:pt x="0" y="277"/>
                </a:lnTo>
                <a:lnTo>
                  <a:pt x="0" y="275"/>
                </a:lnTo>
                <a:lnTo>
                  <a:pt x="74" y="29"/>
                </a:lnTo>
                <a:lnTo>
                  <a:pt x="78" y="22"/>
                </a:lnTo>
                <a:lnTo>
                  <a:pt x="81" y="19"/>
                </a:lnTo>
                <a:lnTo>
                  <a:pt x="83" y="17"/>
                </a:lnTo>
                <a:lnTo>
                  <a:pt x="87" y="14"/>
                </a:lnTo>
                <a:lnTo>
                  <a:pt x="91" y="10"/>
                </a:lnTo>
                <a:lnTo>
                  <a:pt x="101" y="5"/>
                </a:lnTo>
                <a:lnTo>
                  <a:pt x="107" y="2"/>
                </a:lnTo>
                <a:lnTo>
                  <a:pt x="116" y="1"/>
                </a:lnTo>
                <a:lnTo>
                  <a:pt x="123" y="0"/>
                </a:lnTo>
                <a:lnTo>
                  <a:pt x="395" y="0"/>
                </a:lnTo>
              </a:path>
            </a:pathLst>
          </a:custGeom>
          <a:solidFill>
            <a:srgbClr val="C4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157217" y="1751088"/>
            <a:ext cx="311150" cy="220662"/>
          </a:xfrm>
          <a:custGeom>
            <a:avLst/>
            <a:gdLst>
              <a:gd name="T0" fmla="*/ 2147483647 w 212"/>
              <a:gd name="T1" fmla="*/ 2147483647 h 139"/>
              <a:gd name="T2" fmla="*/ 2147483647 w 212"/>
              <a:gd name="T3" fmla="*/ 2147483647 h 139"/>
              <a:gd name="T4" fmla="*/ 2147483647 w 212"/>
              <a:gd name="T5" fmla="*/ 2147483647 h 139"/>
              <a:gd name="T6" fmla="*/ 2147483647 w 212"/>
              <a:gd name="T7" fmla="*/ 2147483647 h 139"/>
              <a:gd name="T8" fmla="*/ 2147483647 w 212"/>
              <a:gd name="T9" fmla="*/ 0 h 139"/>
              <a:gd name="T10" fmla="*/ 2147483647 w 212"/>
              <a:gd name="T11" fmla="*/ 2147483647 h 139"/>
              <a:gd name="T12" fmla="*/ 2147483647 w 212"/>
              <a:gd name="T13" fmla="*/ 2147483647 h 139"/>
              <a:gd name="T14" fmla="*/ 2147483647 w 212"/>
              <a:gd name="T15" fmla="*/ 2147483647 h 139"/>
              <a:gd name="T16" fmla="*/ 0 w 212"/>
              <a:gd name="T17" fmla="*/ 2147483647 h 139"/>
              <a:gd name="T18" fmla="*/ 2147483647 w 212"/>
              <a:gd name="T19" fmla="*/ 2147483647 h 139"/>
              <a:gd name="T20" fmla="*/ 2147483647 w 212"/>
              <a:gd name="T21" fmla="*/ 2147483647 h 139"/>
              <a:gd name="T22" fmla="*/ 2147483647 w 212"/>
              <a:gd name="T23" fmla="*/ 2147483647 h 139"/>
              <a:gd name="T24" fmla="*/ 2147483647 w 212"/>
              <a:gd name="T25" fmla="*/ 2147483647 h 139"/>
              <a:gd name="T26" fmla="*/ 2147483647 w 212"/>
              <a:gd name="T27" fmla="*/ 2147483647 h 139"/>
              <a:gd name="T28" fmla="*/ 2147483647 w 212"/>
              <a:gd name="T29" fmla="*/ 2147483647 h 139"/>
              <a:gd name="T30" fmla="*/ 2147483647 w 212"/>
              <a:gd name="T31" fmla="*/ 2147483647 h 139"/>
              <a:gd name="T32" fmla="*/ 2147483647 w 212"/>
              <a:gd name="T33" fmla="*/ 2147483647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2"/>
              <a:gd name="T52" fmla="*/ 0 h 139"/>
              <a:gd name="T53" fmla="*/ 212 w 212"/>
              <a:gd name="T54" fmla="*/ 139 h 1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2" h="139">
                <a:moveTo>
                  <a:pt x="211" y="69"/>
                </a:moveTo>
                <a:lnTo>
                  <a:pt x="202" y="42"/>
                </a:lnTo>
                <a:lnTo>
                  <a:pt x="180" y="20"/>
                </a:lnTo>
                <a:lnTo>
                  <a:pt x="147" y="6"/>
                </a:lnTo>
                <a:lnTo>
                  <a:pt x="105" y="0"/>
                </a:lnTo>
                <a:lnTo>
                  <a:pt x="64" y="6"/>
                </a:lnTo>
                <a:lnTo>
                  <a:pt x="31" y="20"/>
                </a:lnTo>
                <a:lnTo>
                  <a:pt x="8" y="42"/>
                </a:lnTo>
                <a:lnTo>
                  <a:pt x="0" y="69"/>
                </a:lnTo>
                <a:lnTo>
                  <a:pt x="8" y="96"/>
                </a:lnTo>
                <a:lnTo>
                  <a:pt x="31" y="118"/>
                </a:lnTo>
                <a:lnTo>
                  <a:pt x="64" y="132"/>
                </a:lnTo>
                <a:lnTo>
                  <a:pt x="105" y="138"/>
                </a:lnTo>
                <a:lnTo>
                  <a:pt x="147" y="132"/>
                </a:lnTo>
                <a:lnTo>
                  <a:pt x="180" y="118"/>
                </a:lnTo>
                <a:lnTo>
                  <a:pt x="202" y="96"/>
                </a:lnTo>
                <a:lnTo>
                  <a:pt x="211" y="69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219254" y="1201813"/>
            <a:ext cx="3457575" cy="1008062"/>
          </a:xfrm>
          <a:custGeom>
            <a:avLst/>
            <a:gdLst>
              <a:gd name="T0" fmla="*/ 2147483647 w 1167"/>
              <a:gd name="T1" fmla="*/ 2147483647 h 383"/>
              <a:gd name="T2" fmla="*/ 2147483647 w 1167"/>
              <a:gd name="T3" fmla="*/ 2147483647 h 383"/>
              <a:gd name="T4" fmla="*/ 2147483647 w 1167"/>
              <a:gd name="T5" fmla="*/ 2147483647 h 383"/>
              <a:gd name="T6" fmla="*/ 2147483647 w 1167"/>
              <a:gd name="T7" fmla="*/ 2147483647 h 383"/>
              <a:gd name="T8" fmla="*/ 2147483647 w 1167"/>
              <a:gd name="T9" fmla="*/ 2147483647 h 383"/>
              <a:gd name="T10" fmla="*/ 2147483647 w 1167"/>
              <a:gd name="T11" fmla="*/ 2147483647 h 383"/>
              <a:gd name="T12" fmla="*/ 2147483647 w 1167"/>
              <a:gd name="T13" fmla="*/ 2147483647 h 383"/>
              <a:gd name="T14" fmla="*/ 2147483647 w 1167"/>
              <a:gd name="T15" fmla="*/ 2147483647 h 383"/>
              <a:gd name="T16" fmla="*/ 2147483647 w 1167"/>
              <a:gd name="T17" fmla="*/ 0 h 383"/>
              <a:gd name="T18" fmla="*/ 2147483647 w 1167"/>
              <a:gd name="T19" fmla="*/ 2147483647 h 383"/>
              <a:gd name="T20" fmla="*/ 2147483647 w 1167"/>
              <a:gd name="T21" fmla="*/ 2147483647 h 383"/>
              <a:gd name="T22" fmla="*/ 2147483647 w 1167"/>
              <a:gd name="T23" fmla="*/ 2147483647 h 383"/>
              <a:gd name="T24" fmla="*/ 2147483647 w 1167"/>
              <a:gd name="T25" fmla="*/ 2147483647 h 383"/>
              <a:gd name="T26" fmla="*/ 2147483647 w 1167"/>
              <a:gd name="T27" fmla="*/ 2147483647 h 383"/>
              <a:gd name="T28" fmla="*/ 2147483647 w 1167"/>
              <a:gd name="T29" fmla="*/ 2147483647 h 383"/>
              <a:gd name="T30" fmla="*/ 2147483647 w 1167"/>
              <a:gd name="T31" fmla="*/ 2147483647 h 383"/>
              <a:gd name="T32" fmla="*/ 0 w 1167"/>
              <a:gd name="T33" fmla="*/ 2147483647 h 383"/>
              <a:gd name="T34" fmla="*/ 2147483647 w 1167"/>
              <a:gd name="T35" fmla="*/ 2147483647 h 383"/>
              <a:gd name="T36" fmla="*/ 2147483647 w 1167"/>
              <a:gd name="T37" fmla="*/ 2147483647 h 383"/>
              <a:gd name="T38" fmla="*/ 2147483647 w 1167"/>
              <a:gd name="T39" fmla="*/ 2147483647 h 383"/>
              <a:gd name="T40" fmla="*/ 2147483647 w 1167"/>
              <a:gd name="T41" fmla="*/ 2147483647 h 383"/>
              <a:gd name="T42" fmla="*/ 2147483647 w 1167"/>
              <a:gd name="T43" fmla="*/ 2147483647 h 383"/>
              <a:gd name="T44" fmla="*/ 2147483647 w 1167"/>
              <a:gd name="T45" fmla="*/ 2147483647 h 383"/>
              <a:gd name="T46" fmla="*/ 2147483647 w 1167"/>
              <a:gd name="T47" fmla="*/ 2147483647 h 383"/>
              <a:gd name="T48" fmla="*/ 2147483647 w 1167"/>
              <a:gd name="T49" fmla="*/ 2147483647 h 383"/>
              <a:gd name="T50" fmla="*/ 2147483647 w 1167"/>
              <a:gd name="T51" fmla="*/ 2147483647 h 383"/>
              <a:gd name="T52" fmla="*/ 2147483647 w 1167"/>
              <a:gd name="T53" fmla="*/ 2147483647 h 383"/>
              <a:gd name="T54" fmla="*/ 2147483647 w 1167"/>
              <a:gd name="T55" fmla="*/ 2147483647 h 383"/>
              <a:gd name="T56" fmla="*/ 2147483647 w 1167"/>
              <a:gd name="T57" fmla="*/ 2147483647 h 383"/>
              <a:gd name="T58" fmla="*/ 2147483647 w 1167"/>
              <a:gd name="T59" fmla="*/ 2147483647 h 383"/>
              <a:gd name="T60" fmla="*/ 2147483647 w 1167"/>
              <a:gd name="T61" fmla="*/ 2147483647 h 383"/>
              <a:gd name="T62" fmla="*/ 2147483647 w 1167"/>
              <a:gd name="T63" fmla="*/ 2147483647 h 383"/>
              <a:gd name="T64" fmla="*/ 2147483647 w 1167"/>
              <a:gd name="T65" fmla="*/ 2147483647 h 3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7"/>
              <a:gd name="T100" fmla="*/ 0 h 383"/>
              <a:gd name="T101" fmla="*/ 1167 w 1167"/>
              <a:gd name="T102" fmla="*/ 383 h 3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7" h="383">
                <a:moveTo>
                  <a:pt x="1166" y="191"/>
                </a:moveTo>
                <a:lnTo>
                  <a:pt x="1153" y="152"/>
                </a:lnTo>
                <a:lnTo>
                  <a:pt x="1120" y="116"/>
                </a:lnTo>
                <a:lnTo>
                  <a:pt x="1066" y="83"/>
                </a:lnTo>
                <a:lnTo>
                  <a:pt x="995" y="55"/>
                </a:lnTo>
                <a:lnTo>
                  <a:pt x="908" y="32"/>
                </a:lnTo>
                <a:lnTo>
                  <a:pt x="809" y="14"/>
                </a:lnTo>
                <a:lnTo>
                  <a:pt x="700" y="3"/>
                </a:lnTo>
                <a:lnTo>
                  <a:pt x="583" y="0"/>
                </a:lnTo>
                <a:lnTo>
                  <a:pt x="465" y="3"/>
                </a:lnTo>
                <a:lnTo>
                  <a:pt x="355" y="14"/>
                </a:lnTo>
                <a:lnTo>
                  <a:pt x="256" y="32"/>
                </a:lnTo>
                <a:lnTo>
                  <a:pt x="170" y="55"/>
                </a:lnTo>
                <a:lnTo>
                  <a:pt x="99" y="83"/>
                </a:lnTo>
                <a:lnTo>
                  <a:pt x="45" y="116"/>
                </a:lnTo>
                <a:lnTo>
                  <a:pt x="11" y="152"/>
                </a:lnTo>
                <a:lnTo>
                  <a:pt x="0" y="191"/>
                </a:lnTo>
                <a:lnTo>
                  <a:pt x="11" y="229"/>
                </a:lnTo>
                <a:lnTo>
                  <a:pt x="45" y="265"/>
                </a:lnTo>
                <a:lnTo>
                  <a:pt x="99" y="297"/>
                </a:lnTo>
                <a:lnTo>
                  <a:pt x="170" y="325"/>
                </a:lnTo>
                <a:lnTo>
                  <a:pt x="256" y="349"/>
                </a:lnTo>
                <a:lnTo>
                  <a:pt x="355" y="367"/>
                </a:lnTo>
                <a:lnTo>
                  <a:pt x="465" y="378"/>
                </a:lnTo>
                <a:lnTo>
                  <a:pt x="583" y="382"/>
                </a:lnTo>
                <a:lnTo>
                  <a:pt x="700" y="378"/>
                </a:lnTo>
                <a:lnTo>
                  <a:pt x="809" y="367"/>
                </a:lnTo>
                <a:lnTo>
                  <a:pt x="908" y="349"/>
                </a:lnTo>
                <a:lnTo>
                  <a:pt x="995" y="325"/>
                </a:lnTo>
                <a:lnTo>
                  <a:pt x="1066" y="297"/>
                </a:lnTo>
                <a:lnTo>
                  <a:pt x="1120" y="265"/>
                </a:lnTo>
                <a:lnTo>
                  <a:pt x="1153" y="229"/>
                </a:lnTo>
                <a:lnTo>
                  <a:pt x="1166" y="19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860479" y="1595513"/>
            <a:ext cx="241300" cy="160337"/>
          </a:xfrm>
          <a:custGeom>
            <a:avLst/>
            <a:gdLst>
              <a:gd name="T0" fmla="*/ 2147483647 w 164"/>
              <a:gd name="T1" fmla="*/ 2147483647 h 101"/>
              <a:gd name="T2" fmla="*/ 2147483647 w 164"/>
              <a:gd name="T3" fmla="*/ 2147483647 h 101"/>
              <a:gd name="T4" fmla="*/ 2147483647 w 164"/>
              <a:gd name="T5" fmla="*/ 2147483647 h 101"/>
              <a:gd name="T6" fmla="*/ 2147483647 w 164"/>
              <a:gd name="T7" fmla="*/ 2147483647 h 101"/>
              <a:gd name="T8" fmla="*/ 2147483647 w 164"/>
              <a:gd name="T9" fmla="*/ 0 h 101"/>
              <a:gd name="T10" fmla="*/ 2147483647 w 164"/>
              <a:gd name="T11" fmla="*/ 2147483647 h 101"/>
              <a:gd name="T12" fmla="*/ 2147483647 w 164"/>
              <a:gd name="T13" fmla="*/ 2147483647 h 101"/>
              <a:gd name="T14" fmla="*/ 2147483647 w 164"/>
              <a:gd name="T15" fmla="*/ 2147483647 h 101"/>
              <a:gd name="T16" fmla="*/ 0 w 164"/>
              <a:gd name="T17" fmla="*/ 2147483647 h 101"/>
              <a:gd name="T18" fmla="*/ 2147483647 w 164"/>
              <a:gd name="T19" fmla="*/ 2147483647 h 101"/>
              <a:gd name="T20" fmla="*/ 2147483647 w 164"/>
              <a:gd name="T21" fmla="*/ 2147483647 h 101"/>
              <a:gd name="T22" fmla="*/ 2147483647 w 164"/>
              <a:gd name="T23" fmla="*/ 2147483647 h 101"/>
              <a:gd name="T24" fmla="*/ 2147483647 w 164"/>
              <a:gd name="T25" fmla="*/ 2147483647 h 101"/>
              <a:gd name="T26" fmla="*/ 2147483647 w 164"/>
              <a:gd name="T27" fmla="*/ 2147483647 h 101"/>
              <a:gd name="T28" fmla="*/ 2147483647 w 164"/>
              <a:gd name="T29" fmla="*/ 2147483647 h 101"/>
              <a:gd name="T30" fmla="*/ 2147483647 w 164"/>
              <a:gd name="T31" fmla="*/ 2147483647 h 101"/>
              <a:gd name="T32" fmla="*/ 2147483647 w 164"/>
              <a:gd name="T33" fmla="*/ 2147483647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4"/>
              <a:gd name="T52" fmla="*/ 0 h 101"/>
              <a:gd name="T53" fmla="*/ 164 w 164"/>
              <a:gd name="T54" fmla="*/ 101 h 1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4" h="101">
                <a:moveTo>
                  <a:pt x="163" y="50"/>
                </a:moveTo>
                <a:lnTo>
                  <a:pt x="156" y="30"/>
                </a:lnTo>
                <a:lnTo>
                  <a:pt x="139" y="14"/>
                </a:lnTo>
                <a:lnTo>
                  <a:pt x="113" y="4"/>
                </a:lnTo>
                <a:lnTo>
                  <a:pt x="81" y="0"/>
                </a:lnTo>
                <a:lnTo>
                  <a:pt x="49" y="4"/>
                </a:lnTo>
                <a:lnTo>
                  <a:pt x="24" y="14"/>
                </a:lnTo>
                <a:lnTo>
                  <a:pt x="6" y="30"/>
                </a:lnTo>
                <a:lnTo>
                  <a:pt x="0" y="50"/>
                </a:lnTo>
                <a:lnTo>
                  <a:pt x="6" y="69"/>
                </a:lnTo>
                <a:lnTo>
                  <a:pt x="24" y="85"/>
                </a:lnTo>
                <a:lnTo>
                  <a:pt x="49" y="96"/>
                </a:lnTo>
                <a:lnTo>
                  <a:pt x="81" y="100"/>
                </a:lnTo>
                <a:lnTo>
                  <a:pt x="113" y="96"/>
                </a:lnTo>
                <a:lnTo>
                  <a:pt x="139" y="85"/>
                </a:lnTo>
                <a:lnTo>
                  <a:pt x="156" y="69"/>
                </a:lnTo>
                <a:lnTo>
                  <a:pt x="163" y="5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571554" y="1668538"/>
            <a:ext cx="169863" cy="125412"/>
          </a:xfrm>
          <a:custGeom>
            <a:avLst/>
            <a:gdLst>
              <a:gd name="T0" fmla="*/ 2147483647 w 116"/>
              <a:gd name="T1" fmla="*/ 2147483647 h 79"/>
              <a:gd name="T2" fmla="*/ 2147483647 w 116"/>
              <a:gd name="T3" fmla="*/ 2147483647 h 79"/>
              <a:gd name="T4" fmla="*/ 2147483647 w 116"/>
              <a:gd name="T5" fmla="*/ 0 h 79"/>
              <a:gd name="T6" fmla="*/ 2147483647 w 116"/>
              <a:gd name="T7" fmla="*/ 2147483647 h 79"/>
              <a:gd name="T8" fmla="*/ 0 w 116"/>
              <a:gd name="T9" fmla="*/ 2147483647 h 79"/>
              <a:gd name="T10" fmla="*/ 2147483647 w 116"/>
              <a:gd name="T11" fmla="*/ 2147483647 h 79"/>
              <a:gd name="T12" fmla="*/ 2147483647 w 116"/>
              <a:gd name="T13" fmla="*/ 2147483647 h 79"/>
              <a:gd name="T14" fmla="*/ 2147483647 w 116"/>
              <a:gd name="T15" fmla="*/ 2147483647 h 79"/>
              <a:gd name="T16" fmla="*/ 2147483647 w 116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79"/>
              <a:gd name="T29" fmla="*/ 116 w 116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79">
                <a:moveTo>
                  <a:pt x="115" y="39"/>
                </a:moveTo>
                <a:lnTo>
                  <a:pt x="98" y="11"/>
                </a:lnTo>
                <a:lnTo>
                  <a:pt x="57" y="0"/>
                </a:lnTo>
                <a:lnTo>
                  <a:pt x="16" y="11"/>
                </a:lnTo>
                <a:lnTo>
                  <a:pt x="0" y="39"/>
                </a:lnTo>
                <a:lnTo>
                  <a:pt x="16" y="67"/>
                </a:lnTo>
                <a:lnTo>
                  <a:pt x="57" y="78"/>
                </a:lnTo>
                <a:lnTo>
                  <a:pt x="98" y="67"/>
                </a:lnTo>
                <a:lnTo>
                  <a:pt x="115" y="39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435154" y="1379613"/>
            <a:ext cx="30765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s-ES_tradnl" sz="1800" dirty="0">
                <a:solidFill>
                  <a:srgbClr val="000000"/>
                </a:solidFill>
                <a:latin typeface="+mn-lt"/>
              </a:rPr>
              <a:t>Objetivo: Desempeño</a:t>
            </a:r>
          </a:p>
          <a:p>
            <a:pPr defTabSz="762000" eaLnBrk="0" hangingPunct="0">
              <a:defRPr/>
            </a:pPr>
            <a:r>
              <a:rPr lang="es-ES_tradnl" sz="1800" dirty="0">
                <a:solidFill>
                  <a:srgbClr val="000000"/>
                </a:solidFill>
                <a:latin typeface="+mn-lt"/>
              </a:rPr>
              <a:t> con Calidad y Seguridad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04579" y="1406600"/>
            <a:ext cx="1854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s-ES_tradnl">
                <a:solidFill>
                  <a:srgbClr val="000000"/>
                </a:solidFill>
                <a:latin typeface="+mn-lt"/>
              </a:rPr>
              <a:t>Propietario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68092" y="6218313"/>
            <a:ext cx="267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eaLnBrk="0" hangingPunct="0">
              <a:defRPr/>
            </a:pPr>
            <a:r>
              <a:rPr lang="es-ES_tradnl" sz="2000" dirty="0">
                <a:latin typeface="+mn-lt"/>
              </a:rPr>
              <a:t>Recursos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463479" y="5756350"/>
            <a:ext cx="0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26592" y="4948313"/>
            <a:ext cx="7539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610992" y="4160913"/>
            <a:ext cx="3387725" cy="1524000"/>
          </a:xfrm>
          <a:prstGeom prst="rect">
            <a:avLst/>
          </a:prstGeom>
          <a:solidFill>
            <a:srgbClr val="FEFEA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 sz="2000">
              <a:latin typeface="+mn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4320729" y="3292550"/>
            <a:ext cx="0" cy="857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sz="2000">
              <a:latin typeface="+mn-lt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454329" y="4994350"/>
            <a:ext cx="131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s-ES_tradnl">
                <a:solidFill>
                  <a:srgbClr val="000000"/>
                </a:solidFill>
                <a:latin typeface="+mn-lt"/>
              </a:rPr>
              <a:t>Salidas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211067" y="4378400"/>
            <a:ext cx="2082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ca-ES" sz="2800">
                <a:solidFill>
                  <a:srgbClr val="000000"/>
                </a:solidFill>
                <a:latin typeface="+mn-lt"/>
              </a:rPr>
              <a:t>Proceso</a:t>
            </a:r>
          </a:p>
          <a:p>
            <a:pPr defTabSz="762000" eaLnBrk="0" hangingPunct="0">
              <a:defRPr/>
            </a:pPr>
            <a:r>
              <a:rPr lang="ca-ES" sz="2800">
                <a:solidFill>
                  <a:srgbClr val="C40000"/>
                </a:solidFill>
                <a:latin typeface="+mn-lt"/>
              </a:rPr>
              <a:t>controlado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36179" y="4992763"/>
            <a:ext cx="1593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ca-ES">
                <a:solidFill>
                  <a:srgbClr val="000000"/>
                </a:solidFill>
                <a:latin typeface="+mn-lt"/>
              </a:rPr>
              <a:t>Entradas</a:t>
            </a:r>
            <a:endParaRPr lang="es-ES_tradn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425504" y="3235400"/>
            <a:ext cx="15779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ca-ES">
                <a:solidFill>
                  <a:srgbClr val="000000"/>
                </a:solidFill>
                <a:latin typeface="+mn-lt"/>
              </a:rPr>
              <a:t>Acciones</a:t>
            </a:r>
            <a:endParaRPr lang="es-ES_tradnl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07504" y="1308175"/>
            <a:ext cx="436563" cy="4830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ca-ES" sz="2800" smtClean="0">
                <a:latin typeface="+mn-lt"/>
              </a:rPr>
              <a:t>PROVEEDORES</a:t>
            </a:r>
            <a:endParaRPr lang="es-ES_tradnl" sz="2800" smtClean="0">
              <a:latin typeface="+mn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58824" y="260648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D678D"/>
                </a:solidFill>
                <a:latin typeface="Corbe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D678D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D678D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D678D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D678D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3200" dirty="0" smtClean="0">
                <a:latin typeface="+mn-lt"/>
              </a:rPr>
              <a:t>Descripción de un proceso</a:t>
            </a:r>
            <a:endParaRPr lang="es-ES" sz="3200" dirty="0">
              <a:latin typeface="+mn-lt"/>
            </a:endParaRPr>
          </a:p>
        </p:txBody>
      </p:sp>
      <p:grpSp>
        <p:nvGrpSpPr>
          <p:cNvPr id="28" name="Agrupar 27"/>
          <p:cNvGrpSpPr>
            <a:grpSpLocks/>
          </p:cNvGrpSpPr>
          <p:nvPr/>
        </p:nvGrpSpPr>
        <p:grpSpPr bwMode="auto">
          <a:xfrm>
            <a:off x="4068317" y="5756350"/>
            <a:ext cx="2671762" cy="919163"/>
            <a:chOff x="4283968" y="5822205"/>
            <a:chExt cx="2671762" cy="919163"/>
          </a:xfrm>
        </p:grpSpPr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4283968" y="6284168"/>
              <a:ext cx="26717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r>
                <a:rPr lang="es-ES_tradnl" sz="2000" dirty="0">
                  <a:latin typeface="+mn-lt"/>
                </a:rPr>
                <a:t>Controles que Tratan el Riesgo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V="1">
              <a:off x="5479355" y="5822205"/>
              <a:ext cx="0" cy="544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2000">
                <a:latin typeface="+mn-lt"/>
              </a:endParaRPr>
            </a:p>
          </p:txBody>
        </p:sp>
      </p:grpSp>
      <p:grpSp>
        <p:nvGrpSpPr>
          <p:cNvPr id="31" name="Agrupar 30"/>
          <p:cNvGrpSpPr>
            <a:grpSpLocks/>
          </p:cNvGrpSpPr>
          <p:nvPr/>
        </p:nvGrpSpPr>
        <p:grpSpPr bwMode="auto">
          <a:xfrm>
            <a:off x="1115567" y="3984700"/>
            <a:ext cx="1727200" cy="457200"/>
            <a:chOff x="1331640" y="4051920"/>
            <a:chExt cx="1728192" cy="457200"/>
          </a:xfrm>
        </p:grpSpPr>
        <p:cxnSp>
          <p:nvCxnSpPr>
            <p:cNvPr id="32" name="Conector recto de flecha 4"/>
            <p:cNvCxnSpPr>
              <a:cxnSpLocks noChangeShapeType="1"/>
            </p:cNvCxnSpPr>
            <p:nvPr/>
          </p:nvCxnSpPr>
          <p:spPr bwMode="auto">
            <a:xfrm>
              <a:off x="1403648" y="4509120"/>
              <a:ext cx="1152128" cy="0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331640" y="4051920"/>
              <a:ext cx="172819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r>
                <a:rPr lang="es-ES_tradnl" sz="1200" dirty="0">
                  <a:latin typeface="+mn-lt"/>
                </a:rPr>
                <a:t>Información</a:t>
              </a:r>
            </a:p>
          </p:txBody>
        </p:sp>
      </p:grpSp>
      <p:grpSp>
        <p:nvGrpSpPr>
          <p:cNvPr id="34" name="Agrupar 33"/>
          <p:cNvGrpSpPr>
            <a:grpSpLocks/>
          </p:cNvGrpSpPr>
          <p:nvPr/>
        </p:nvGrpSpPr>
        <p:grpSpPr bwMode="auto">
          <a:xfrm>
            <a:off x="6084442" y="3994225"/>
            <a:ext cx="1727200" cy="457200"/>
            <a:chOff x="6300192" y="4060304"/>
            <a:chExt cx="1728192" cy="457200"/>
          </a:xfrm>
        </p:grpSpPr>
        <p:cxnSp>
          <p:nvCxnSpPr>
            <p:cNvPr id="35" name="Conector recto de flecha 31"/>
            <p:cNvCxnSpPr>
              <a:cxnSpLocks noChangeShapeType="1"/>
            </p:cNvCxnSpPr>
            <p:nvPr/>
          </p:nvCxnSpPr>
          <p:spPr bwMode="auto">
            <a:xfrm>
              <a:off x="6372200" y="4517504"/>
              <a:ext cx="1152128" cy="0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300192" y="4060304"/>
              <a:ext cx="172819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r>
                <a:rPr lang="es-ES_tradnl" sz="1200" dirty="0">
                  <a:latin typeface="+mn-lt"/>
                </a:rPr>
                <a:t>Información</a:t>
              </a:r>
            </a:p>
          </p:txBody>
        </p:sp>
      </p:grpSp>
      <p:grpSp>
        <p:nvGrpSpPr>
          <p:cNvPr id="37" name="Agrupar 36"/>
          <p:cNvGrpSpPr>
            <a:grpSpLocks/>
          </p:cNvGrpSpPr>
          <p:nvPr/>
        </p:nvGrpSpPr>
        <p:grpSpPr bwMode="auto">
          <a:xfrm>
            <a:off x="2626867" y="4154563"/>
            <a:ext cx="3313112" cy="1511300"/>
            <a:chOff x="2843808" y="4221088"/>
            <a:chExt cx="3312368" cy="1512168"/>
          </a:xfrm>
        </p:grpSpPr>
        <p:sp>
          <p:nvSpPr>
            <p:cNvPr id="38" name="Rectángulo 37"/>
            <p:cNvSpPr/>
            <p:nvPr/>
          </p:nvSpPr>
          <p:spPr>
            <a:xfrm>
              <a:off x="2843808" y="4221088"/>
              <a:ext cx="3312368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293096"/>
              <a:ext cx="1701558" cy="1270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9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7" grpId="0"/>
      <p:bldP spid="20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67736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PRINCIPIOS DE LA CALIDAD</a:t>
            </a: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457200" y="1196752"/>
            <a:ext cx="754382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D3C53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D3C53"/>
                </a:solidFill>
                <a:latin typeface="Corbe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D3C53"/>
                </a:solidFill>
                <a:latin typeface="Corbe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D3C53"/>
                </a:solidFill>
                <a:latin typeface="Corbe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3C53"/>
                </a:solidFill>
                <a:latin typeface="Corbe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Enfoque al  Cliente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Liderazgo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Compromiso de las Personas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Enfoque a Procesos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Mejora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Toma de Decisiones basadas en Evidencia</a:t>
            </a:r>
          </a:p>
          <a:p>
            <a:pPr marL="514350" indent="-514350" algn="just">
              <a:buFontTx/>
              <a:buAutoNum type="arabicPeriod"/>
            </a:pPr>
            <a:r>
              <a:rPr lang="es-ES" b="1" dirty="0" smtClean="0"/>
              <a:t>Gestión de las Relaciones</a:t>
            </a:r>
          </a:p>
        </p:txBody>
      </p:sp>
    </p:spTree>
    <p:extLst>
      <p:ext uri="{BB962C8B-B14F-4D97-AF65-F5344CB8AC3E}">
        <p14:creationId xmlns:p14="http://schemas.microsoft.com/office/powerpoint/2010/main" val="866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/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ea typeface="+mn-ea"/>
                <a:cs typeface="+mn-cs"/>
              </a:rPr>
              <a:t>Síntesis </a:t>
            </a:r>
            <a:r>
              <a:rPr lang="es-ES" sz="2400" b="1" dirty="0">
                <a:ea typeface="+mn-ea"/>
                <a:cs typeface="+mn-cs"/>
              </a:rPr>
              <a:t>de </a:t>
            </a:r>
            <a:r>
              <a:rPr lang="es-ES" sz="2400" b="1" dirty="0" smtClean="0">
                <a:ea typeface="+mn-ea"/>
                <a:cs typeface="+mn-cs"/>
              </a:rPr>
              <a:t>los Requisitos (Herramientas) provistas por el Modelo</a:t>
            </a:r>
            <a:endParaRPr lang="es-ES" sz="2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/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solidFill>
                  <a:srgbClr val="FF0000"/>
                </a:solidFill>
                <a:ea typeface="+mn-ea"/>
                <a:cs typeface="+mn-cs"/>
              </a:rPr>
              <a:t>Síntesis </a:t>
            </a:r>
            <a:r>
              <a:rPr lang="es-ES" sz="2400" b="1" dirty="0">
                <a:solidFill>
                  <a:srgbClr val="FF0000"/>
                </a:solidFill>
                <a:ea typeface="+mn-ea"/>
                <a:cs typeface="+mn-cs"/>
              </a:rPr>
              <a:t>de </a:t>
            </a:r>
            <a:r>
              <a:rPr lang="es-ES" sz="2400" b="1" dirty="0" smtClean="0">
                <a:solidFill>
                  <a:srgbClr val="FF0000"/>
                </a:solidFill>
                <a:ea typeface="+mn-ea"/>
                <a:cs typeface="+mn-cs"/>
              </a:rPr>
              <a:t>los Requisitos (Herramientas) provistas por el Modelo</a:t>
            </a:r>
            <a:endParaRPr lang="es-ES" sz="24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/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ea typeface="+mn-ea"/>
                <a:cs typeface="+mn-cs"/>
              </a:rPr>
              <a:t>Síntesis </a:t>
            </a:r>
            <a:r>
              <a:rPr lang="es-ES" sz="2400" b="1" dirty="0">
                <a:ea typeface="+mn-ea"/>
                <a:cs typeface="+mn-cs"/>
              </a:rPr>
              <a:t>de </a:t>
            </a:r>
            <a:r>
              <a:rPr lang="es-ES" sz="2400" b="1" dirty="0" smtClean="0">
                <a:ea typeface="+mn-ea"/>
                <a:cs typeface="+mn-cs"/>
              </a:rPr>
              <a:t>los Requisitos (Herramientas) provistas por el Modelo</a:t>
            </a:r>
            <a:endParaRPr lang="es-ES" sz="2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51520" y="68431"/>
            <a:ext cx="806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4873A6"/>
                </a:solidFill>
                <a:latin typeface="Arial" charset="0"/>
                <a:ea typeface="ＭＳ Ｐゴシック" charset="0"/>
              </a:rPr>
              <a:t>El Enfoque de Procesos de la Norma ISO 9001.2015</a:t>
            </a:r>
            <a:endParaRPr lang="es-ES" sz="3600" b="1" dirty="0">
              <a:solidFill>
                <a:srgbClr val="4873A6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7493000" cy="1168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620688"/>
            <a:ext cx="8028384" cy="49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  <p:sp>
        <p:nvSpPr>
          <p:cNvPr id="33" name="26 Rectángulo"/>
          <p:cNvSpPr/>
          <p:nvPr/>
        </p:nvSpPr>
        <p:spPr>
          <a:xfrm>
            <a:off x="32641" y="1196752"/>
            <a:ext cx="5120987" cy="1077218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ORGANIZACIÓN Y SU CONTEXTO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9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162800" cy="32512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323528" y="692696"/>
            <a:ext cx="7635703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ORGANIZACIÓN Y SU CONTEXTO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3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03300"/>
            <a:ext cx="9042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27088" y="2420938"/>
            <a:ext cx="1728787" cy="647700"/>
          </a:xfrm>
          <a:prstGeom prst="roundRect">
            <a:avLst/>
          </a:prstGeom>
          <a:solidFill>
            <a:srgbClr val="9872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Procesos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827088" y="3716338"/>
            <a:ext cx="1728787" cy="649287"/>
          </a:xfrm>
          <a:prstGeom prst="roundRect">
            <a:avLst/>
          </a:prstGeom>
          <a:solidFill>
            <a:srgbClr val="9872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Funcionarios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27088" y="5157788"/>
            <a:ext cx="1728787" cy="647700"/>
          </a:xfrm>
          <a:prstGeom prst="roundRect">
            <a:avLst/>
          </a:prstGeom>
          <a:solidFill>
            <a:srgbClr val="9872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Tecnología</a:t>
            </a:r>
          </a:p>
        </p:txBody>
      </p:sp>
      <p:sp>
        <p:nvSpPr>
          <p:cNvPr id="8" name="Elipse 7"/>
          <p:cNvSpPr/>
          <p:nvPr/>
        </p:nvSpPr>
        <p:spPr>
          <a:xfrm>
            <a:off x="3708400" y="3284538"/>
            <a:ext cx="2232025" cy="1512887"/>
          </a:xfrm>
          <a:prstGeom prst="ellipse">
            <a:avLst/>
          </a:prstGeom>
          <a:solidFill>
            <a:srgbClr val="FFCF1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</a:rPr>
              <a:t>TGR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24300" y="1916113"/>
            <a:ext cx="1727200" cy="649287"/>
          </a:xfrm>
          <a:prstGeom prst="roundRect">
            <a:avLst/>
          </a:prstGeom>
          <a:solidFill>
            <a:srgbClr val="928B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Proveedores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300788" y="2420938"/>
            <a:ext cx="1727200" cy="647700"/>
          </a:xfrm>
          <a:prstGeom prst="roundRect">
            <a:avLst/>
          </a:prstGeom>
          <a:solidFill>
            <a:srgbClr val="928B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Sociedad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235825" y="3716338"/>
            <a:ext cx="1728788" cy="649287"/>
          </a:xfrm>
          <a:prstGeom prst="roundRect">
            <a:avLst/>
          </a:prstGeom>
          <a:solidFill>
            <a:srgbClr val="928B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Gobierno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300788" y="5157788"/>
            <a:ext cx="1727200" cy="647700"/>
          </a:xfrm>
          <a:prstGeom prst="roundRect">
            <a:avLst/>
          </a:prstGeom>
          <a:solidFill>
            <a:srgbClr val="928B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Asociaciones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924300" y="5589588"/>
            <a:ext cx="1727200" cy="647700"/>
          </a:xfrm>
          <a:prstGeom prst="roundRect">
            <a:avLst/>
          </a:prstGeom>
          <a:solidFill>
            <a:srgbClr val="928B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dirty="0"/>
              <a:t>Clientes</a:t>
            </a:r>
          </a:p>
        </p:txBody>
      </p:sp>
      <p:sp>
        <p:nvSpPr>
          <p:cNvPr id="35851" name="AutoShape 6"/>
          <p:cNvSpPr>
            <a:spLocks noChangeArrowheads="1"/>
          </p:cNvSpPr>
          <p:nvPr/>
        </p:nvSpPr>
        <p:spPr bwMode="auto">
          <a:xfrm>
            <a:off x="1474788" y="115888"/>
            <a:ext cx="6553200" cy="549275"/>
          </a:xfrm>
          <a:prstGeom prst="flowChartAlternateProcess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solidFill>
                  <a:schemeClr val="bg1"/>
                </a:solidFill>
                <a:latin typeface="Arial" charset="0"/>
                <a:cs typeface="Arial" charset="0"/>
              </a:rPr>
              <a:t>Contexto y Partes Interesadas</a:t>
            </a:r>
            <a:endParaRPr lang="es-E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2267744" y="3501008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LIDERAZGO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159000"/>
            <a:ext cx="7137400" cy="25273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1763688" y="908720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LIDERAZGO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7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539552" y="3501008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6. PLANIFICACION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159000"/>
            <a:ext cx="7200900" cy="25400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1691680" y="764704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6. PLANIFICACION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Oval 2"/>
          <p:cNvSpPr>
            <a:spLocks noChangeArrowheads="1"/>
          </p:cNvSpPr>
          <p:nvPr/>
        </p:nvSpPr>
        <p:spPr bwMode="auto">
          <a:xfrm>
            <a:off x="395536" y="980728"/>
            <a:ext cx="5040560" cy="3960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_tradnl" sz="1800">
              <a:latin typeface="Tahoma" pitchFamily="34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619250" y="4346575"/>
            <a:ext cx="273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400" b="1">
                <a:solidFill>
                  <a:schemeClr val="bg1"/>
                </a:solidFill>
                <a:latin typeface="Tahoma" charset="0"/>
              </a:rPr>
              <a:t>CONTEXTO INTERNO </a:t>
            </a:r>
          </a:p>
          <a:p>
            <a:pPr algn="ctr" eaLnBrk="1" hangingPunct="1"/>
            <a:r>
              <a:rPr lang="es-ES" sz="1400" b="1">
                <a:solidFill>
                  <a:schemeClr val="bg1"/>
                </a:solidFill>
                <a:latin typeface="Tahoma" charset="0"/>
              </a:rPr>
              <a:t>Y EXTERNO</a:t>
            </a:r>
          </a:p>
        </p:txBody>
      </p:sp>
      <p:sp>
        <p:nvSpPr>
          <p:cNvPr id="1518598" name="AutoShape 6"/>
          <p:cNvSpPr>
            <a:spLocks noChangeArrowheads="1"/>
          </p:cNvSpPr>
          <p:nvPr/>
        </p:nvSpPr>
        <p:spPr bwMode="auto">
          <a:xfrm>
            <a:off x="6228059" y="1556792"/>
            <a:ext cx="2664421" cy="2376934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</a:rPr>
              <a:t>RESULTADOS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651500" y="2484438"/>
            <a:ext cx="442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3200">
                <a:solidFill>
                  <a:srgbClr val="2E2E8A"/>
                </a:solidFill>
                <a:latin typeface="Tahoma" charset="0"/>
              </a:rPr>
              <a:t>=</a:t>
            </a:r>
          </a:p>
        </p:txBody>
      </p:sp>
      <p:sp>
        <p:nvSpPr>
          <p:cNvPr id="38921" name="AutoShape 6"/>
          <p:cNvSpPr>
            <a:spLocks noChangeArrowheads="1"/>
          </p:cNvSpPr>
          <p:nvPr/>
        </p:nvSpPr>
        <p:spPr bwMode="auto">
          <a:xfrm>
            <a:off x="1403350" y="188913"/>
            <a:ext cx="6553200" cy="547687"/>
          </a:xfrm>
          <a:prstGeom prst="flowChartAlternateProcess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>
                <a:solidFill>
                  <a:schemeClr val="bg1"/>
                </a:solidFill>
                <a:latin typeface="Arial" charset="0"/>
                <a:cs typeface="Arial" charset="0"/>
              </a:rPr>
              <a:t>Gestión de Riesgos y Hallazgos</a:t>
            </a:r>
            <a:endParaRPr lang="es-ES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1043608" y="1556792"/>
            <a:ext cx="3744416" cy="27363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_tradnl" sz="1800">
              <a:latin typeface="Tahoma" pitchFamily="34" charset="0"/>
            </a:endParaRPr>
          </a:p>
        </p:txBody>
      </p:sp>
      <p:sp>
        <p:nvSpPr>
          <p:cNvPr id="1518596" name="AutoShape 4"/>
          <p:cNvSpPr>
            <a:spLocks noChangeArrowheads="1"/>
          </p:cNvSpPr>
          <p:nvPr/>
        </p:nvSpPr>
        <p:spPr bwMode="auto">
          <a:xfrm>
            <a:off x="1907704" y="2564904"/>
            <a:ext cx="2016224" cy="864096"/>
          </a:xfrm>
          <a:prstGeom prst="chevron">
            <a:avLst>
              <a:gd name="adj" fmla="val 50992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rgbClr val="2E2E8A"/>
                </a:solidFill>
                <a:latin typeface="Tahoma" pitchFamily="34" charset="0"/>
              </a:rPr>
              <a:t>PROCESOS</a:t>
            </a:r>
          </a:p>
        </p:txBody>
      </p:sp>
      <p:sp>
        <p:nvSpPr>
          <p:cNvPr id="38928" name="Text Box 5"/>
          <p:cNvSpPr txBox="1">
            <a:spLocks noChangeArrowheads="1"/>
          </p:cNvSpPr>
          <p:nvPr/>
        </p:nvSpPr>
        <p:spPr bwMode="auto">
          <a:xfrm>
            <a:off x="1547813" y="198913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400" b="1">
                <a:solidFill>
                  <a:srgbClr val="000000"/>
                </a:solidFill>
                <a:latin typeface="Tahoma" charset="0"/>
              </a:rPr>
              <a:t>DESEMPEÑO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5288" y="5694363"/>
            <a:ext cx="51847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0000FF"/>
                </a:solidFill>
                <a:latin typeface="+mn-lt"/>
              </a:rPr>
              <a:t>Gestión de Riesgos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00FF"/>
                </a:solidFill>
                <a:latin typeface="+mn-lt"/>
              </a:rPr>
              <a:t>Y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00FF"/>
                </a:solidFill>
                <a:latin typeface="+mn-lt"/>
              </a:rPr>
              <a:t>Gestión de Hallazgos</a:t>
            </a:r>
          </a:p>
        </p:txBody>
      </p:sp>
      <p:sp>
        <p:nvSpPr>
          <p:cNvPr id="13" name="Abrir llave 12"/>
          <p:cNvSpPr/>
          <p:nvPr/>
        </p:nvSpPr>
        <p:spPr>
          <a:xfrm rot="16200000">
            <a:off x="2645569" y="2547144"/>
            <a:ext cx="611187" cy="540067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Abrir llave 30"/>
          <p:cNvSpPr/>
          <p:nvPr/>
        </p:nvSpPr>
        <p:spPr>
          <a:xfrm rot="16200000">
            <a:off x="7182644" y="3771107"/>
            <a:ext cx="611187" cy="29527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5761038" y="5732463"/>
            <a:ext cx="35639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  <a:latin typeface="+mn-lt"/>
              </a:rPr>
              <a:t>Producto No Conforme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  <a:latin typeface="+mn-lt"/>
              </a:rPr>
              <a:t>(Gestión de Hallazgos)</a:t>
            </a:r>
          </a:p>
        </p:txBody>
      </p:sp>
    </p:spTree>
    <p:extLst>
      <p:ext uri="{BB962C8B-B14F-4D97-AF65-F5344CB8AC3E}">
        <p14:creationId xmlns:p14="http://schemas.microsoft.com/office/powerpoint/2010/main" val="150906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873A6"/>
                </a:solidFill>
              </a:rPr>
              <a:t>Contenido</a:t>
            </a:r>
            <a:endParaRPr lang="es-ES" dirty="0">
              <a:solidFill>
                <a:srgbClr val="4873A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solidFill>
                  <a:srgbClr val="FF0000"/>
                </a:solidFill>
              </a:rPr>
              <a:t>Fundamentos del Modelo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 smtClean="0">
                <a:ea typeface="+mn-ea"/>
                <a:cs typeface="+mn-cs"/>
              </a:rPr>
              <a:t>Desafíos y Pilares</a:t>
            </a:r>
          </a:p>
          <a:p>
            <a:pPr marL="457200" lvl="1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b="1" dirty="0" smtClean="0">
                <a:ea typeface="+mn-ea"/>
                <a:cs typeface="+mn-cs"/>
              </a:rPr>
              <a:t>Síntesis </a:t>
            </a:r>
            <a:r>
              <a:rPr lang="es-ES" sz="2400" b="1" dirty="0">
                <a:ea typeface="+mn-ea"/>
                <a:cs typeface="+mn-cs"/>
              </a:rPr>
              <a:t>de </a:t>
            </a:r>
            <a:r>
              <a:rPr lang="es-ES" sz="2400" b="1" dirty="0" smtClean="0">
                <a:ea typeface="+mn-ea"/>
                <a:cs typeface="+mn-cs"/>
              </a:rPr>
              <a:t>los Requisitos (Herramientas) provistas por el Modelo</a:t>
            </a:r>
            <a:endParaRPr lang="es-ES" sz="2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2195736" y="2276872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7. APOYO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511300"/>
            <a:ext cx="7124700" cy="38354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1835696" y="476672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7. APOYO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5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2411760" y="2204864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OPERACIONES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197"/>
          <a:stretch/>
        </p:blipFill>
        <p:spPr>
          <a:xfrm>
            <a:off x="827584" y="1628800"/>
            <a:ext cx="7112000" cy="3839671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1835696" y="548680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 OPERACIONES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3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4023013" y="3284984"/>
            <a:ext cx="5120987" cy="1077218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9. EVALUACION DE DESEMPEÑO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60" y="2060848"/>
            <a:ext cx="7137400" cy="25146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539552" y="828000"/>
            <a:ext cx="7344816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9. EVALUACION DE DESEMPEÑO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6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8 Flecha derecha"/>
          <p:cNvSpPr/>
          <p:nvPr/>
        </p:nvSpPr>
        <p:spPr>
          <a:xfrm rot="2306863">
            <a:off x="7365978" y="4002384"/>
            <a:ext cx="1026570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43" name="28 Flecha derecha"/>
          <p:cNvSpPr/>
          <p:nvPr/>
        </p:nvSpPr>
        <p:spPr>
          <a:xfrm rot="18294212">
            <a:off x="7222499" y="3263221"/>
            <a:ext cx="1079484" cy="311864"/>
          </a:xfrm>
          <a:prstGeom prst="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lt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071635" y="1484784"/>
            <a:ext cx="5380685" cy="4225367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323528" y="5229200"/>
            <a:ext cx="1656184" cy="935185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4. </a:t>
            </a:r>
          </a:p>
          <a:p>
            <a:pPr algn="ctr"/>
            <a:r>
              <a:rPr lang="es-CL" sz="1100" b="1" dirty="0"/>
              <a:t>NECESIDADES Y EXPECTATIVAS DE LAS PARTES INTERESADAS PERTINENTES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1412776"/>
            <a:ext cx="1656184" cy="792088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/>
              <a:t>4</a:t>
            </a:r>
            <a:endParaRPr lang="es-CL" sz="1100" b="1" dirty="0"/>
          </a:p>
          <a:p>
            <a:pPr algn="ctr"/>
            <a:r>
              <a:rPr lang="es-CL" sz="1100" b="1" dirty="0" smtClean="0"/>
              <a:t>ORGANIZACIÓN Y SU CONTEXTO</a:t>
            </a:r>
            <a:endParaRPr lang="es-CL" sz="1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3429000"/>
            <a:ext cx="1653327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(5)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LIDERAZGO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67744" y="3414487"/>
            <a:ext cx="1296144" cy="724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(6)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PLANIFICACION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96136" y="3434883"/>
            <a:ext cx="1224136" cy="7246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(9)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EVALUACION DE DESEMPEÑO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2204864"/>
            <a:ext cx="1684515" cy="68407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(7, 8)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APOYO </a:t>
            </a:r>
            <a:r>
              <a:rPr lang="es-CL" sz="1050" b="1" dirty="0">
                <a:solidFill>
                  <a:srgbClr val="000000"/>
                </a:solidFill>
              </a:rPr>
              <a:t>Y</a:t>
            </a:r>
          </a:p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OPERACIONES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3429000"/>
            <a:ext cx="1368152" cy="720080"/>
          </a:xfrm>
          <a:prstGeom prst="roundRect">
            <a:avLst/>
          </a:prstGeom>
          <a:solidFill>
            <a:srgbClr val="72BFC5"/>
          </a:solidFill>
          <a:ln>
            <a:solidFill>
              <a:srgbClr val="72BFC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/>
              <a:t>REQUISITOS DEL 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653136"/>
            <a:ext cx="1656184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rgbClr val="000000"/>
                </a:solidFill>
              </a:rPr>
              <a:t>(10)  </a:t>
            </a:r>
            <a:endParaRPr lang="es-CL" sz="1050" b="1" dirty="0">
              <a:solidFill>
                <a:srgbClr val="000000"/>
              </a:solidFill>
            </a:endParaRPr>
          </a:p>
          <a:p>
            <a:pPr algn="ctr"/>
            <a:r>
              <a:rPr lang="es-CL" sz="1050" b="1" dirty="0">
                <a:solidFill>
                  <a:srgbClr val="000000"/>
                </a:solidFill>
              </a:rPr>
              <a:t>MEJORA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812360" y="2564904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SATISFACCION DEL CLIENTE</a:t>
            </a:r>
            <a:endParaRPr lang="es-CL" sz="800" b="1" dirty="0"/>
          </a:p>
        </p:txBody>
      </p:sp>
      <p:sp>
        <p:nvSpPr>
          <p:cNvPr id="28" name="27 Flecha derecha"/>
          <p:cNvSpPr/>
          <p:nvPr/>
        </p:nvSpPr>
        <p:spPr>
          <a:xfrm rot="3141897">
            <a:off x="1850906" y="2292355"/>
            <a:ext cx="556154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derecha"/>
          <p:cNvSpPr/>
          <p:nvPr/>
        </p:nvSpPr>
        <p:spPr>
          <a:xfrm>
            <a:off x="1714500" y="3635398"/>
            <a:ext cx="288032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derecha"/>
          <p:cNvSpPr/>
          <p:nvPr/>
        </p:nvSpPr>
        <p:spPr>
          <a:xfrm rot="19461891">
            <a:off x="1936155" y="4885642"/>
            <a:ext cx="666443" cy="31186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izquierda y derecha"/>
          <p:cNvSpPr/>
          <p:nvPr/>
        </p:nvSpPr>
        <p:spPr>
          <a:xfrm>
            <a:off x="7164288" y="3664604"/>
            <a:ext cx="720080" cy="282658"/>
          </a:xfrm>
          <a:prstGeom prst="leftRightArrow">
            <a:avLst/>
          </a:prstGeom>
          <a:solidFill>
            <a:srgbClr val="00009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curva 26"/>
          <p:cNvSpPr/>
          <p:nvPr/>
        </p:nvSpPr>
        <p:spPr>
          <a:xfrm>
            <a:off x="2843808" y="2492896"/>
            <a:ext cx="792088" cy="6480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 38"/>
          <p:cNvSpPr/>
          <p:nvPr/>
        </p:nvSpPr>
        <p:spPr>
          <a:xfrm rot="5400000">
            <a:off x="5940152" y="2348880"/>
            <a:ext cx="57606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 39"/>
          <p:cNvSpPr/>
          <p:nvPr/>
        </p:nvSpPr>
        <p:spPr>
          <a:xfrm rot="10800000">
            <a:off x="5796136" y="4293096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0 Rectángulo redondeado"/>
          <p:cNvSpPr/>
          <p:nvPr/>
        </p:nvSpPr>
        <p:spPr>
          <a:xfrm>
            <a:off x="7668344" y="4581128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PRODUCTOS Y SERVICIOS</a:t>
            </a:r>
            <a:endParaRPr lang="es-CL" sz="800" b="1" dirty="0"/>
          </a:p>
        </p:txBody>
      </p:sp>
      <p:sp>
        <p:nvSpPr>
          <p:cNvPr id="42" name="10 Rectángulo redondeado"/>
          <p:cNvSpPr/>
          <p:nvPr/>
        </p:nvSpPr>
        <p:spPr>
          <a:xfrm>
            <a:off x="7956376" y="3573016"/>
            <a:ext cx="10801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b="1" dirty="0" smtClean="0"/>
              <a:t>RESULTADOS DEL SISTEMA DE GESTION</a:t>
            </a:r>
            <a:endParaRPr lang="es-CL" sz="800" b="1" dirty="0"/>
          </a:p>
        </p:txBody>
      </p:sp>
      <p:sp>
        <p:nvSpPr>
          <p:cNvPr id="45" name="Flecha curva 44"/>
          <p:cNvSpPr/>
          <p:nvPr/>
        </p:nvSpPr>
        <p:spPr>
          <a:xfrm rot="16400163">
            <a:off x="2760145" y="4211589"/>
            <a:ext cx="864096" cy="936104"/>
          </a:xfrm>
          <a:prstGeom prst="bentArrow">
            <a:avLst>
              <a:gd name="adj1" fmla="val 17161"/>
              <a:gd name="adj2" fmla="val 25000"/>
              <a:gd name="adj3" fmla="val 25000"/>
              <a:gd name="adj4" fmla="val 26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7" idx="2"/>
            <a:endCxn id="4" idx="0"/>
          </p:cNvCxnSpPr>
          <p:nvPr/>
        </p:nvCxnSpPr>
        <p:spPr>
          <a:xfrm flipH="1">
            <a:off x="4678584" y="2888940"/>
            <a:ext cx="1559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5" idx="3"/>
          </p:cNvCxnSpPr>
          <p:nvPr/>
        </p:nvCxnSpPr>
        <p:spPr>
          <a:xfrm>
            <a:off x="3563888" y="3776818"/>
            <a:ext cx="288032" cy="1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4" idx="3"/>
            <a:endCxn id="6" idx="1"/>
          </p:cNvCxnSpPr>
          <p:nvPr/>
        </p:nvCxnSpPr>
        <p:spPr>
          <a:xfrm>
            <a:off x="5505247" y="3789040"/>
            <a:ext cx="290889" cy="8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4" idx="2"/>
            <a:endCxn id="10" idx="0"/>
          </p:cNvCxnSpPr>
          <p:nvPr/>
        </p:nvCxnSpPr>
        <p:spPr>
          <a:xfrm>
            <a:off x="4678584" y="4149080"/>
            <a:ext cx="142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26 Rectángulo"/>
          <p:cNvSpPr/>
          <p:nvPr/>
        </p:nvSpPr>
        <p:spPr>
          <a:xfrm>
            <a:off x="2339752" y="4797152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10. MEJORA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392477" y="1772816"/>
            <a:ext cx="283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Sistema de Gestión de la Calidad (4)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045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175500" cy="2565400"/>
          </a:xfrm>
          <a:prstGeom prst="rect">
            <a:avLst/>
          </a:prstGeom>
        </p:spPr>
      </p:pic>
      <p:sp>
        <p:nvSpPr>
          <p:cNvPr id="4" name="26 Rectángulo"/>
          <p:cNvSpPr/>
          <p:nvPr/>
        </p:nvSpPr>
        <p:spPr>
          <a:xfrm>
            <a:off x="1907704" y="908720"/>
            <a:ext cx="5120987" cy="584776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10. MEJORA</a:t>
            </a:r>
            <a:endParaRPr lang="es-ES" sz="32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1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1116013" y="4868763"/>
            <a:ext cx="72723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600" dirty="0">
                <a:solidFill>
                  <a:srgbClr val="800000"/>
                </a:solidFill>
              </a:rPr>
              <a:t>Muchas Gracias por su Atención….</a:t>
            </a:r>
          </a:p>
        </p:txBody>
      </p:sp>
      <p:pic>
        <p:nvPicPr>
          <p:cNvPr id="4813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670"/>
            <a:ext cx="61198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03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35285"/>
            <a:ext cx="7543824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000" b="1" dirty="0" smtClean="0"/>
              <a:t>La Norma ISO 9001:2015 entrega requisitos para el Diseño, Implementación y Mantención de un Sistema de Gestión de Calidad</a:t>
            </a:r>
            <a:endParaRPr lang="es-ES" sz="4000" b="1" dirty="0"/>
          </a:p>
        </p:txBody>
      </p:sp>
      <p:sp>
        <p:nvSpPr>
          <p:cNvPr id="5" name="Llamada ovalada 4"/>
          <p:cNvSpPr/>
          <p:nvPr/>
        </p:nvSpPr>
        <p:spPr>
          <a:xfrm>
            <a:off x="683568" y="1268760"/>
            <a:ext cx="5328592" cy="2664296"/>
          </a:xfrm>
          <a:prstGeom prst="wedgeEllipseCallou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00090"/>
                </a:solidFill>
                <a:latin typeface="Verdana" charset="0"/>
                <a:ea typeface="MS PGothic" charset="0"/>
              </a:rPr>
              <a:t>Conjunto de elementos integrados que hacen un todo, y que  permiten obtener un resultado</a:t>
            </a:r>
            <a:endParaRPr lang="es-ES" b="1" dirty="0">
              <a:solidFill>
                <a:srgbClr val="000090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3815408" y="188640"/>
            <a:ext cx="5328592" cy="3744416"/>
            <a:chOff x="3815408" y="188640"/>
            <a:chExt cx="5328592" cy="3744416"/>
          </a:xfrm>
        </p:grpSpPr>
        <p:sp>
          <p:nvSpPr>
            <p:cNvPr id="6" name="Llamada ovalada 5"/>
            <p:cNvSpPr/>
            <p:nvPr/>
          </p:nvSpPr>
          <p:spPr>
            <a:xfrm>
              <a:off x="3815408" y="188640"/>
              <a:ext cx="5328592" cy="3744416"/>
            </a:xfrm>
            <a:prstGeom prst="wedgeEllipseCallout">
              <a:avLst>
                <a:gd name="adj1" fmla="val -37015"/>
                <a:gd name="adj2" fmla="val 57419"/>
              </a:avLst>
            </a:prstGeom>
            <a:solidFill>
              <a:srgbClr val="FF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1" dirty="0" smtClean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endParaRPr lang="es-ES_tradnl" b="1" dirty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endParaRPr lang="es-ES_tradnl" b="1" dirty="0" smtClean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endParaRPr lang="es-ES_tradnl" b="1" dirty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endParaRPr lang="es-ES_tradnl" b="1" dirty="0" smtClean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endParaRPr lang="es-ES_tradnl" b="1" dirty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  <a:p>
              <a:pPr algn="ctr"/>
              <a:r>
                <a:rPr lang="es-ES_tradnl" b="1" dirty="0" smtClean="0">
                  <a:solidFill>
                    <a:srgbClr val="000090"/>
                  </a:solidFill>
                  <a:latin typeface="Verdana" charset="0"/>
                  <a:ea typeface="MS PGothic" charset="0"/>
                </a:rPr>
                <a:t>Se </a:t>
              </a:r>
              <a:r>
                <a:rPr lang="es-ES_tradnl" b="1" dirty="0">
                  <a:solidFill>
                    <a:srgbClr val="000090"/>
                  </a:solidFill>
                  <a:latin typeface="Verdana" charset="0"/>
                  <a:ea typeface="MS PGothic" charset="0"/>
                </a:rPr>
                <a:t>refiere a las acciones de administración (planificación, ejecución, control y retro-información) para conseguir los resultados </a:t>
              </a:r>
              <a:r>
                <a:rPr lang="es-ES_tradnl" b="1" dirty="0" smtClean="0">
                  <a:solidFill>
                    <a:srgbClr val="000090"/>
                  </a:solidFill>
                  <a:latin typeface="Verdana" charset="0"/>
                  <a:ea typeface="MS PGothic" charset="0"/>
                </a:rPr>
                <a:t>esperados</a:t>
              </a:r>
            </a:p>
            <a:p>
              <a:pPr algn="ctr"/>
              <a:endParaRPr lang="es-ES" b="1" dirty="0">
                <a:solidFill>
                  <a:srgbClr val="000090"/>
                </a:solidFill>
                <a:latin typeface="Verdana" charset="0"/>
                <a:ea typeface="MS PGothic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8144" y="476672"/>
              <a:ext cx="1210568" cy="1164402"/>
            </a:xfrm>
            <a:prstGeom prst="rect">
              <a:avLst/>
            </a:prstGeom>
          </p:spPr>
        </p:pic>
      </p:grpSp>
      <p:sp>
        <p:nvSpPr>
          <p:cNvPr id="19" name="Llamada ovalada 18"/>
          <p:cNvSpPr/>
          <p:nvPr/>
        </p:nvSpPr>
        <p:spPr>
          <a:xfrm>
            <a:off x="1691680" y="2924944"/>
            <a:ext cx="3744416" cy="2664296"/>
          </a:xfrm>
          <a:prstGeom prst="wedgeEllipseCallout">
            <a:avLst>
              <a:gd name="adj1" fmla="val 70080"/>
              <a:gd name="adj2" fmla="val 1188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000090"/>
                </a:solidFill>
                <a:latin typeface="Verdana" charset="0"/>
                <a:ea typeface="MS PGothic" charset="0"/>
              </a:rPr>
              <a:t>Cumplimiento de requisitos a satisfacción (legales, reglamentarios, expectativas, otros)</a:t>
            </a:r>
            <a:endParaRPr lang="es-E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31788" y="908050"/>
            <a:ext cx="8632825" cy="5159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s-ES_tradnl" sz="2800">
                <a:solidFill>
                  <a:srgbClr val="D81F0C"/>
                </a:solidFill>
                <a:latin typeface="Verdana" charset="0"/>
              </a:rPr>
              <a:t>NIVEL DE ORGANIZACIÓN &amp; TIEMPO EMPLEADO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88963" y="2895600"/>
            <a:ext cx="21907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NIVEL DE</a:t>
            </a:r>
          </a:p>
          <a:p>
            <a:pPr algn="ctr" eaLnBrk="0" hangingPunct="0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ORGANIZACIÓN</a:t>
            </a:r>
          </a:p>
          <a:p>
            <a:pPr algn="ctr" eaLnBrk="0" hangingPunct="0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DE UN</a:t>
            </a:r>
          </a:p>
          <a:p>
            <a:pPr algn="ctr" eaLnBrk="0" hangingPunct="0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PROCESO O </a:t>
            </a:r>
          </a:p>
          <a:p>
            <a:pPr algn="ctr" eaLnBrk="0" hangingPunct="0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INSTITUCIÓN</a:t>
            </a:r>
            <a:endParaRPr lang="es-ES_tradnl" sz="2000" b="1" dirty="0">
              <a:solidFill>
                <a:srgbClr val="FAFD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1911350" y="1857375"/>
            <a:ext cx="11239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MS PGothic" pitchFamily="34" charset="-128"/>
                <a:cs typeface="Arial"/>
              </a:rPr>
              <a:t>Menor</a:t>
            </a:r>
            <a:endParaRPr lang="es-ES_tradnl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922463" y="5024438"/>
            <a:ext cx="10890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Mayor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4268788" y="5768975"/>
            <a:ext cx="1362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TIEMPO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451350" y="2474913"/>
            <a:ext cx="3319463" cy="2927350"/>
          </a:xfrm>
          <a:prstGeom prst="rect">
            <a:avLst/>
          </a:prstGeom>
          <a:solidFill>
            <a:srgbClr val="B760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 flipH="1">
            <a:off x="3100388" y="2474913"/>
            <a:ext cx="1912937" cy="2927350"/>
          </a:xfrm>
          <a:prstGeom prst="parallelogram">
            <a:avLst>
              <a:gd name="adj" fmla="val 24995"/>
            </a:avLst>
          </a:prstGeom>
          <a:solidFill>
            <a:srgbClr val="FE9B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1513" name="AutoShape 11"/>
          <p:cNvSpPr>
            <a:spLocks noChangeArrowheads="1"/>
          </p:cNvSpPr>
          <p:nvPr/>
        </p:nvSpPr>
        <p:spPr bwMode="auto">
          <a:xfrm flipH="1">
            <a:off x="3100388" y="2474913"/>
            <a:ext cx="1743075" cy="2927350"/>
          </a:xfrm>
          <a:prstGeom prst="parallelogram">
            <a:avLst>
              <a:gd name="adj" fmla="val 34255"/>
            </a:avLst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9705" name="Arc 12"/>
          <p:cNvSpPr>
            <a:spLocks/>
          </p:cNvSpPr>
          <p:nvPr/>
        </p:nvSpPr>
        <p:spPr bwMode="auto">
          <a:xfrm>
            <a:off x="5191125" y="2482850"/>
            <a:ext cx="2638425" cy="29210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88"/>
                </a:moveTo>
                <a:cubicBezTo>
                  <a:pt x="6" y="9668"/>
                  <a:pt x="9667" y="7"/>
                  <a:pt x="21587" y="0"/>
                </a:cubicBezTo>
              </a:path>
              <a:path w="21600" h="21600" stroke="0" extrusionOk="0">
                <a:moveTo>
                  <a:pt x="0" y="21588"/>
                </a:moveTo>
                <a:cubicBezTo>
                  <a:pt x="6" y="9668"/>
                  <a:pt x="9667" y="7"/>
                  <a:pt x="21587" y="0"/>
                </a:cubicBezTo>
                <a:lnTo>
                  <a:pt x="21600" y="21600"/>
                </a:lnTo>
                <a:lnTo>
                  <a:pt x="0" y="21588"/>
                </a:ln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5" name="AutoShape 13"/>
          <p:cNvSpPr>
            <a:spLocks noChangeArrowheads="1"/>
          </p:cNvSpPr>
          <p:nvPr/>
        </p:nvSpPr>
        <p:spPr bwMode="auto">
          <a:xfrm>
            <a:off x="3100388" y="2474913"/>
            <a:ext cx="1350962" cy="2927350"/>
          </a:xfrm>
          <a:prstGeom prst="rtTriangle">
            <a:avLst/>
          </a:prstGeom>
          <a:solidFill>
            <a:srgbClr val="8CF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3070225" y="1731963"/>
            <a:ext cx="5132388" cy="3671887"/>
          </a:xfrm>
          <a:custGeom>
            <a:avLst/>
            <a:gdLst>
              <a:gd name="T0" fmla="*/ 0 w 3014"/>
              <a:gd name="T1" fmla="*/ 0 h 2267"/>
              <a:gd name="T2" fmla="*/ 0 w 3014"/>
              <a:gd name="T3" fmla="*/ 2147483647 h 2267"/>
              <a:gd name="T4" fmla="*/ 2147483647 w 3014"/>
              <a:gd name="T5" fmla="*/ 2147483647 h 2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14" h="2267">
                <a:moveTo>
                  <a:pt x="0" y="0"/>
                </a:moveTo>
                <a:lnTo>
                  <a:pt x="0" y="2266"/>
                </a:lnTo>
                <a:lnTo>
                  <a:pt x="3013" y="226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3322638" y="3887788"/>
            <a:ext cx="314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731838" eaLnBrk="0" hangingPunct="0">
              <a:defRPr/>
            </a:pPr>
            <a:r>
              <a:rPr lang="es-ES_tradnl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</a:t>
            </a:r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4500563" y="3860800"/>
            <a:ext cx="3698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731838" eaLnBrk="0" hangingPunct="0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4940300" y="3860800"/>
            <a:ext cx="3651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731838" eaLnBrk="0" hangingPunct="0">
              <a:defRPr/>
            </a:pPr>
            <a:r>
              <a:rPr lang="es-ES_tradnl" b="1" dirty="0">
                <a:solidFill>
                  <a:srgbClr val="FAF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</a:t>
            </a: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3984625" y="388302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s-ES_tradnl" sz="2000" b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34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32971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44BC0A6C-1124-8F49-9D2E-21DADF010A47}" type="slidenum">
              <a:rPr lang="es-ES_tradnl" sz="1400" b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es-ES_tradnl" sz="14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7596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3600" dirty="0">
                <a:solidFill>
                  <a:srgbClr val="4873A6"/>
                </a:solidFill>
                <a:latin typeface="Arial" charset="0"/>
              </a:rPr>
              <a:t>Evolución del Tema Calidad</a:t>
            </a:r>
            <a:endParaRPr lang="es-ES" sz="3600" dirty="0">
              <a:solidFill>
                <a:srgbClr val="4873A6"/>
              </a:solidFill>
              <a:latin typeface="Arial" charset="0"/>
            </a:endParaRPr>
          </a:p>
        </p:txBody>
      </p:sp>
      <p:sp>
        <p:nvSpPr>
          <p:cNvPr id="324612" name="Line 3"/>
          <p:cNvSpPr>
            <a:spLocks noChangeShapeType="1"/>
          </p:cNvSpPr>
          <p:nvPr/>
        </p:nvSpPr>
        <p:spPr bwMode="auto">
          <a:xfrm flipV="1">
            <a:off x="1018084" y="2212975"/>
            <a:ext cx="0" cy="3770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4626" name="Text Box 17"/>
          <p:cNvSpPr txBox="1">
            <a:spLocks noChangeArrowheads="1"/>
          </p:cNvSpPr>
          <p:nvPr/>
        </p:nvSpPr>
        <p:spPr bwMode="auto">
          <a:xfrm>
            <a:off x="5149701" y="4581128"/>
            <a:ext cx="266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Monotype Sorts" charset="0"/>
              <a:buNone/>
            </a:pPr>
            <a:r>
              <a:rPr lang="en-GB" sz="1800" dirty="0">
                <a:solidFill>
                  <a:srgbClr val="CC0000"/>
                </a:solidFill>
                <a:latin typeface="Arial Black" charset="0"/>
              </a:rPr>
              <a:t>COMPONENTE ECONOMICA</a:t>
            </a:r>
          </a:p>
        </p:txBody>
      </p:sp>
      <p:sp>
        <p:nvSpPr>
          <p:cNvPr id="324627" name="Text Box 18"/>
          <p:cNvSpPr txBox="1">
            <a:spLocks noChangeArrowheads="1"/>
          </p:cNvSpPr>
          <p:nvPr/>
        </p:nvSpPr>
        <p:spPr bwMode="auto">
          <a:xfrm>
            <a:off x="5162178" y="5125641"/>
            <a:ext cx="33702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IMAGEN DE EMPRESA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REDUCCION COSTOS DE  CALIDAD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MEJORA CONTINUA</a:t>
            </a:r>
          </a:p>
        </p:txBody>
      </p:sp>
      <p:sp>
        <p:nvSpPr>
          <p:cNvPr id="324628" name="Text Box 19"/>
          <p:cNvSpPr txBox="1">
            <a:spLocks noChangeArrowheads="1"/>
          </p:cNvSpPr>
          <p:nvPr/>
        </p:nvSpPr>
        <p:spPr bwMode="auto">
          <a:xfrm>
            <a:off x="1092275" y="1484313"/>
            <a:ext cx="2687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Monotype Sorts" charset="0"/>
              <a:buNone/>
            </a:pPr>
            <a:r>
              <a:rPr lang="en-GB" sz="1800" dirty="0">
                <a:solidFill>
                  <a:srgbClr val="CC0000"/>
                </a:solidFill>
                <a:latin typeface="Arial Black" charset="0"/>
              </a:rPr>
              <a:t>COMPONENTE LABORAL</a:t>
            </a:r>
          </a:p>
        </p:txBody>
      </p:sp>
      <p:sp>
        <p:nvSpPr>
          <p:cNvPr id="324629" name="Text Box 20"/>
          <p:cNvSpPr txBox="1">
            <a:spLocks noChangeArrowheads="1"/>
          </p:cNvSpPr>
          <p:nvPr/>
        </p:nvSpPr>
        <p:spPr bwMode="auto">
          <a:xfrm>
            <a:off x="1114921" y="2133600"/>
            <a:ext cx="37449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ENTRENAMIENTO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VALORACION DEL TRABAJO INDIVIDUAL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PARTICIPACION / COMPROMISO DEL PERSONAL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21259" y="5832475"/>
            <a:ext cx="6397625" cy="492125"/>
            <a:chOff x="1097" y="3674"/>
            <a:chExt cx="4030" cy="310"/>
          </a:xfrm>
        </p:grpSpPr>
        <p:sp>
          <p:nvSpPr>
            <p:cNvPr id="7180" name="Line 4"/>
            <p:cNvSpPr>
              <a:spLocks noChangeShapeType="1"/>
            </p:cNvSpPr>
            <p:nvPr/>
          </p:nvSpPr>
          <p:spPr bwMode="auto">
            <a:xfrm>
              <a:off x="1097" y="3769"/>
              <a:ext cx="40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181" name="Line 5"/>
            <p:cNvSpPr>
              <a:spLocks noChangeShapeType="1"/>
            </p:cNvSpPr>
            <p:nvPr/>
          </p:nvSpPr>
          <p:spPr bwMode="auto">
            <a:xfrm flipV="1">
              <a:off x="1859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182" name="Line 6"/>
            <p:cNvSpPr>
              <a:spLocks noChangeShapeType="1"/>
            </p:cNvSpPr>
            <p:nvPr/>
          </p:nvSpPr>
          <p:spPr bwMode="auto">
            <a:xfrm flipV="1">
              <a:off x="2620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 flipV="1">
              <a:off x="3383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184" name="Line 8"/>
            <p:cNvSpPr>
              <a:spLocks noChangeShapeType="1"/>
            </p:cNvSpPr>
            <p:nvPr/>
          </p:nvSpPr>
          <p:spPr bwMode="auto">
            <a:xfrm flipV="1">
              <a:off x="4144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185" name="Text Box 23"/>
            <p:cNvSpPr txBox="1">
              <a:spLocks noChangeArrowheads="1"/>
            </p:cNvSpPr>
            <p:nvPr/>
          </p:nvSpPr>
          <p:spPr bwMode="auto">
            <a:xfrm>
              <a:off x="1758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'70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86" name="Text Box 24"/>
            <p:cNvSpPr txBox="1">
              <a:spLocks noChangeArrowheads="1"/>
            </p:cNvSpPr>
            <p:nvPr/>
          </p:nvSpPr>
          <p:spPr bwMode="auto">
            <a:xfrm>
              <a:off x="2522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'80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87" name="Text Box 25"/>
            <p:cNvSpPr txBox="1">
              <a:spLocks noChangeArrowheads="1"/>
            </p:cNvSpPr>
            <p:nvPr/>
          </p:nvSpPr>
          <p:spPr bwMode="auto">
            <a:xfrm>
              <a:off x="3287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'90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88" name="Text Box 26"/>
            <p:cNvSpPr txBox="1">
              <a:spLocks noChangeArrowheads="1"/>
            </p:cNvSpPr>
            <p:nvPr/>
          </p:nvSpPr>
          <p:spPr bwMode="auto">
            <a:xfrm>
              <a:off x="3983" y="3820"/>
              <a:ext cx="35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2000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1043484" y="1557338"/>
            <a:ext cx="6480175" cy="4392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24621" name="AutoShape 12"/>
          <p:cNvSpPr>
            <a:spLocks noChangeArrowheads="1"/>
          </p:cNvSpPr>
          <p:nvPr/>
        </p:nvSpPr>
        <p:spPr bwMode="auto">
          <a:xfrm flipV="1">
            <a:off x="1187946" y="4652963"/>
            <a:ext cx="1944688" cy="792162"/>
          </a:xfrm>
          <a:prstGeom prst="roundRect">
            <a:avLst>
              <a:gd name="adj" fmla="val 0"/>
            </a:avLst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marL="342900" indent="-342900"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CONTROL DE CALIDAD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>
                <a:solidFill>
                  <a:srgbClr val="000099"/>
                </a:solidFill>
              </a:rPr>
              <a:t>CUMPLIR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rgbClr val="000099"/>
                </a:solidFill>
              </a:rPr>
              <a:t>ESPECIFICACIONES</a:t>
            </a:r>
            <a:endParaRPr lang="es-ES" sz="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26" grpId="0"/>
      <p:bldP spid="324627" grpId="0"/>
      <p:bldP spid="324628" grpId="0"/>
      <p:bldP spid="324629" grpId="0"/>
      <p:bldP spid="324645" grpId="0" animBg="1"/>
      <p:bldP spid="3246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8"/>
          <p:cNvSpPr>
            <a:spLocks noChangeShapeType="1"/>
          </p:cNvSpPr>
          <p:nvPr/>
        </p:nvSpPr>
        <p:spPr bwMode="auto">
          <a:xfrm flipV="1">
            <a:off x="1043484" y="1557338"/>
            <a:ext cx="6480175" cy="4392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77878" name="AutoShape 29"/>
          <p:cNvSpPr>
            <a:spLocks noChangeArrowheads="1"/>
          </p:cNvSpPr>
          <p:nvPr/>
        </p:nvSpPr>
        <p:spPr bwMode="auto">
          <a:xfrm rot="10800000" flipV="1">
            <a:off x="1115617" y="4725070"/>
            <a:ext cx="1943100" cy="792162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en-GB" sz="1100" dirty="0" smtClean="0"/>
              <a:t>GESTIÓN DE NEGOCIO</a:t>
            </a:r>
          </a:p>
          <a:p>
            <a:pPr marL="342900" indent="-342900">
              <a:buFontTx/>
              <a:buNone/>
            </a:pPr>
            <a:r>
              <a:rPr lang="en-GB" sz="900" dirty="0" err="1" smtClean="0"/>
              <a:t>Armonía</a:t>
            </a:r>
            <a:r>
              <a:rPr lang="en-GB" sz="900" dirty="0" smtClean="0"/>
              <a:t> con la </a:t>
            </a:r>
            <a:r>
              <a:rPr lang="en-GB" sz="900" dirty="0" err="1" smtClean="0"/>
              <a:t>Sociedad</a:t>
            </a:r>
            <a:endParaRPr lang="en-GB" sz="900" dirty="0" smtClean="0"/>
          </a:p>
        </p:txBody>
      </p:sp>
      <p:sp>
        <p:nvSpPr>
          <p:cNvPr id="377877" name="AutoShape 27"/>
          <p:cNvSpPr>
            <a:spLocks noChangeArrowheads="1"/>
          </p:cNvSpPr>
          <p:nvPr/>
        </p:nvSpPr>
        <p:spPr bwMode="auto">
          <a:xfrm rot="10800000" flipV="1">
            <a:off x="1115617" y="4581128"/>
            <a:ext cx="1944687" cy="792162"/>
          </a:xfrm>
          <a:prstGeom prst="roundRect">
            <a:avLst>
              <a:gd name="adj" fmla="val 0"/>
            </a:avLst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GESTION DE CALIDAD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rgbClr val="000099"/>
                </a:solidFill>
              </a:rPr>
              <a:t>SUPERAR EXPECTATIVAS</a:t>
            </a:r>
            <a:endParaRPr lang="es-ES" sz="600">
              <a:solidFill>
                <a:srgbClr val="000099"/>
              </a:solidFill>
            </a:endParaRPr>
          </a:p>
        </p:txBody>
      </p:sp>
      <p:sp>
        <p:nvSpPr>
          <p:cNvPr id="377876" name="AutoShape 13"/>
          <p:cNvSpPr>
            <a:spLocks noChangeArrowheads="1"/>
          </p:cNvSpPr>
          <p:nvPr/>
        </p:nvSpPr>
        <p:spPr bwMode="auto">
          <a:xfrm rot="10800000" flipV="1">
            <a:off x="1115617" y="4581128"/>
            <a:ext cx="1944688" cy="792162"/>
          </a:xfrm>
          <a:prstGeom prst="roundRect">
            <a:avLst>
              <a:gd name="adj" fmla="val 0"/>
            </a:avLst>
          </a:prstGeom>
          <a:solidFill>
            <a:srgbClr val="CCFF99"/>
          </a:solidFill>
          <a:ln>
            <a:noFill/>
          </a:ln>
          <a:effectLst>
            <a:prstShdw prst="shdw17" dist="17961" dir="2700000">
              <a:srgbClr val="7A995C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ASEGURAMIENTO</a:t>
            </a:r>
          </a:p>
          <a:p>
            <a:pPr marL="342900" indent="-342900"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DE CALIDAD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rgbClr val="000099"/>
                </a:solidFill>
              </a:rPr>
              <a:t>SATISFACER AL CLIENTE</a:t>
            </a:r>
            <a:endParaRPr lang="es-ES" sz="600">
              <a:solidFill>
                <a:srgbClr val="000099"/>
              </a:solidFill>
            </a:endParaRPr>
          </a:p>
        </p:txBody>
      </p:sp>
      <p:sp>
        <p:nvSpPr>
          <p:cNvPr id="8200" name="Line 3"/>
          <p:cNvSpPr>
            <a:spLocks noChangeShapeType="1"/>
          </p:cNvSpPr>
          <p:nvPr/>
        </p:nvSpPr>
        <p:spPr bwMode="auto">
          <a:xfrm flipV="1">
            <a:off x="1018084" y="2212975"/>
            <a:ext cx="0" cy="3770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5150123" y="4581128"/>
            <a:ext cx="266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Monotype Sorts" charset="0"/>
              <a:buNone/>
            </a:pPr>
            <a:r>
              <a:rPr lang="en-GB" sz="1800" dirty="0">
                <a:solidFill>
                  <a:srgbClr val="CC0000"/>
                </a:solidFill>
                <a:latin typeface="Arial Black" charset="0"/>
              </a:rPr>
              <a:t>COMPONENTE ECONOMICA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162178" y="5125641"/>
            <a:ext cx="33702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IMAGEN DE EMPRESA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REDUCCION COSTOS DE  CALIDAD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MEJORA CONTINUA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092275" y="1484313"/>
            <a:ext cx="2687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Monotype Sorts" charset="0"/>
              <a:buNone/>
            </a:pPr>
            <a:r>
              <a:rPr lang="en-GB" sz="1800" dirty="0">
                <a:solidFill>
                  <a:srgbClr val="CC0000"/>
                </a:solidFill>
                <a:latin typeface="Arial Black" charset="0"/>
              </a:rPr>
              <a:t>COMPONENTE LABORAL</a:t>
            </a: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1114921" y="2133600"/>
            <a:ext cx="37449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ENTRENAMIENTO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VALORACION DEL TRABAJO INDIVIDUAL</a:t>
            </a:r>
          </a:p>
          <a:p>
            <a:pPr algn="l"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Wingdings" charset="0"/>
              <a:buChar char="Ø"/>
            </a:pPr>
            <a:r>
              <a:rPr lang="en-GB" b="0">
                <a:latin typeface="Arial Black" charset="0"/>
              </a:rPr>
              <a:t>PARTICIPACION / COMPROMISO DEL PERSONAL</a:t>
            </a:r>
          </a:p>
        </p:txBody>
      </p:sp>
      <p:grpSp>
        <p:nvGrpSpPr>
          <p:cNvPr id="8205" name="Group 8"/>
          <p:cNvGrpSpPr>
            <a:grpSpLocks/>
          </p:cNvGrpSpPr>
          <p:nvPr/>
        </p:nvGrpSpPr>
        <p:grpSpPr bwMode="auto">
          <a:xfrm>
            <a:off x="1021259" y="5832475"/>
            <a:ext cx="6397625" cy="492125"/>
            <a:chOff x="1097" y="3674"/>
            <a:chExt cx="4030" cy="310"/>
          </a:xfrm>
        </p:grpSpPr>
        <p:sp>
          <p:nvSpPr>
            <p:cNvPr id="8208" name="Line 4"/>
            <p:cNvSpPr>
              <a:spLocks noChangeShapeType="1"/>
            </p:cNvSpPr>
            <p:nvPr/>
          </p:nvSpPr>
          <p:spPr bwMode="auto">
            <a:xfrm>
              <a:off x="1097" y="3769"/>
              <a:ext cx="403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 flipV="1">
              <a:off x="1859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 flipV="1">
              <a:off x="2620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 flipV="1">
              <a:off x="3383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 flipV="1">
              <a:off x="3969" y="3674"/>
              <a:ext cx="0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8213" name="Text Box 23"/>
            <p:cNvSpPr txBox="1">
              <a:spLocks noChangeArrowheads="1"/>
            </p:cNvSpPr>
            <p:nvPr/>
          </p:nvSpPr>
          <p:spPr bwMode="auto">
            <a:xfrm>
              <a:off x="1758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'70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2522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'80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15" name="Text Box 25"/>
            <p:cNvSpPr txBox="1">
              <a:spLocks noChangeArrowheads="1"/>
            </p:cNvSpPr>
            <p:nvPr/>
          </p:nvSpPr>
          <p:spPr bwMode="auto">
            <a:xfrm>
              <a:off x="3287" y="3820"/>
              <a:ext cx="2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>
                  <a:solidFill>
                    <a:srgbClr val="000000"/>
                  </a:solidFill>
                  <a:latin typeface="+mj-lt"/>
                </a:rPr>
                <a:t>'90</a:t>
              </a:r>
              <a:endParaRPr lang="en-GB" sz="22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16" name="Text Box 26"/>
            <p:cNvSpPr txBox="1">
              <a:spLocks noChangeArrowheads="1"/>
            </p:cNvSpPr>
            <p:nvPr/>
          </p:nvSpPr>
          <p:spPr bwMode="auto">
            <a:xfrm>
              <a:off x="3833" y="3820"/>
              <a:ext cx="4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1pPr>
              <a:lvl2pPr marL="742950" indent="-28575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defTabSz="409575" eaLnBrk="0" hangingPunct="0"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algn="ctr" defTabSz="409575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accent2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104160"/>
                </a:buClr>
                <a:buSzPct val="90000"/>
                <a:buFont typeface="Monotype Sorts" charset="0"/>
                <a:buNone/>
              </a:pPr>
              <a:r>
                <a:rPr lang="en-GB" sz="1700" dirty="0" smtClean="0">
                  <a:solidFill>
                    <a:srgbClr val="000000"/>
                  </a:solidFill>
                  <a:latin typeface="+mj-lt"/>
                </a:rPr>
                <a:t>2000-</a:t>
              </a:r>
              <a:r>
                <a:rPr lang="en-GB" sz="1700" dirty="0" smtClean="0">
                  <a:solidFill>
                    <a:srgbClr val="FF0000"/>
                  </a:solidFill>
                  <a:latin typeface="+mj-lt"/>
                </a:rPr>
                <a:t>08</a:t>
              </a:r>
              <a:endParaRPr lang="en-GB" sz="2200" b="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8206" name="AutoShape 12"/>
          <p:cNvSpPr>
            <a:spLocks noChangeArrowheads="1"/>
          </p:cNvSpPr>
          <p:nvPr/>
        </p:nvSpPr>
        <p:spPr bwMode="auto">
          <a:xfrm flipV="1">
            <a:off x="1115617" y="4708748"/>
            <a:ext cx="1944688" cy="792162"/>
          </a:xfrm>
          <a:prstGeom prst="roundRect">
            <a:avLst>
              <a:gd name="adj" fmla="val 0"/>
            </a:avLst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marL="342900" indent="-342900"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CONTROL DE CALIDAD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chemeClr val="tx1"/>
                </a:solidFill>
              </a:rPr>
              <a:t> </a:t>
            </a:r>
            <a:r>
              <a:rPr lang="en-GB" sz="600">
                <a:solidFill>
                  <a:srgbClr val="000099"/>
                </a:solidFill>
              </a:rPr>
              <a:t>CUMPLIR</a:t>
            </a:r>
          </a:p>
          <a:p>
            <a:pPr marL="342900" indent="-342900">
              <a:buFontTx/>
              <a:buNone/>
            </a:pPr>
            <a:r>
              <a:rPr lang="en-GB" sz="600">
                <a:solidFill>
                  <a:srgbClr val="000099"/>
                </a:solidFill>
              </a:rPr>
              <a:t>ESPECIFICACIONES</a:t>
            </a:r>
            <a:endParaRPr lang="es-ES" sz="600">
              <a:solidFill>
                <a:srgbClr val="000099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7596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3600" dirty="0">
                <a:solidFill>
                  <a:srgbClr val="4873A6"/>
                </a:solidFill>
                <a:latin typeface="Arial" charset="0"/>
              </a:rPr>
              <a:t>Evolución del Tema Calidad</a:t>
            </a:r>
            <a:endParaRPr lang="es-ES" sz="3600" dirty="0">
              <a:solidFill>
                <a:srgbClr val="4873A6"/>
              </a:solidFill>
              <a:latin typeface="Arial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6012160" y="5805264"/>
            <a:ext cx="0" cy="1508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6588224" y="5805264"/>
            <a:ext cx="0" cy="15081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444208" y="6048970"/>
            <a:ext cx="565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1pPr>
            <a:lvl2pPr marL="742950" indent="-28575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409575" eaLnBrk="0" hangingPunct="0"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defTabSz="4095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 b="1">
                <a:solidFill>
                  <a:schemeClr val="accent2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04160"/>
              </a:buClr>
              <a:buSzPct val="90000"/>
              <a:buFont typeface="Monotype Sorts" charset="0"/>
              <a:buNone/>
            </a:pPr>
            <a:r>
              <a:rPr lang="en-GB" sz="1700" dirty="0" smtClean="0">
                <a:solidFill>
                  <a:srgbClr val="0000FF"/>
                </a:solidFill>
                <a:latin typeface="+mj-lt"/>
              </a:rPr>
              <a:t>2015</a:t>
            </a:r>
            <a:endParaRPr lang="en-GB" sz="2200" b="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7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9191E-6 L 0.18108 -0.14682 " pathEditMode="relative" ptsTypes="AA">
                                      <p:cBhvr>
                                        <p:cTn id="6" dur="2000" fill="hold"/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5607E-7 L 0.33489 -0.27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1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5607E-7 L 0.48038 -0.41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8" grpId="0" animBg="1"/>
      <p:bldP spid="377877" grpId="0" animBg="1"/>
      <p:bldP spid="3778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31224" cy="646331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Modelo de Gestión </a:t>
            </a:r>
            <a:r>
              <a:rPr lang="es-CL" sz="3600" kern="1200" dirty="0" smtClean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ISO </a:t>
            </a:r>
            <a:r>
              <a:rPr lang="es-CL" sz="3600" kern="1200" dirty="0">
                <a:solidFill>
                  <a:srgbClr val="4873A6"/>
                </a:solidFill>
                <a:latin typeface="Arial" charset="0"/>
                <a:ea typeface="ＭＳ Ｐゴシック" charset="0"/>
                <a:cs typeface="+mn-cs"/>
              </a:rPr>
              <a:t>9001:2015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41784" y="1762472"/>
            <a:ext cx="7270576" cy="4114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70000"/>
              </a:spcBef>
              <a:buFontTx/>
              <a:buNone/>
            </a:pPr>
            <a:r>
              <a:rPr lang="es-ES" sz="4000" i="1" dirty="0">
                <a:solidFill>
                  <a:schemeClr val="accent2"/>
                </a:solidFill>
                <a:latin typeface="Arial" charset="0"/>
              </a:rPr>
              <a:t>El Sistema de Gestión orienta a las organizaciones en la excelencia, para dar cumplimiento a la </a:t>
            </a:r>
            <a:r>
              <a:rPr lang="es-ES" sz="4000" i="1" dirty="0" smtClean="0">
                <a:solidFill>
                  <a:schemeClr val="accent2"/>
                </a:solidFill>
                <a:latin typeface="Arial" charset="0"/>
              </a:rPr>
              <a:t>estrategia, mitigando eventos no deseados</a:t>
            </a:r>
            <a:endParaRPr lang="es-ES" sz="4000" i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19542</TotalTime>
  <Words>1472</Words>
  <Application>Microsoft Office PowerPoint</Application>
  <PresentationFormat>Presentación en pantalla (4:3)</PresentationFormat>
  <Paragraphs>405</Paragraphs>
  <Slides>48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MS PGothic</vt:lpstr>
      <vt:lpstr>MS PGothic</vt:lpstr>
      <vt:lpstr>Arial</vt:lpstr>
      <vt:lpstr>Arial Black</vt:lpstr>
      <vt:lpstr>Calibri</vt:lpstr>
      <vt:lpstr>Corbel</vt:lpstr>
      <vt:lpstr>Monotype Sorts</vt:lpstr>
      <vt:lpstr>Tahoma</vt:lpstr>
      <vt:lpstr>Times New Roman</vt:lpstr>
      <vt:lpstr>Verdana</vt:lpstr>
      <vt:lpstr>Wingdings</vt:lpstr>
      <vt:lpstr>ZapfDingbats</vt:lpstr>
      <vt:lpstr>2_Diseño predeterminado</vt:lpstr>
      <vt:lpstr>Presentación de PowerPoint</vt:lpstr>
      <vt:lpstr>Objetivo General</vt:lpstr>
      <vt:lpstr>Contenido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Modelo de Gestión ISO 9001:2015</vt:lpstr>
      <vt:lpstr>Modelo de Gestión ISO 9001:2015</vt:lpstr>
      <vt:lpstr>Modelo de Gestión ISO 9001:2015</vt:lpstr>
      <vt:lpstr>Modelo de Gestión ISO 9001:2015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¿Existen BENEFICIOS?</vt:lpstr>
      <vt:lpstr>Contenido</vt:lpstr>
      <vt:lpstr>Contenido</vt:lpstr>
      <vt:lpstr>Presentación de PowerPoint</vt:lpstr>
      <vt:lpstr>Contexto Actual</vt:lpstr>
      <vt:lpstr>Presentación de PowerPoint</vt:lpstr>
      <vt:lpstr>NECESIDAD DE CAMBIO……</vt:lpstr>
      <vt:lpstr>PRINCIPIOS DE LA CALIDAD</vt:lpstr>
      <vt:lpstr>Presentación de PowerPoint</vt:lpstr>
      <vt:lpstr>PRINCIPIOS DE LA CALIDAD</vt:lpstr>
      <vt:lpstr>Contenido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Netbook</dc:creator>
  <cp:lastModifiedBy>PC</cp:lastModifiedBy>
  <cp:revision>175</cp:revision>
  <cp:lastPrinted>2018-06-20T19:14:30Z</cp:lastPrinted>
  <dcterms:created xsi:type="dcterms:W3CDTF">2014-07-24T14:45:16Z</dcterms:created>
  <dcterms:modified xsi:type="dcterms:W3CDTF">2018-06-21T20:26:37Z</dcterms:modified>
</cp:coreProperties>
</file>