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39"/>
  </p:notesMasterIdLst>
  <p:sldIdLst>
    <p:sldId id="375" r:id="rId4"/>
    <p:sldId id="447" r:id="rId5"/>
    <p:sldId id="476" r:id="rId6"/>
    <p:sldId id="477" r:id="rId7"/>
    <p:sldId id="471" r:id="rId8"/>
    <p:sldId id="472" r:id="rId9"/>
    <p:sldId id="473" r:id="rId10"/>
    <p:sldId id="474" r:id="rId11"/>
    <p:sldId id="475" r:id="rId12"/>
    <p:sldId id="451" r:id="rId13"/>
    <p:sldId id="452" r:id="rId14"/>
    <p:sldId id="453" r:id="rId15"/>
    <p:sldId id="454" r:id="rId16"/>
    <p:sldId id="455" r:id="rId17"/>
    <p:sldId id="478" r:id="rId18"/>
    <p:sldId id="465" r:id="rId19"/>
    <p:sldId id="456" r:id="rId20"/>
    <p:sldId id="457" r:id="rId21"/>
    <p:sldId id="458" r:id="rId22"/>
    <p:sldId id="459" r:id="rId23"/>
    <p:sldId id="463" r:id="rId24"/>
    <p:sldId id="461" r:id="rId25"/>
    <p:sldId id="460" r:id="rId26"/>
    <p:sldId id="425" r:id="rId27"/>
    <p:sldId id="426" r:id="rId28"/>
    <p:sldId id="427" r:id="rId29"/>
    <p:sldId id="429" r:id="rId30"/>
    <p:sldId id="444" r:id="rId31"/>
    <p:sldId id="432" r:id="rId32"/>
    <p:sldId id="433" r:id="rId33"/>
    <p:sldId id="434" r:id="rId34"/>
    <p:sldId id="435" r:id="rId35"/>
    <p:sldId id="438" r:id="rId36"/>
    <p:sldId id="439" r:id="rId37"/>
    <p:sldId id="464" r:id="rId3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Uribe" initials="CU" lastIdx="4" clrIdx="0">
    <p:extLst>
      <p:ext uri="{19B8F6BF-5375-455C-9EA6-DF929625EA0E}">
        <p15:presenceInfo xmlns:p15="http://schemas.microsoft.com/office/powerpoint/2012/main" userId="S-1-5-21-584449309-3206370493-3988170784-1296" providerId="AD"/>
      </p:ext>
    </p:extLst>
  </p:cmAuthor>
  <p:cmAuthor id="2" name="Eduardo Viveros" initials="EV" lastIdx="4" clrIdx="1">
    <p:extLst>
      <p:ext uri="{19B8F6BF-5375-455C-9EA6-DF929625EA0E}">
        <p15:presenceInfo xmlns:p15="http://schemas.microsoft.com/office/powerpoint/2012/main" userId="S-1-5-21-584449309-3206370493-3988170784-1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6DF"/>
    <a:srgbClr val="3CA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546" autoAdjust="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viveros\Documents\ChilePaga\Alianzas\Municipios\Datos%202017%20present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viveros\Documents\ChilePaga\Alianzas\Municipios\Datos%202017%20present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viveros\Documents\ChilePaga\Alianzas\Municipios\Datos%202017%20present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viveros\Documents\ChilePaga\Alianzas\Municipios\Datos%202017%20present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por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'Reclamos irregularidades'!$C$2</c:f>
              <c:strCache>
                <c:ptCount val="1"/>
                <c:pt idx="0">
                  <c:v>Participación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'Reclamos irregularidades'!$B$3:$B$9</c:f>
              <c:strCache>
                <c:ptCount val="7"/>
                <c:pt idx="0">
                  <c:v>Municipalidades</c:v>
                </c:pt>
                <c:pt idx="1">
                  <c:v>Salud</c:v>
                </c:pt>
                <c:pt idx="2">
                  <c:v>Gob. Central, Universidades</c:v>
                </c:pt>
                <c:pt idx="3">
                  <c:v>FFAA</c:v>
                </c:pt>
                <c:pt idx="4">
                  <c:v>Obras Públicas</c:v>
                </c:pt>
                <c:pt idx="5">
                  <c:v>Legislativo y judicial</c:v>
                </c:pt>
                <c:pt idx="6">
                  <c:v>Otros</c:v>
                </c:pt>
              </c:strCache>
            </c:strRef>
          </c:cat>
          <c:val>
            <c:numRef>
              <c:f>'Reclamos irregularidades'!$C$3:$C$9</c:f>
              <c:numCache>
                <c:formatCode>#,##0%</c:formatCode>
                <c:ptCount val="7"/>
                <c:pt idx="0">
                  <c:v>0.46353224834237494</c:v>
                </c:pt>
                <c:pt idx="1">
                  <c:v>0.21447750561674611</c:v>
                </c:pt>
                <c:pt idx="2">
                  <c:v>0.1878459093648967</c:v>
                </c:pt>
                <c:pt idx="3">
                  <c:v>7.2935503315250144E-2</c:v>
                </c:pt>
                <c:pt idx="4">
                  <c:v>4.3235245766891334E-2</c:v>
                </c:pt>
                <c:pt idx="5">
                  <c:v>1.47405337278755E-2</c:v>
                </c:pt>
                <c:pt idx="6">
                  <c:v>3.2330538659652583E-3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60-4D46-850E-FDA84139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100560"/>
        <c:axId val="169101120"/>
      </c:barChart>
      <c:catAx>
        <c:axId val="16910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9101120"/>
        <c:crosses val="autoZero"/>
        <c:auto val="1"/>
        <c:lblAlgn val="ctr"/>
        <c:lblOffset val="100"/>
        <c:noMultiLvlLbl val="0"/>
      </c:catAx>
      <c:valAx>
        <c:axId val="16910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910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Gestión de reclamos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'Reclamos irregularidades'!$K$2</c:f>
              <c:strCache>
                <c:ptCount val="1"/>
                <c:pt idx="0">
                  <c:v>Reclamos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AE-4405-9526-B56F78A806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AE-4405-9526-B56F78A806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AE-4405-9526-B56F78A806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AE-4405-9526-B56F78A806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AE-4405-9526-B56F78A806EA}"/>
              </c:ext>
            </c:extLst>
          </c:dPt>
          <c:dLbls>
            <c:dLbl>
              <c:idx val="0"/>
              <c:layout>
                <c:manualLayout>
                  <c:x val="-7.0710521328563633E-2"/>
                  <c:y val="-0.18747398360979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AE-4405-9526-B56F78A806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'Reclamos irregularidades'!$J$3:$J$7</c:f>
              <c:strCache>
                <c:ptCount val="5"/>
                <c:pt idx="0">
                  <c:v>Finalizado OOPP</c:v>
                </c:pt>
                <c:pt idx="1">
                  <c:v>Pendiente de organismo público</c:v>
                </c:pt>
                <c:pt idx="2">
                  <c:v>Gestión interna</c:v>
                </c:pt>
                <c:pt idx="3">
                  <c:v>Respuesta corregida OOPP</c:v>
                </c:pt>
                <c:pt idx="4">
                  <c:v>Respuesta objetada DCCP</c:v>
                </c:pt>
              </c:strCache>
            </c:strRef>
          </c:cat>
          <c:val>
            <c:numRef>
              <c:f>'Reclamos irregularidades'!$K$3:$K$7</c:f>
              <c:numCache>
                <c:formatCode>#.00%</c:formatCode>
                <c:ptCount val="5"/>
                <c:pt idx="0">
                  <c:v>0.89726918075422624</c:v>
                </c:pt>
                <c:pt idx="1">
                  <c:v>8.6889703274618743E-2</c:v>
                </c:pt>
                <c:pt idx="2">
                  <c:v>1.3240335737084762E-2</c:v>
                </c:pt>
                <c:pt idx="3">
                  <c:v>2.0096938172360799E-3</c:v>
                </c:pt>
                <c:pt idx="4">
                  <c:v>5.910864168341412E-4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DAE-4405-9526-B56F78A80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por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'Reclamos pagos'!$B$1</c:f>
              <c:strCache>
                <c:ptCount val="1"/>
                <c:pt idx="0">
                  <c:v>count(distinct idReclamoCRM)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'Reclamos pagos'!$A$2:$A$8</c:f>
              <c:strCache>
                <c:ptCount val="7"/>
                <c:pt idx="0">
                  <c:v>Salud</c:v>
                </c:pt>
                <c:pt idx="1">
                  <c:v>Municipalidades</c:v>
                </c:pt>
                <c:pt idx="2">
                  <c:v>FFAA</c:v>
                </c:pt>
                <c:pt idx="3">
                  <c:v>Gob. Central, Universidades</c:v>
                </c:pt>
                <c:pt idx="4">
                  <c:v>Otros</c:v>
                </c:pt>
                <c:pt idx="5">
                  <c:v>Obras Públicas</c:v>
                </c:pt>
                <c:pt idx="6">
                  <c:v>Legislativo y judicial</c:v>
                </c:pt>
              </c:strCache>
            </c:strRef>
          </c:cat>
          <c:val>
            <c:numRef>
              <c:f>'Reclamos pagos'!$B$2:$B$8</c:f>
              <c:numCache>
                <c:formatCode>#,##0%</c:formatCode>
                <c:ptCount val="7"/>
                <c:pt idx="0">
                  <c:v>0.47526777850384977</c:v>
                </c:pt>
                <c:pt idx="1">
                  <c:v>0.39474955251868055</c:v>
                </c:pt>
                <c:pt idx="2">
                  <c:v>6.3528141602977525E-2</c:v>
                </c:pt>
                <c:pt idx="3">
                  <c:v>5.9891468022842856E-2</c:v>
                </c:pt>
                <c:pt idx="4">
                  <c:v>4.3185498764099217E-3</c:v>
                </c:pt>
                <c:pt idx="5">
                  <c:v>1.9319828394465438E-3</c:v>
                </c:pt>
                <c:pt idx="6">
                  <c:v>3.1252663579282327E-4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96-42C6-A768-19BE9428F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919264"/>
        <c:axId val="168919824"/>
      </c:barChart>
      <c:catAx>
        <c:axId val="16891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8919824"/>
        <c:crosses val="autoZero"/>
        <c:auto val="1"/>
        <c:lblAlgn val="ctr"/>
        <c:lblOffset val="100"/>
        <c:noMultiLvlLbl val="0"/>
      </c:catAx>
      <c:valAx>
        <c:axId val="168919824"/>
        <c:scaling>
          <c:orientation val="minMax"/>
        </c:scaling>
        <c:delete val="0"/>
        <c:axPos val="b"/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89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Gestión reclamos pagos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'Reclamos pagos'!$G$1</c:f>
              <c:strCache>
                <c:ptCount val="1"/>
                <c:pt idx="0">
                  <c:v>Reclamos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88-47FD-A89A-9E1D9CB482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88-47FD-A89A-9E1D9CB482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88-47FD-A89A-9E1D9CB482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'Reclamos pagos'!$F$2:$F$4</c:f>
              <c:strCache>
                <c:ptCount val="3"/>
                <c:pt idx="0">
                  <c:v>Finalizado OOPP</c:v>
                </c:pt>
                <c:pt idx="1">
                  <c:v>Pendiente de organismo público</c:v>
                </c:pt>
                <c:pt idx="2">
                  <c:v>Gestión interna</c:v>
                </c:pt>
              </c:strCache>
            </c:strRef>
          </c:cat>
          <c:val>
            <c:numRef>
              <c:f>'Reclamos pagos'!$G$2:$G$4</c:f>
              <c:numCache>
                <c:formatCode>#.00%</c:formatCode>
                <c:ptCount val="3"/>
                <c:pt idx="0">
                  <c:v>0.73693680725493016</c:v>
                </c:pt>
                <c:pt idx="1">
                  <c:v>0.2516913775730531</c:v>
                </c:pt>
                <c:pt idx="2">
                  <c:v>1.1371815172016698E-2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88-47FD-A89A-9E1D9CB48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36D36-EB57-40F0-A6AC-754B5AC1BD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9A8109-03D0-4BC2-A6B2-1AD41AA421D6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bg1"/>
              </a:solidFill>
              <a:latin typeface="+mj-lt"/>
            </a:rPr>
            <a:t>1er Match</a:t>
          </a:r>
        </a:p>
      </dgm:t>
    </dgm:pt>
    <dgm:pt modelId="{55144B7F-F058-45FA-83F9-6FDC33B3C92C}" type="parTrans" cxnId="{176F477D-0814-4EA4-A468-0C9F11FB0068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88E6EE8B-B350-484B-A652-5F9219AE6768}" type="sibTrans" cxnId="{176F477D-0814-4EA4-A468-0C9F11FB0068}">
      <dgm:prSet custT="1"/>
      <dgm:spPr/>
      <dgm:t>
        <a:bodyPr/>
        <a:lstStyle/>
        <a:p>
          <a:pPr algn="ctr"/>
          <a:endParaRPr lang="es-ES" sz="2000" b="1">
            <a:solidFill>
              <a:schemeClr val="bg1"/>
            </a:solidFill>
            <a:latin typeface="+mj-lt"/>
          </a:endParaRPr>
        </a:p>
      </dgm:t>
    </dgm:pt>
    <dgm:pt modelId="{D9988CAE-C9B9-477A-9B5A-43347D7D14A8}">
      <dgm:prSet phldrT="[Texto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kumimoji="0" lang="es-CL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rPr>
            <a:t>    Incluye Certificado de disponibilidad Presupuestaria y la Orden de Compra.</a:t>
          </a:r>
          <a:endParaRPr lang="es-ES" sz="2000" b="1" dirty="0">
            <a:solidFill>
              <a:schemeClr val="bg1"/>
            </a:solidFill>
            <a:latin typeface="+mj-lt"/>
          </a:endParaRPr>
        </a:p>
      </dgm:t>
    </dgm:pt>
    <dgm:pt modelId="{4CCDDBB2-0FB1-4F0D-83A3-F0C05EE89A6E}" type="parTrans" cxnId="{6FC1C82C-899E-407F-8DC2-A0F6826C9114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E0F1AA1A-FA13-4623-99C3-6E7A4B4377E7}" type="sibTrans" cxnId="{6FC1C82C-899E-407F-8DC2-A0F6826C9114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3CBFE399-3F83-47AA-8815-BC7D2B931BAF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bg1"/>
              </a:solidFill>
              <a:latin typeface="+mj-lt"/>
            </a:rPr>
            <a:t>2do Match</a:t>
          </a:r>
        </a:p>
      </dgm:t>
    </dgm:pt>
    <dgm:pt modelId="{9E6BC300-3F88-4CE2-B73C-E97D8FF513F8}" type="parTrans" cxnId="{4C0DB8A9-B70C-4FF9-815A-A5439DE57F95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1C210035-1083-4E83-AEA9-2D09A47FAC55}" type="sibTrans" cxnId="{4C0DB8A9-B70C-4FF9-815A-A5439DE57F95}">
      <dgm:prSet custT="1"/>
      <dgm:spPr/>
      <dgm:t>
        <a:bodyPr/>
        <a:lstStyle/>
        <a:p>
          <a:pPr algn="ctr"/>
          <a:endParaRPr lang="es-ES" sz="2000" b="1">
            <a:solidFill>
              <a:schemeClr val="bg1"/>
            </a:solidFill>
            <a:latin typeface="+mj-lt"/>
          </a:endParaRPr>
        </a:p>
      </dgm:t>
    </dgm:pt>
    <dgm:pt modelId="{155F0FA9-E73A-423A-83B5-9AB6B2A23CE7}">
      <dgm:prSet phldrT="[Texto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kumimoji="0" lang="es-CL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rPr>
            <a:t>    Implica Recepción conforme de los Bienes o Servicios requeridos.</a:t>
          </a:r>
          <a:endParaRPr lang="es-ES" sz="2000" b="1" dirty="0">
            <a:solidFill>
              <a:schemeClr val="bg1"/>
            </a:solidFill>
            <a:latin typeface="+mj-lt"/>
          </a:endParaRPr>
        </a:p>
      </dgm:t>
    </dgm:pt>
    <dgm:pt modelId="{4085E1E0-72D1-4514-AC1A-554CBF9B847B}" type="parTrans" cxnId="{56E6B6EE-29E4-4D59-8827-04F6010C34D2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1B16E781-4AEA-41E0-A03F-F7ED8A9D312C}" type="sibTrans" cxnId="{56E6B6EE-29E4-4D59-8827-04F6010C34D2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7D0F90C0-81C1-49A1-9C54-1FDE2BB3C857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bg1"/>
              </a:solidFill>
              <a:latin typeface="+mj-lt"/>
            </a:rPr>
            <a:t>3er Match</a:t>
          </a:r>
        </a:p>
      </dgm:t>
    </dgm:pt>
    <dgm:pt modelId="{8F48BC0A-3AD8-4950-8F2C-4C627B746DBD}" type="parTrans" cxnId="{B5B1CA7A-3B12-428B-B753-1F2436F9A5BE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6D643256-614B-4F58-850E-10E5CC83D771}" type="sibTrans" cxnId="{B5B1CA7A-3B12-428B-B753-1F2436F9A5BE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F8C4414E-B140-4D25-8EA1-6DB4EB52F3D6}">
      <dgm:prSet phldrT="[Texto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kumimoji="0" lang="es-CL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   Asocia la factura electrónica a la Orden de Compra, abierto a revisión en el módulo Mis Pagos.</a:t>
          </a:r>
          <a:endParaRPr lang="es-ES" sz="2000" b="1" dirty="0">
            <a:solidFill>
              <a:schemeClr val="bg1"/>
            </a:solidFill>
            <a:latin typeface="+mj-lt"/>
          </a:endParaRPr>
        </a:p>
      </dgm:t>
    </dgm:pt>
    <dgm:pt modelId="{C4E3BEF2-66D5-468A-812D-FCB8A063DFFE}" type="parTrans" cxnId="{9715F6CB-A688-4AFD-86ED-357962D5E1FD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C165B2EA-A645-446E-AF6B-162234026CA4}" type="sibTrans" cxnId="{9715F6CB-A688-4AFD-86ED-357962D5E1FD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2BA62FFA-4C81-4B36-90F7-A68E5FBFE42F}">
      <dgm:prSet custT="1"/>
      <dgm:spPr/>
      <dgm:t>
        <a:bodyPr/>
        <a:lstStyle/>
        <a:p>
          <a:pPr algn="ctr"/>
          <a:endParaRPr kumimoji="0" lang="es-CL" sz="20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Calibri" panose="020F0502020204030204" pitchFamily="34" charset="0"/>
            <a:cs typeface="+mn-cs"/>
          </a:endParaRPr>
        </a:p>
      </dgm:t>
    </dgm:pt>
    <dgm:pt modelId="{BDB249C9-975B-44E5-BA17-021D3374939D}" type="parTrans" cxnId="{603DF9AB-9985-416A-93B7-0EF6294C0D17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82C30836-DAA3-4A9E-B998-36BEE29CBBBE}" type="sibTrans" cxnId="{603DF9AB-9985-416A-93B7-0EF6294C0D17}">
      <dgm:prSet/>
      <dgm:spPr/>
      <dgm:t>
        <a:bodyPr/>
        <a:lstStyle/>
        <a:p>
          <a:pPr algn="ctr"/>
          <a:endParaRPr lang="es-ES" sz="2800" b="1">
            <a:solidFill>
              <a:schemeClr val="bg1"/>
            </a:solidFill>
            <a:latin typeface="+mj-lt"/>
          </a:endParaRPr>
        </a:p>
      </dgm:t>
    </dgm:pt>
    <dgm:pt modelId="{A784BD01-05E6-4A9F-A81B-9AC602638A89}" type="pres">
      <dgm:prSet presAssocID="{54236D36-EB57-40F0-A6AC-754B5AC1BD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5EB0AB7-608F-4D0A-8855-49B0446C9751}" type="pres">
      <dgm:prSet presAssocID="{54236D36-EB57-40F0-A6AC-754B5AC1BD5F}" presName="arrow" presStyleLbl="bgShp" presStyleIdx="0" presStyleCnt="1"/>
      <dgm:spPr>
        <a:noFill/>
      </dgm:spPr>
    </dgm:pt>
    <dgm:pt modelId="{C6CAF66A-7CB3-44A9-B03C-09EF872F2382}" type="pres">
      <dgm:prSet presAssocID="{54236D36-EB57-40F0-A6AC-754B5AC1BD5F}" presName="linearProcess" presStyleCnt="0"/>
      <dgm:spPr/>
    </dgm:pt>
    <dgm:pt modelId="{8B9EB651-6D87-4906-9E2C-F4C51488F890}" type="pres">
      <dgm:prSet presAssocID="{B19A8109-03D0-4BC2-A6B2-1AD41AA421D6}" presName="textNode" presStyleLbl="node1" presStyleIdx="0" presStyleCnt="3" custScaleY="1262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316B03-0D67-45DC-9059-722296BCAF97}" type="pres">
      <dgm:prSet presAssocID="{88E6EE8B-B350-484B-A652-5F9219AE6768}" presName="sibTrans" presStyleCnt="0"/>
      <dgm:spPr/>
    </dgm:pt>
    <dgm:pt modelId="{77F3C27D-F94A-492B-8CDC-DDF4473DC0FA}" type="pres">
      <dgm:prSet presAssocID="{3CBFE399-3F83-47AA-8815-BC7D2B931BAF}" presName="textNode" presStyleLbl="node1" presStyleIdx="1" presStyleCnt="3" custScaleY="1287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8CCCA7-BB17-4622-805C-30FAB2CAF392}" type="pres">
      <dgm:prSet presAssocID="{1C210035-1083-4E83-AEA9-2D09A47FAC55}" presName="sibTrans" presStyleCnt="0"/>
      <dgm:spPr/>
    </dgm:pt>
    <dgm:pt modelId="{56FC26C6-4BDA-4996-AF4A-FE8EE3B73A36}" type="pres">
      <dgm:prSet presAssocID="{7D0F90C0-81C1-49A1-9C54-1FDE2BB3C857}" presName="textNode" presStyleLbl="node1" presStyleIdx="2" presStyleCnt="3" custScaleY="1287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C1C82C-899E-407F-8DC2-A0F6826C9114}" srcId="{B19A8109-03D0-4BC2-A6B2-1AD41AA421D6}" destId="{D9988CAE-C9B9-477A-9B5A-43347D7D14A8}" srcOrd="0" destOrd="0" parTransId="{4CCDDBB2-0FB1-4F0D-83A3-F0C05EE89A6E}" sibTransId="{E0F1AA1A-FA13-4623-99C3-6E7A4B4377E7}"/>
    <dgm:cxn modelId="{9715F6CB-A688-4AFD-86ED-357962D5E1FD}" srcId="{7D0F90C0-81C1-49A1-9C54-1FDE2BB3C857}" destId="{F8C4414E-B140-4D25-8EA1-6DB4EB52F3D6}" srcOrd="0" destOrd="0" parTransId="{C4E3BEF2-66D5-468A-812D-FCB8A063DFFE}" sibTransId="{C165B2EA-A645-446E-AF6B-162234026CA4}"/>
    <dgm:cxn modelId="{0EDE6E36-FF11-43B2-B492-E2CF9D1705E0}" type="presOf" srcId="{3CBFE399-3F83-47AA-8815-BC7D2B931BAF}" destId="{77F3C27D-F94A-492B-8CDC-DDF4473DC0FA}" srcOrd="0" destOrd="0" presId="urn:microsoft.com/office/officeart/2005/8/layout/hProcess9"/>
    <dgm:cxn modelId="{8D8B5972-8002-412B-B7CC-3D4BC7F51C19}" type="presOf" srcId="{54236D36-EB57-40F0-A6AC-754B5AC1BD5F}" destId="{A784BD01-05E6-4A9F-A81B-9AC602638A89}" srcOrd="0" destOrd="0" presId="urn:microsoft.com/office/officeart/2005/8/layout/hProcess9"/>
    <dgm:cxn modelId="{603DF9AB-9985-416A-93B7-0EF6294C0D17}" srcId="{3CBFE399-3F83-47AA-8815-BC7D2B931BAF}" destId="{2BA62FFA-4C81-4B36-90F7-A68E5FBFE42F}" srcOrd="1" destOrd="0" parTransId="{BDB249C9-975B-44E5-BA17-021D3374939D}" sibTransId="{82C30836-DAA3-4A9E-B998-36BEE29CBBBE}"/>
    <dgm:cxn modelId="{B5B1CA7A-3B12-428B-B753-1F2436F9A5BE}" srcId="{54236D36-EB57-40F0-A6AC-754B5AC1BD5F}" destId="{7D0F90C0-81C1-49A1-9C54-1FDE2BB3C857}" srcOrd="2" destOrd="0" parTransId="{8F48BC0A-3AD8-4950-8F2C-4C627B746DBD}" sibTransId="{6D643256-614B-4F58-850E-10E5CC83D771}"/>
    <dgm:cxn modelId="{FC3FC266-6AAA-49B1-BCF8-269FC881E609}" type="presOf" srcId="{2BA62FFA-4C81-4B36-90F7-A68E5FBFE42F}" destId="{77F3C27D-F94A-492B-8CDC-DDF4473DC0FA}" srcOrd="0" destOrd="2" presId="urn:microsoft.com/office/officeart/2005/8/layout/hProcess9"/>
    <dgm:cxn modelId="{4C0DB8A9-B70C-4FF9-815A-A5439DE57F95}" srcId="{54236D36-EB57-40F0-A6AC-754B5AC1BD5F}" destId="{3CBFE399-3F83-47AA-8815-BC7D2B931BAF}" srcOrd="1" destOrd="0" parTransId="{9E6BC300-3F88-4CE2-B73C-E97D8FF513F8}" sibTransId="{1C210035-1083-4E83-AEA9-2D09A47FAC55}"/>
    <dgm:cxn modelId="{56E6B6EE-29E4-4D59-8827-04F6010C34D2}" srcId="{3CBFE399-3F83-47AA-8815-BC7D2B931BAF}" destId="{155F0FA9-E73A-423A-83B5-9AB6B2A23CE7}" srcOrd="0" destOrd="0" parTransId="{4085E1E0-72D1-4514-AC1A-554CBF9B847B}" sibTransId="{1B16E781-4AEA-41E0-A03F-F7ED8A9D312C}"/>
    <dgm:cxn modelId="{D246BEA9-99FE-4829-AE9F-A96DF91C6789}" type="presOf" srcId="{155F0FA9-E73A-423A-83B5-9AB6B2A23CE7}" destId="{77F3C27D-F94A-492B-8CDC-DDF4473DC0FA}" srcOrd="0" destOrd="1" presId="urn:microsoft.com/office/officeart/2005/8/layout/hProcess9"/>
    <dgm:cxn modelId="{7269448B-5CA3-4252-ACEC-7CA5F85D032E}" type="presOf" srcId="{7D0F90C0-81C1-49A1-9C54-1FDE2BB3C857}" destId="{56FC26C6-4BDA-4996-AF4A-FE8EE3B73A36}" srcOrd="0" destOrd="0" presId="urn:microsoft.com/office/officeart/2005/8/layout/hProcess9"/>
    <dgm:cxn modelId="{CA7FDA18-E6AF-490C-8B3D-3252CA2ED291}" type="presOf" srcId="{B19A8109-03D0-4BC2-A6B2-1AD41AA421D6}" destId="{8B9EB651-6D87-4906-9E2C-F4C51488F890}" srcOrd="0" destOrd="0" presId="urn:microsoft.com/office/officeart/2005/8/layout/hProcess9"/>
    <dgm:cxn modelId="{176F477D-0814-4EA4-A468-0C9F11FB0068}" srcId="{54236D36-EB57-40F0-A6AC-754B5AC1BD5F}" destId="{B19A8109-03D0-4BC2-A6B2-1AD41AA421D6}" srcOrd="0" destOrd="0" parTransId="{55144B7F-F058-45FA-83F9-6FDC33B3C92C}" sibTransId="{88E6EE8B-B350-484B-A652-5F9219AE6768}"/>
    <dgm:cxn modelId="{52ED1452-A60D-4B34-9D7B-1F87C6B5CE6A}" type="presOf" srcId="{D9988CAE-C9B9-477A-9B5A-43347D7D14A8}" destId="{8B9EB651-6D87-4906-9E2C-F4C51488F890}" srcOrd="0" destOrd="1" presId="urn:microsoft.com/office/officeart/2005/8/layout/hProcess9"/>
    <dgm:cxn modelId="{AB26F7CB-AB62-4A48-9AAE-C63A17665090}" type="presOf" srcId="{F8C4414E-B140-4D25-8EA1-6DB4EB52F3D6}" destId="{56FC26C6-4BDA-4996-AF4A-FE8EE3B73A36}" srcOrd="0" destOrd="1" presId="urn:microsoft.com/office/officeart/2005/8/layout/hProcess9"/>
    <dgm:cxn modelId="{A16A59C3-4AD1-43EE-9D6C-2F2911EE1AF3}" type="presParOf" srcId="{A784BD01-05E6-4A9F-A81B-9AC602638A89}" destId="{25EB0AB7-608F-4D0A-8855-49B0446C9751}" srcOrd="0" destOrd="0" presId="urn:microsoft.com/office/officeart/2005/8/layout/hProcess9"/>
    <dgm:cxn modelId="{EAEDB75C-5385-430D-87C8-403DD43FA347}" type="presParOf" srcId="{A784BD01-05E6-4A9F-A81B-9AC602638A89}" destId="{C6CAF66A-7CB3-44A9-B03C-09EF872F2382}" srcOrd="1" destOrd="0" presId="urn:microsoft.com/office/officeart/2005/8/layout/hProcess9"/>
    <dgm:cxn modelId="{398B368C-1DD3-420E-B230-9AC61D81E57D}" type="presParOf" srcId="{C6CAF66A-7CB3-44A9-B03C-09EF872F2382}" destId="{8B9EB651-6D87-4906-9E2C-F4C51488F890}" srcOrd="0" destOrd="0" presId="urn:microsoft.com/office/officeart/2005/8/layout/hProcess9"/>
    <dgm:cxn modelId="{DE2E2152-AA19-464D-A501-E0500050DA1C}" type="presParOf" srcId="{C6CAF66A-7CB3-44A9-B03C-09EF872F2382}" destId="{54316B03-0D67-45DC-9059-722296BCAF97}" srcOrd="1" destOrd="0" presId="urn:microsoft.com/office/officeart/2005/8/layout/hProcess9"/>
    <dgm:cxn modelId="{57B48A13-6F28-4738-A24C-59FE91CE7E33}" type="presParOf" srcId="{C6CAF66A-7CB3-44A9-B03C-09EF872F2382}" destId="{77F3C27D-F94A-492B-8CDC-DDF4473DC0FA}" srcOrd="2" destOrd="0" presId="urn:microsoft.com/office/officeart/2005/8/layout/hProcess9"/>
    <dgm:cxn modelId="{D171A808-0E03-44D4-9AD7-C8CE48BEF274}" type="presParOf" srcId="{C6CAF66A-7CB3-44A9-B03C-09EF872F2382}" destId="{CD8CCCA7-BB17-4622-805C-30FAB2CAF392}" srcOrd="3" destOrd="0" presId="urn:microsoft.com/office/officeart/2005/8/layout/hProcess9"/>
    <dgm:cxn modelId="{FA97F7F8-71F7-4CA4-8C98-BE7CCE5FBDE3}" type="presParOf" srcId="{C6CAF66A-7CB3-44A9-B03C-09EF872F2382}" destId="{56FC26C6-4BDA-4996-AF4A-FE8EE3B73A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B0AB7-608F-4D0A-8855-49B0446C9751}">
      <dsp:nvSpPr>
        <dsp:cNvPr id="0" name=""/>
        <dsp:cNvSpPr/>
      </dsp:nvSpPr>
      <dsp:spPr>
        <a:xfrm>
          <a:off x="576746" y="0"/>
          <a:ext cx="6536462" cy="6145967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EB651-6D87-4906-9E2C-F4C51488F890}">
      <dsp:nvSpPr>
        <dsp:cNvPr id="0" name=""/>
        <dsp:cNvSpPr/>
      </dsp:nvSpPr>
      <dsp:spPr>
        <a:xfrm>
          <a:off x="4183" y="1520721"/>
          <a:ext cx="2345501" cy="3104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bg1"/>
              </a:solidFill>
              <a:latin typeface="+mj-lt"/>
            </a:rPr>
            <a:t>1er Match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rPr>
            <a:t>    Incluye Certificado de disponibilidad Presupuestaria y la Orden de Compra.</a:t>
          </a:r>
          <a:endParaRPr lang="es-ES" sz="2000" b="1" kern="1200" dirty="0">
            <a:solidFill>
              <a:schemeClr val="bg1"/>
            </a:solidFill>
            <a:latin typeface="+mj-lt"/>
          </a:endParaRPr>
        </a:p>
      </dsp:txBody>
      <dsp:txXfrm>
        <a:off x="118681" y="1635219"/>
        <a:ext cx="2116505" cy="2875528"/>
      </dsp:txXfrm>
    </dsp:sp>
    <dsp:sp modelId="{77F3C27D-F94A-492B-8CDC-DDF4473DC0FA}">
      <dsp:nvSpPr>
        <dsp:cNvPr id="0" name=""/>
        <dsp:cNvSpPr/>
      </dsp:nvSpPr>
      <dsp:spPr>
        <a:xfrm>
          <a:off x="2672227" y="1490741"/>
          <a:ext cx="2345501" cy="3164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bg1"/>
              </a:solidFill>
              <a:latin typeface="+mj-lt"/>
            </a:rPr>
            <a:t>2do Match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rPr>
            <a:t>    Implica Recepción conforme de los Bienes o Servicios requeridos.</a:t>
          </a:r>
          <a:endParaRPr lang="es-ES" sz="2000" b="1" kern="1200" dirty="0">
            <a:solidFill>
              <a:schemeClr val="bg1"/>
            </a:solidFill>
            <a:latin typeface="+mj-lt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s-CL" sz="20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Calibri" panose="020F0502020204030204" pitchFamily="34" charset="0"/>
            <a:cs typeface="+mn-cs"/>
          </a:endParaRPr>
        </a:p>
      </dsp:txBody>
      <dsp:txXfrm>
        <a:off x="2786725" y="1605239"/>
        <a:ext cx="2116505" cy="2935488"/>
      </dsp:txXfrm>
    </dsp:sp>
    <dsp:sp modelId="{56FC26C6-4BDA-4996-AF4A-FE8EE3B73A36}">
      <dsp:nvSpPr>
        <dsp:cNvPr id="0" name=""/>
        <dsp:cNvSpPr/>
      </dsp:nvSpPr>
      <dsp:spPr>
        <a:xfrm>
          <a:off x="5340271" y="1490741"/>
          <a:ext cx="2345501" cy="3164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bg1"/>
              </a:solidFill>
              <a:latin typeface="+mj-lt"/>
            </a:rPr>
            <a:t>3er Match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   Asocia la factura electrónica a la Orden de Compra, abierto a revisión en el módulo Mis Pagos.</a:t>
          </a:r>
          <a:endParaRPr lang="es-ES" sz="2000" b="1" kern="1200" dirty="0">
            <a:solidFill>
              <a:schemeClr val="bg1"/>
            </a:solidFill>
            <a:latin typeface="+mj-lt"/>
          </a:endParaRPr>
        </a:p>
      </dsp:txBody>
      <dsp:txXfrm>
        <a:off x="5454769" y="1605239"/>
        <a:ext cx="2116505" cy="293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93BDB-0370-4F45-9DCF-50143642CB7D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484D-ED01-4007-AAF2-FF21F41F19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7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6C7F2-8839-4515-9AB8-9867F79367FF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7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Nuestro plan estratégico considera los siguientes tres ejes:</a:t>
            </a:r>
          </a:p>
          <a:p>
            <a:r>
              <a:rPr lang="es-CL" dirty="0"/>
              <a:t>•	Eficiencia y competitividad</a:t>
            </a:r>
          </a:p>
          <a:p>
            <a:r>
              <a:rPr lang="es-CL" dirty="0"/>
              <a:t>•	Probidad y transparencia</a:t>
            </a:r>
          </a:p>
          <a:p>
            <a:r>
              <a:rPr lang="es-CL" dirty="0"/>
              <a:t>•	Acceso y oportunidades de negocio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E4E1E-50FF-453A-85AB-9D1ACA55E085}" type="slidenum">
              <a:rPr lang="es-C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0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0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CL" sz="1200" dirty="0">
                <a:solidFill>
                  <a:srgbClr val="E63D38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Ahorro efectivo para el Estado gracias a las compras públicas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3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Queremos transitar hacia compras públicas cero papel y 100% electrónicas.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Porque con más digitalización, se simplifica y automatizan los procesos y se moderniza realmente el Estado.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4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menor burocracia también instalamos la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Microcompra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promueve la eficiencia operacional en las compras pequeñas con agilidad, rapidez, digitalización y uso del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5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menor burocracia también instalamos la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Microcompra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promueve la eficiencia operacional en las compras pequeñas con agilidad, rapidez, digitalización y uso del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2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menor burocracia también instalamos la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Microcompra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promueve la eficiencia operacional en las compras pequeñas con agilidad, rapidez, digitalización y uso del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3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cuanto a la transparencia, cumplimos un hito muy anhelado con la incorporación de las licitaciones del MOP a la plataforma de compras públicas llegando a más de US$ 1.000 millones transados el 2017.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cumple así las observaciones de los organismos multilaterales al sistema chileno de compras públicas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2017: Infraestructura vial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34F0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 hidráulicas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Infraestructura aeroportuaria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Estudios de la Coordinación de Concesiones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Asesorías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de arquitectura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portuarias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inspección fiscal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F34F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4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56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probidad y transparencia, profundizamos la labor de nuestro Observatorio ChileCompra que levantan alertas rojas por irregularidades, que envía a los organismos. Implementamos nuevos modelos de riesgos y evacuamos informes a los organismos fiscalizadores.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19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3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6C7F2-8839-4515-9AB8-9867F79367F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7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probidad y transparencia, profundizamos la labor de nuestro Observatorio ChileCompra que levantan alertas rojas por irregularidades, que envía a los organismos. Implementamos nuevos modelos de riesgos y evacuamos informes a los organismos fiscalizadores.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20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7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probidad y transparencia, profundizamos la labor de nuestro Observatorio ChileCompra que levantan alertas rojas por irregularidades, que envía a los organismos. Implementamos nuevos modelos de riesgos y evacuamos informes a los organismos fiscalizadores.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21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8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515">
              <a:defRPr/>
            </a:pP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</a:rPr>
              <a:t>90% de las órdenes 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</a:rPr>
              <a:t>de compra se dirigen a las </a:t>
            </a:r>
            <a:r>
              <a:rPr lang="es-C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</a:rPr>
              <a:t>Mipymes</a:t>
            </a:r>
            <a:endParaRPr lang="es-CL">
              <a:solidFill>
                <a:schemeClr val="tx1">
                  <a:lumMod val="85000"/>
                  <a:lumOff val="15000"/>
                </a:schemeClr>
              </a:solidFill>
              <a:latin typeface="gobCL" pitchFamily="50" charset="0"/>
            </a:endParaRPr>
          </a:p>
          <a:p>
            <a:pPr defTabSz="918515">
              <a:defRPr/>
            </a:pPr>
            <a:endParaRPr lang="es-CL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E4E1E-50FF-453A-85AB-9D1ACA55E085}" type="slidenum">
              <a:rPr lang="es-CL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obCL" pitchFamily="50" charset="0"/>
              </a:rPr>
              <a:t>90% de las órdenes </a:t>
            </a:r>
            <a:r>
              <a:rPr kumimoji="0" lang="es-CL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obCL" pitchFamily="50" charset="0"/>
              </a:rPr>
              <a:t>de compra se dirigen a las </a:t>
            </a:r>
            <a:r>
              <a:rPr kumimoji="0" lang="es-CL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obCL" pitchFamily="50" charset="0"/>
              </a:rPr>
              <a:t>Mipymes</a:t>
            </a:r>
            <a:endParaRPr kumimoji="0" lang="es-CL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obCL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23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07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14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s-CL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defRPr/>
            </a:pPr>
            <a:endParaRPr lang="es-CL" sz="1200" dirty="0">
              <a:solidFill>
                <a:prstClr val="white"/>
              </a:solidFill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s-CL" sz="1200" dirty="0">
                <a:solidFill>
                  <a:prstClr val="white"/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Proveedores pueden ajustar precios en sus ofertas según plazos conocidos declarados en bases. </a:t>
            </a:r>
          </a:p>
          <a:p>
            <a:pPr algn="l">
              <a:defRPr/>
            </a:pPr>
            <a:endParaRPr lang="es-CL" sz="1200" dirty="0">
              <a:solidFill>
                <a:prstClr val="white"/>
              </a:solidFill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s-CL" sz="1200" dirty="0">
                <a:solidFill>
                  <a:prstClr val="white"/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 hay incumplimiento, Contraloría puede instruir un sumario administrativo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lang="es-CL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Obligación normativa de declarar</a:t>
            </a:r>
            <a:br>
              <a:rPr lang="es-CL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s-CL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plazos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lang="es-CL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Modificación en el 2015 en el reglamento de la Ley 19.886 de compras públicas a través del cual se </a:t>
            </a:r>
            <a:r>
              <a:rPr lang="es-CL" sz="1200" b="1" dirty="0">
                <a:solidFill>
                  <a:srgbClr val="7AC6DF"/>
                </a:solidFill>
              </a:rPr>
              <a:t>obliga a las instituciones a incorporar en sus bases de licitación los plazos de pago</a:t>
            </a:r>
            <a:r>
              <a:rPr lang="es-CL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pPr algn="l">
              <a:defRPr/>
            </a:pPr>
            <a:endParaRPr lang="es-CL" sz="1200" dirty="0">
              <a:solidFill>
                <a:prstClr val="white"/>
              </a:solidFill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CL" sz="1200" dirty="0">
              <a:solidFill>
                <a:prstClr val="white"/>
              </a:solidFill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0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50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3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ChileCompra es la institución que administra la plataforma de compras públicas de Chile, el mayor comercio electrónico del país, donde 850 organismos del Estado realizan de manera autónoma sus compras y contrataciones a más de 123 mil empresas de todos los tamaños.</a:t>
            </a:r>
          </a:p>
          <a:p>
            <a:r>
              <a:rPr lang="es-CL" dirty="0"/>
              <a:t>En diciembre de 2017 nuestra dotación era de xx funcionarios, con 16 centros en regiones y un presupuesto que alcanzó los xxx millones de pesos.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9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01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83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01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E4E1E-50FF-453A-85AB-9D1ACA55E085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326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6C7F2-8839-4515-9AB8-9867F79367F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8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6C7F2-8839-4515-9AB8-9867F79367FF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ChileCompra es la institución que administra la plataforma de compras públicas de Chile, el mayor comercio electrónico del país, donde 850 organismos del Estado realizan de manera autónoma sus compras y contrataciones a más de 123 mil empresas de todos los tamaños.</a:t>
            </a:r>
          </a:p>
          <a:p>
            <a:r>
              <a:rPr lang="es-CL" dirty="0"/>
              <a:t>En diciembre de 2017 nuestra dotación era de xx funcionarios, con 16 centros en regiones y un presupuesto que alcanzó los xxx millones de pesos.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8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estándares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éticos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3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E4E1E-50FF-453A-85AB-9D1ACA55E085}" type="slidenum">
              <a:rPr lang="es-CL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E4E1E-50FF-453A-85AB-9D1ACA55E085}" type="slidenum">
              <a:rPr lang="es-C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Mejora en la información de los tiempos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srgbClr val="3CADD0"/>
                </a:solidFill>
              </a:rPr>
              <a:t>de pago</a:t>
            </a:r>
            <a:r>
              <a:rPr lang="es-CL" sz="1200" b="1" dirty="0">
                <a:solidFill>
                  <a:srgbClr val="3CADD0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Recogiendo las recomendaciones de las asociaciones gremiales de micro y pequeñas empresas.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OBJETIVOS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Mejorar el ingreso de información por parte de los organismos al sistema financiero: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ingreso del documento,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recepción conforme de la factura </a:t>
            </a:r>
          </a:p>
          <a:p>
            <a:pPr marL="17145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fecha de pago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E4E1E-50FF-453A-85AB-9D1ACA55E085}" type="slidenum">
              <a:rPr lang="es-C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estándares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éticos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CL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4E1E-50FF-453A-85AB-9D1ACA55E085}" type="slidenum">
              <a:rPr lang="es-CL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1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3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5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7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2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14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214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650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8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839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906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36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595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3143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06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121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31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105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362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350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4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28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22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22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502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02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0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62335E-E3A8-4F08-8C82-542ACAAF6187}" type="datetimeFigureOut">
              <a:rPr lang="es-CL" smtClean="0"/>
              <a:t>21-06-2018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AC13-8587-4021-AD2C-8C25FEAEA7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23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2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emf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emf"/><Relationship Id="rId5" Type="http://schemas.openxmlformats.org/officeDocument/2006/relationships/image" Target="../media/image7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7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4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7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png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4"/>
          <p:cNvSpPr txBox="1">
            <a:spLocks noChangeArrowheads="1"/>
          </p:cNvSpPr>
          <p:nvPr/>
        </p:nvSpPr>
        <p:spPr bwMode="auto">
          <a:xfrm>
            <a:off x="349411" y="3629009"/>
            <a:ext cx="395419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L" sz="2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ENCUENTRO TÉCNICO DIRECTORES DE CONTROL: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L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Públicas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1" y="555845"/>
            <a:ext cx="3588750" cy="1338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9411" y="6117878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MX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de junio de 2018</a:t>
            </a:r>
            <a:endParaRPr lang="es-C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49411" y="5796736"/>
            <a:ext cx="35825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949"/>
            <a:ext cx="12192000" cy="23318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4978" y="937785"/>
            <a:ext cx="670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6000" b="1">
                <a:solidFill>
                  <a:prstClr val="white"/>
                </a:solidFill>
                <a:latin typeface="gobCL" pitchFamily="50" charset="0"/>
              </a:rPr>
              <a:t>EJES ESTRATÉGICOS</a:t>
            </a:r>
            <a:endParaRPr lang="es-CL" sz="6000" b="1" dirty="0">
              <a:solidFill>
                <a:prstClr val="white"/>
              </a:solidFill>
              <a:latin typeface="gobCL" pitchFamily="50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000" y="5679421"/>
            <a:ext cx="2790000" cy="10462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90852" y="2785351"/>
            <a:ext cx="213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Eficiencia y</a:t>
            </a:r>
          </a:p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Competitividad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99577" y="2785351"/>
            <a:ext cx="213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Probidad</a:t>
            </a:r>
          </a:p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y Transparencia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48293" y="2653904"/>
            <a:ext cx="367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Acceso y</a:t>
            </a:r>
          </a:p>
          <a:p>
            <a:pPr>
              <a:defRPr/>
            </a:pP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</a:rPr>
              <a:t>Oportunidades de Negocio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33626B23-667F-4590-8702-E6069D73F3A1}"/>
              </a:ext>
            </a:extLst>
          </p:cNvPr>
          <p:cNvSpPr/>
          <p:nvPr/>
        </p:nvSpPr>
        <p:spPr>
          <a:xfrm>
            <a:off x="883920" y="4593029"/>
            <a:ext cx="10921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200" dirty="0" err="1">
                <a:solidFill>
                  <a:prstClr val="white"/>
                </a:solidFill>
                <a:latin typeface="gobCL" pitchFamily="50" charset="0"/>
              </a:rPr>
              <a:t>ChileCompra</a:t>
            </a:r>
            <a:r>
              <a:rPr lang="es-CL" sz="2200" dirty="0">
                <a:solidFill>
                  <a:prstClr val="white"/>
                </a:solidFill>
                <a:latin typeface="gobCL" pitchFamily="50" charset="0"/>
              </a:rPr>
              <a:t> es la institución que administra la plataforma de Compras Públicas del país</a:t>
            </a:r>
          </a:p>
        </p:txBody>
      </p:sp>
    </p:spTree>
    <p:extLst>
      <p:ext uri="{BB962C8B-B14F-4D97-AF65-F5344CB8AC3E}">
        <p14:creationId xmlns:p14="http://schemas.microsoft.com/office/powerpoint/2010/main" val="4026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504765" y="1425745"/>
            <a:ext cx="2994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>
              <a:defRPr/>
            </a:pPr>
            <a:r>
              <a:rPr lang="es-E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Convenios Marco</a:t>
            </a:r>
            <a:endParaRPr lang="en-US" sz="2200" b="1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9083" b="7764"/>
          <a:stretch/>
        </p:blipFill>
        <p:spPr>
          <a:xfrm>
            <a:off x="2317641" y="1846906"/>
            <a:ext cx="7234237" cy="41120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572" y="2324746"/>
            <a:ext cx="3744813" cy="24102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463" y="2324746"/>
            <a:ext cx="3440044" cy="24102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24541" y="2360117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Ahorros de 21%</a:t>
            </a:r>
            <a:endParaRPr lang="es-CL" b="1" dirty="0">
              <a:solidFill>
                <a:prstClr val="white"/>
              </a:solidFill>
              <a:latin typeface="gobCL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449502" y="275847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4.000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27821" y="3183983"/>
            <a:ext cx="26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30,3% del total transado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439767" y="3546121"/>
            <a:ext cx="377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$2,3 millones de millones transados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81664" y="3944474"/>
            <a:ext cx="22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41,9% participación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631971" y="433377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136.000 </a:t>
            </a:r>
            <a:r>
              <a:rPr lang="es-CL" b="1" dirty="0" err="1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SKUs</a:t>
            </a:r>
            <a:endParaRPr lang="es-CL" b="1" dirty="0">
              <a:solidFill>
                <a:prstClr val="white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504766" y="2360117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por $508.000 millones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504766" y="2758470"/>
            <a:ext cx="276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proveedores en el catálogo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504766" y="3183983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 www.mercadopublico.cl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504766" y="3546121"/>
            <a:ext cx="246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39,8% más que en 2016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8504766" y="3944474"/>
            <a:ext cx="21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 montos de pymes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504766" y="4333773"/>
            <a:ext cx="238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 33 Convenios Marco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369" y="2642041"/>
            <a:ext cx="742755" cy="72660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69974" y="2159401"/>
            <a:ext cx="331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Eficiencia y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Competitividad</a:t>
            </a:r>
          </a:p>
        </p:txBody>
      </p:sp>
    </p:spTree>
    <p:extLst>
      <p:ext uri="{BB962C8B-B14F-4D97-AF65-F5344CB8AC3E}">
        <p14:creationId xmlns:p14="http://schemas.microsoft.com/office/powerpoint/2010/main" val="31918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322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Eficiencia y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Competitividad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514080" y="1481083"/>
            <a:ext cx="5592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rgbClr val="E63D38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Nuevo modelo de Compra Colaborativa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810" y="2472780"/>
            <a:ext cx="7628745" cy="395981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7528" y="3350328"/>
            <a:ext cx="332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Mayores ahorros</a:t>
            </a:r>
          </a:p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mejor uso de los recursos</a:t>
            </a:r>
          </a:p>
        </p:txBody>
      </p:sp>
    </p:spTree>
    <p:extLst>
      <p:ext uri="{BB962C8B-B14F-4D97-AF65-F5344CB8AC3E}">
        <p14:creationId xmlns:p14="http://schemas.microsoft.com/office/powerpoint/2010/main" val="2453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46" y="2316397"/>
            <a:ext cx="4360965" cy="2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571117" y="4878547"/>
            <a:ext cx="3483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Hacia compras públicas </a:t>
            </a: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#SinPapeleo, 100% electrónicas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982371"/>
            <a:ext cx="7215357" cy="36239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5A8CC3C-1AD8-465C-9E5F-B4A61E205156}"/>
              </a:ext>
            </a:extLst>
          </p:cNvPr>
          <p:cNvSpPr txBox="1"/>
          <p:nvPr/>
        </p:nvSpPr>
        <p:spPr>
          <a:xfrm>
            <a:off x="7829571" y="2489564"/>
            <a:ext cx="17674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200" dirty="0">
                <a:solidFill>
                  <a:prstClr val="white"/>
                </a:solidFill>
                <a:latin typeface="gobCL" pitchFamily="50" charset="0"/>
              </a:rPr>
              <a:t>Digitalización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68C48C9F-2F98-4780-AD1E-13DAE9F7D7C3}"/>
              </a:ext>
            </a:extLst>
          </p:cNvPr>
          <p:cNvSpPr txBox="1"/>
          <p:nvPr/>
        </p:nvSpPr>
        <p:spPr>
          <a:xfrm>
            <a:off x="7829571" y="3271780"/>
            <a:ext cx="1826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200" dirty="0">
                <a:solidFill>
                  <a:prstClr val="white"/>
                </a:solidFill>
                <a:latin typeface="gobCL" pitchFamily="50" charset="0"/>
              </a:rPr>
              <a:t>Simplificación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DDC09B2-412B-473D-88FF-F0EF0A860523}"/>
              </a:ext>
            </a:extLst>
          </p:cNvPr>
          <p:cNvSpPr txBox="1"/>
          <p:nvPr/>
        </p:nvSpPr>
        <p:spPr>
          <a:xfrm>
            <a:off x="7829571" y="4046275"/>
            <a:ext cx="2013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200" dirty="0">
                <a:solidFill>
                  <a:prstClr val="white"/>
                </a:solidFill>
                <a:latin typeface="gobCL" pitchFamily="50" charset="0"/>
              </a:rPr>
              <a:t>Automatización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7528" y="2159401"/>
            <a:ext cx="3202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Eficiencia y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Competitividad</a:t>
            </a:r>
          </a:p>
        </p:txBody>
      </p:sp>
    </p:spTree>
    <p:extLst>
      <p:ext uri="{BB962C8B-B14F-4D97-AF65-F5344CB8AC3E}">
        <p14:creationId xmlns:p14="http://schemas.microsoft.com/office/powerpoint/2010/main" val="38621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61" y="2159401"/>
            <a:ext cx="4691645" cy="2473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D7BCB8C-72E4-41A6-A45F-EBAC3E29410E}"/>
              </a:ext>
            </a:extLst>
          </p:cNvPr>
          <p:cNvSpPr/>
          <p:nvPr/>
        </p:nvSpPr>
        <p:spPr>
          <a:xfrm>
            <a:off x="9294722" y="4933892"/>
            <a:ext cx="21880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E63D38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Desafío</a:t>
            </a:r>
            <a:r>
              <a:rPr lang="en-US" sz="2000" b="1" dirty="0">
                <a:solidFill>
                  <a:srgbClr val="E63D38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Avanzar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mercado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potencial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compras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menores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US$ 366 </a:t>
            </a:r>
            <a:r>
              <a:rPr lang="es-CL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millones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00" y="1600566"/>
            <a:ext cx="8546031" cy="42666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354837" y="234847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prstClr val="white"/>
                </a:solidFill>
                <a:latin typeface="gobCL" pitchFamily="50" charset="0"/>
              </a:rPr>
              <a:t>Más agilidad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354837" y="3205721"/>
            <a:ext cx="171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prstClr val="white"/>
                </a:solidFill>
                <a:latin typeface="gobCL" pitchFamily="50" charset="0"/>
              </a:rPr>
              <a:t>Más rapidez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354837" y="3994391"/>
            <a:ext cx="241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prstClr val="white"/>
                </a:solidFill>
                <a:latin typeface="gobCL" pitchFamily="50" charset="0"/>
              </a:rPr>
              <a:t>Más E-</a:t>
            </a:r>
            <a:r>
              <a:rPr lang="es-CL" sz="2400" dirty="0" err="1">
                <a:solidFill>
                  <a:prstClr val="white"/>
                </a:solidFill>
                <a:latin typeface="gobCL" pitchFamily="50" charset="0"/>
              </a:rPr>
              <a:t>commerce</a:t>
            </a:r>
            <a:endParaRPr lang="es-CL" sz="2400" dirty="0">
              <a:solidFill>
                <a:prstClr val="white"/>
              </a:solidFill>
              <a:latin typeface="gobCL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97528" y="2348471"/>
            <a:ext cx="28657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Menor burocracia</a:t>
            </a:r>
          </a:p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más simplificación</a:t>
            </a:r>
          </a:p>
          <a:p>
            <a:pPr>
              <a:defRPr/>
            </a:pPr>
            <a:endParaRPr lang="es-CL" sz="2200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Más eficiencia</a:t>
            </a:r>
          </a:p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operacional para</a:t>
            </a:r>
          </a:p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compras menores</a:t>
            </a:r>
          </a:p>
          <a:p>
            <a:pPr>
              <a:defRPr/>
            </a:pPr>
            <a:endParaRPr lang="es-CL" sz="2200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DB870282-8852-4351-A659-B730E023901D}"/>
              </a:ext>
            </a:extLst>
          </p:cNvPr>
          <p:cNvSpPr/>
          <p:nvPr/>
        </p:nvSpPr>
        <p:spPr>
          <a:xfrm>
            <a:off x="9123055" y="4869626"/>
            <a:ext cx="2519052" cy="1710817"/>
          </a:xfrm>
          <a:prstGeom prst="rect">
            <a:avLst/>
          </a:prstGeom>
          <a:noFill/>
          <a:ln w="50800">
            <a:solidFill>
              <a:srgbClr val="E63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7208" y="102295"/>
            <a:ext cx="38651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b="1" dirty="0" smtClean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SIMPLIFICACIÓN</a:t>
            </a:r>
          </a:p>
          <a:p>
            <a:r>
              <a:rPr lang="es-MX" sz="3400" b="1" dirty="0" smtClean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L1</a:t>
            </a:r>
            <a:endParaRPr lang="es-CL" sz="3400" b="1" dirty="0">
              <a:solidFill>
                <a:prstClr val="white">
                  <a:lumMod val="65000"/>
                </a:prstClr>
              </a:solidFill>
              <a:latin typeface="gobCL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84245A0-659F-4412-BCA7-8AABD94EDCBC}"/>
              </a:ext>
            </a:extLst>
          </p:cNvPr>
          <p:cNvSpPr txBox="1"/>
          <p:nvPr/>
        </p:nvSpPr>
        <p:spPr>
          <a:xfrm>
            <a:off x="550260" y="1293258"/>
            <a:ext cx="3569519" cy="2385268"/>
          </a:xfrm>
          <a:prstGeom prst="homePlate">
            <a:avLst>
              <a:gd name="adj" fmla="val 20101"/>
            </a:avLst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ES" sz="13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obtener más estandarización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duplicar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Reducción e incluso eliminación del papel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Disminuir percepción de inseguridad en los procesos de compras.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3E43B9B-B845-4DCC-AAE2-23DC61556334}"/>
              </a:ext>
            </a:extLst>
          </p:cNvPr>
          <p:cNvSpPr txBox="1"/>
          <p:nvPr/>
        </p:nvSpPr>
        <p:spPr>
          <a:xfrm>
            <a:off x="4378382" y="238242"/>
            <a:ext cx="5489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¿Para qué Simplificar 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F72356E-B32F-402A-8CEE-B2CE2D309A17}"/>
              </a:ext>
            </a:extLst>
          </p:cNvPr>
          <p:cNvSpPr txBox="1"/>
          <p:nvPr/>
        </p:nvSpPr>
        <p:spPr>
          <a:xfrm>
            <a:off x="4258733" y="1170147"/>
            <a:ext cx="4852117" cy="2508379"/>
          </a:xfrm>
          <a:prstGeom prst="homePlate">
            <a:avLst>
              <a:gd name="adj" fmla="val 21494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bases 100%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Cláusulas revisadas por Contraloría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son bases tipo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Autorización y firma en 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 N° Acto administrativo previo a la publicación de la licitación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648460B-5704-4734-8E6E-24B03B8A06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1494367"/>
            <a:ext cx="2294467" cy="197696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45336438-51D3-4A39-83BD-BC52449AF65F}"/>
              </a:ext>
            </a:extLst>
          </p:cNvPr>
          <p:cNvSpPr/>
          <p:nvPr/>
        </p:nvSpPr>
        <p:spPr>
          <a:xfrm>
            <a:off x="795793" y="4082139"/>
            <a:ext cx="1079507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Reemplazo del formulario, como reflejo de un acto administrativo firmado en papel por la autoridad, </a:t>
            </a:r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construcción de un acto administrativo digital, firmado con Firma Electrónica Avanzada.  </a:t>
            </a:r>
            <a:r>
              <a:rPr lang="es-E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100% digitales</a:t>
            </a:r>
            <a:r>
              <a:rPr lang="es-E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F6F601F-3BE5-4184-A706-33E7AE40185E}"/>
              </a:ext>
            </a:extLst>
          </p:cNvPr>
          <p:cNvSpPr txBox="1"/>
          <p:nvPr/>
        </p:nvSpPr>
        <p:spPr>
          <a:xfrm>
            <a:off x="1861897" y="5057281"/>
            <a:ext cx="972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54. Las Entidades deberán desarrollar todos sus procesos de compra utilizando solamente el Sistema de Información…., incluyendo todos los actos, documentos y resoluciones relacionadas directa o indirectamente con los procesos de compra.</a:t>
            </a:r>
          </a:p>
          <a:p>
            <a:pPr algn="just"/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anterior se efectuará a través de la utilización de los formularios elaborados por la Dirección y de ingreso oportuno de la información requerida en el Sistema de Información[…]”</a:t>
            </a:r>
          </a:p>
        </p:txBody>
      </p:sp>
      <p:pic>
        <p:nvPicPr>
          <p:cNvPr id="23" name="Gráfico 8" descr="Martillo de juez">
            <a:extLst>
              <a:ext uri="{FF2B5EF4-FFF2-40B4-BE49-F238E27FC236}">
                <a16:creationId xmlns:a16="http://schemas.microsoft.com/office/drawing/2014/main" xmlns="" id="{A1D32B7B-6540-4D27-AEEF-9D237F1C15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0260" y="5057281"/>
            <a:ext cx="1179143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9958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0177" y="151147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E01F93F-BBCD-489E-A90D-C0B93D81C956}"/>
              </a:ext>
            </a:extLst>
          </p:cNvPr>
          <p:cNvSpPr/>
          <p:nvPr/>
        </p:nvSpPr>
        <p:spPr>
          <a:xfrm>
            <a:off x="788709" y="1625733"/>
            <a:ext cx="2653045" cy="2940687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DIRECTIVA DE CONTRATACIÓN PÚBLICA N° 26. </a:t>
            </a: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“Recomendaciones para una mayor eficiencia en la contratación de bienes y servicios”. Publicado el 4 de agosto de 2016.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6AA3083-0307-4FDD-A647-9E7850366A7C}"/>
              </a:ext>
            </a:extLst>
          </p:cNvPr>
          <p:cNvSpPr/>
          <p:nvPr/>
        </p:nvSpPr>
        <p:spPr>
          <a:xfrm>
            <a:off x="6273806" y="1625734"/>
            <a:ext cx="2672148" cy="2940685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DIRECTIVA DE CONTRATACIÓN PÚBLICA N° 19.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Instrucciones para lograr ahorros en contrataciones públicas dentro del convenio marco de transporte aéreo de pasajeros en vuelos de alcance nacional, 04 de mayo de 2015.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59A2665D-4725-4497-993D-50F8F5771801}"/>
              </a:ext>
            </a:extLst>
          </p:cNvPr>
          <p:cNvSpPr/>
          <p:nvPr/>
        </p:nvSpPr>
        <p:spPr>
          <a:xfrm>
            <a:off x="9050578" y="1625734"/>
            <a:ext cx="2643019" cy="2940685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DIRECTIVA DE CONTRATACIÓN PÚBLICA N° 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Orientaciones sobre el Pago a Proveedores en los procesos de Contratación Pública. 18 de noviembre de 2015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F567D501-2E4D-4607-99C4-761A664E14DA}"/>
              </a:ext>
            </a:extLst>
          </p:cNvPr>
          <p:cNvSpPr/>
          <p:nvPr/>
        </p:nvSpPr>
        <p:spPr>
          <a:xfrm>
            <a:off x="3553376" y="1625734"/>
            <a:ext cx="2608808" cy="2940685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DIRECTIVA DE CONTRATACIÓN PÚBLICA N° 29. </a:t>
            </a: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Recomendaciones para realizar compras conjuntas de bienes y servicios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Publicado el 19 de julio de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4F9598E4-7A0D-44B0-BE8E-84A3A71E07B2}"/>
              </a:ext>
            </a:extLst>
          </p:cNvPr>
          <p:cNvSpPr txBox="1"/>
          <p:nvPr/>
        </p:nvSpPr>
        <p:spPr>
          <a:xfrm>
            <a:off x="788708" y="4790364"/>
            <a:ext cx="331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¿Qué es comprar bien? </a:t>
            </a:r>
            <a:endParaRPr kumimoji="0" lang="es-CL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31CCBD3A-7D96-49B9-841D-EF0DB8A05657}"/>
              </a:ext>
            </a:extLst>
          </p:cNvPr>
          <p:cNvSpPr txBox="1"/>
          <p:nvPr/>
        </p:nvSpPr>
        <p:spPr>
          <a:xfrm>
            <a:off x="8945954" y="4724961"/>
            <a:ext cx="2872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Mejoras y nuevos servicios en Mercado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Público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B9F3DAF0-A8A2-4A40-9023-A39A862E027A}"/>
              </a:ext>
            </a:extLst>
          </p:cNvPr>
          <p:cNvSpPr txBox="1"/>
          <p:nvPr/>
        </p:nvSpPr>
        <p:spPr>
          <a:xfrm>
            <a:off x="4211188" y="4790364"/>
            <a:ext cx="434557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Folleto de Eficiencia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2792"/>
            <a:ext cx="12179644" cy="685520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09958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9871" y="2159401"/>
            <a:ext cx="3404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Transparencia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051460" y="5083834"/>
            <a:ext cx="2063646" cy="1598071"/>
          </a:xfrm>
          <a:prstGeom prst="rect">
            <a:avLst/>
          </a:prstGeom>
          <a:noFill/>
          <a:ln w="50800">
            <a:solidFill>
              <a:srgbClr val="EDE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D7BCB8C-72E4-41A6-A45F-EBAC3E29410E}"/>
              </a:ext>
            </a:extLst>
          </p:cNvPr>
          <p:cNvSpPr/>
          <p:nvPr/>
        </p:nvSpPr>
        <p:spPr>
          <a:xfrm>
            <a:off x="10113590" y="5092712"/>
            <a:ext cx="20622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EDE43A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Desafío</a:t>
            </a:r>
            <a:r>
              <a:rPr lang="en-US" sz="2000" b="1" dirty="0">
                <a:solidFill>
                  <a:srgbClr val="EDE43A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000" b="1" dirty="0">
                <a:solidFill>
                  <a:srgbClr val="F9FF7D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5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toda la obra pública licitada en forma transparente y eficiente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97528" y="3350328"/>
            <a:ext cx="2865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endParaRPr lang="en-US" sz="2200" b="1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n-US" sz="2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cobertura</a:t>
            </a: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22442" y="1317701"/>
            <a:ext cx="7992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L" sz="2200" dirty="0">
                <a:solidFill>
                  <a:srgbClr val="FFFF00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Incorporación del MOP a ChileCompra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076" y="2055331"/>
            <a:ext cx="6519540" cy="388265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436586" y="3165662"/>
            <a:ext cx="2180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prstClr val="white"/>
                </a:solidFill>
                <a:latin typeface="gobCL" pitchFamily="50" charset="0"/>
              </a:rPr>
              <a:t>contratos publicados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518075" y="5980564"/>
            <a:ext cx="3114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solidFill>
                  <a:prstClr val="white"/>
                </a:solidFill>
                <a:latin typeface="gobCL" pitchFamily="50" charset="0"/>
              </a:rPr>
              <a:t> trámites electrónicos</a:t>
            </a:r>
          </a:p>
          <a:p>
            <a:pPr algn="ctr"/>
            <a:r>
              <a:rPr lang="es-CL" dirty="0">
                <a:solidFill>
                  <a:prstClr val="white"/>
                </a:solidFill>
                <a:latin typeface="gobCL" pitchFamily="50" charset="0"/>
              </a:rPr>
              <a:t>con 20% menos de iteraciones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826824" y="4322775"/>
            <a:ext cx="189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solidFill>
                  <a:prstClr val="white"/>
                </a:solidFill>
                <a:latin typeface="gobCL" pitchFamily="50" charset="0"/>
              </a:rPr>
              <a:t>transados el 2017</a:t>
            </a:r>
          </a:p>
        </p:txBody>
      </p:sp>
    </p:spTree>
    <p:extLst>
      <p:ext uri="{BB962C8B-B14F-4D97-AF65-F5344CB8AC3E}">
        <p14:creationId xmlns:p14="http://schemas.microsoft.com/office/powerpoint/2010/main" val="16159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099582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70" y="2256112"/>
            <a:ext cx="6062866" cy="76803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70" y="3159594"/>
            <a:ext cx="6062866" cy="61536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70" y="3910407"/>
            <a:ext cx="6062866" cy="6153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5" y="1502713"/>
            <a:ext cx="8671415" cy="43415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C5E76AC7-5511-4E91-BB49-4D673147CEA2}"/>
              </a:ext>
            </a:extLst>
          </p:cNvPr>
          <p:cNvSpPr/>
          <p:nvPr/>
        </p:nvSpPr>
        <p:spPr>
          <a:xfrm>
            <a:off x="8120861" y="2211376"/>
            <a:ext cx="4112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Más </a:t>
            </a:r>
            <a:r>
              <a:rPr lang="en-US" sz="1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digitalización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1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simplificación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compromiso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OGP y </a:t>
            </a:r>
            <a:r>
              <a:rPr lang="en-US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estándar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OCDS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C5E76AC7-5511-4E91-BB49-4D673147CEA2}"/>
              </a:ext>
            </a:extLst>
          </p:cNvPr>
          <p:cNvSpPr/>
          <p:nvPr/>
        </p:nvSpPr>
        <p:spPr>
          <a:xfrm>
            <a:off x="8156374" y="3178820"/>
            <a:ext cx="377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Mejor información </a:t>
            </a:r>
            <a:r>
              <a:rPr lang="es-CL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para la</a:t>
            </a:r>
            <a:r>
              <a:rPr lang="es-CL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gestión pública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C5E76AC7-5511-4E91-BB49-4D673147CEA2}"/>
              </a:ext>
            </a:extLst>
          </p:cNvPr>
          <p:cNvSpPr/>
          <p:nvPr/>
        </p:nvSpPr>
        <p:spPr>
          <a:xfrm>
            <a:off x="8174130" y="3910340"/>
            <a:ext cx="379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Potenciar el </a:t>
            </a:r>
            <a:r>
              <a:rPr lang="es-CL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control social </a:t>
            </a:r>
            <a:r>
              <a:rPr lang="es-CL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promover comunidades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48952" y="3350328"/>
            <a:ext cx="2545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¿Por qué </a:t>
            </a: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datos abiertos</a:t>
            </a:r>
          </a:p>
          <a:p>
            <a:pPr>
              <a:defRPr/>
            </a:pP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 compras públicas?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48952" y="2159401"/>
            <a:ext cx="31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Transparencia</a:t>
            </a:r>
          </a:p>
        </p:txBody>
      </p:sp>
    </p:spTree>
    <p:extLst>
      <p:ext uri="{BB962C8B-B14F-4D97-AF65-F5344CB8AC3E}">
        <p14:creationId xmlns:p14="http://schemas.microsoft.com/office/powerpoint/2010/main" val="40205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09958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1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Transparencia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695" y="3386075"/>
            <a:ext cx="6062866" cy="61536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187302" y="3401370"/>
            <a:ext cx="29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prstClr val="black"/>
                </a:solidFill>
                <a:latin typeface="gobCL" pitchFamily="50" charset="0"/>
              </a:rPr>
              <a:t>19.144 reclamos</a:t>
            </a:r>
          </a:p>
          <a:p>
            <a:r>
              <a:rPr lang="es-CL" sz="1600" dirty="0">
                <a:solidFill>
                  <a:prstClr val="black"/>
                </a:solidFill>
                <a:latin typeface="gobCL" pitchFamily="50" charset="0"/>
              </a:rPr>
              <a:t>por probidad derivados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280" y="2731591"/>
            <a:ext cx="6062866" cy="61536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8173285" y="2762274"/>
            <a:ext cx="3953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prstClr val="black"/>
                </a:solidFill>
                <a:latin typeface="gobCL" pitchFamily="50" charset="0"/>
              </a:rPr>
              <a:t>155 informes enviados</a:t>
            </a:r>
          </a:p>
          <a:p>
            <a:r>
              <a:rPr lang="es-CL" sz="1500" dirty="0">
                <a:solidFill>
                  <a:prstClr val="black"/>
                </a:solidFill>
                <a:latin typeface="gobCL" pitchFamily="50" charset="0"/>
              </a:rPr>
              <a:t>Contraloría – Ministerio Público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307" y="4036601"/>
            <a:ext cx="6062866" cy="61536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8191039" y="4030601"/>
            <a:ext cx="410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prstClr val="black"/>
                </a:solidFill>
                <a:latin typeface="gobCL" pitchFamily="50" charset="0"/>
              </a:rPr>
              <a:t>54% de efectividad</a:t>
            </a:r>
          </a:p>
          <a:p>
            <a:r>
              <a:rPr lang="es-CL" sz="1600" dirty="0">
                <a:solidFill>
                  <a:prstClr val="black"/>
                </a:solidFill>
                <a:latin typeface="gobCL" pitchFamily="50" charset="0"/>
              </a:rPr>
              <a:t>en recomendaciones a organismos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495" y="2093549"/>
            <a:ext cx="6062866" cy="61536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8189602" y="2078254"/>
            <a:ext cx="29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prstClr val="black"/>
                </a:solidFill>
                <a:latin typeface="gobCL" pitchFamily="50" charset="0"/>
              </a:rPr>
              <a:t>246.312 alertas </a:t>
            </a:r>
            <a:r>
              <a:rPr lang="es-CL" sz="1600" dirty="0">
                <a:solidFill>
                  <a:prstClr val="black"/>
                </a:solidFill>
                <a:latin typeface="gobCL" pitchFamily="50" charset="0"/>
              </a:rPr>
              <a:t>enviadas a compradores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/>
        </p:blipFill>
        <p:spPr>
          <a:xfrm>
            <a:off x="1847996" y="1713020"/>
            <a:ext cx="7322637" cy="40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83" y="5436455"/>
            <a:ext cx="3025446" cy="11286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3" y="245428"/>
            <a:ext cx="11643727" cy="63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257" y="2072836"/>
            <a:ext cx="4597249" cy="24171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09958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1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Transparencia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97527" y="3350328"/>
            <a:ext cx="340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Observatorio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ChileCompra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412904" y="2056198"/>
            <a:ext cx="29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black"/>
                </a:solidFill>
                <a:latin typeface="gobCL" pitchFamily="50" charset="0"/>
              </a:rPr>
              <a:t>1.883 denuncias </a:t>
            </a:r>
            <a:r>
              <a:rPr lang="es-ES" sz="1600" dirty="0">
                <a:solidFill>
                  <a:prstClr val="black"/>
                </a:solidFill>
                <a:latin typeface="gobCL" pitchFamily="50" charset="0"/>
              </a:rPr>
              <a:t>reservadas gestionadas</a:t>
            </a:r>
            <a:endParaRPr lang="es-CL" sz="1600" dirty="0">
              <a:solidFill>
                <a:prstClr val="black"/>
              </a:solidFill>
              <a:latin typeface="gobCL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333005" y="2675834"/>
            <a:ext cx="330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600" dirty="0">
                <a:solidFill>
                  <a:prstClr val="black"/>
                </a:solidFill>
                <a:latin typeface="gobCL" pitchFamily="50" charset="0"/>
              </a:rPr>
              <a:t>Herramientas tecnológicas de </a:t>
            </a:r>
            <a:r>
              <a:rPr lang="es-CL" sz="1600" b="1" dirty="0">
                <a:solidFill>
                  <a:prstClr val="black"/>
                </a:solidFill>
                <a:latin typeface="gobCL" pitchFamily="50" charset="0"/>
              </a:rPr>
              <a:t>BI</a:t>
            </a:r>
            <a:r>
              <a:rPr lang="es-CL" sz="1600" dirty="0">
                <a:solidFill>
                  <a:prstClr val="black"/>
                </a:solidFill>
                <a:latin typeface="gobCL" pitchFamily="50" charset="0"/>
              </a:rPr>
              <a:t>: </a:t>
            </a:r>
            <a:r>
              <a:rPr lang="es-CL" sz="1600" b="1" dirty="0">
                <a:solidFill>
                  <a:prstClr val="black"/>
                </a:solidFill>
                <a:latin typeface="gobCL" pitchFamily="50" charset="0"/>
              </a:rPr>
              <a:t>Watson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412903" y="3335790"/>
            <a:ext cx="330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black"/>
                </a:solidFill>
                <a:latin typeface="gobCL" pitchFamily="50" charset="0"/>
              </a:rPr>
              <a:t>6.305 </a:t>
            </a:r>
            <a:r>
              <a:rPr lang="es-ES" sz="1600" dirty="0">
                <a:solidFill>
                  <a:prstClr val="black"/>
                </a:solidFill>
                <a:latin typeface="gobCL" pitchFamily="50" charset="0"/>
              </a:rPr>
              <a:t>licitaciones revisadas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412903" y="3933244"/>
            <a:ext cx="302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black"/>
                </a:solidFill>
                <a:latin typeface="gobCL" pitchFamily="50" charset="0"/>
              </a:rPr>
              <a:t>1.908 </a:t>
            </a:r>
            <a:r>
              <a:rPr lang="es-ES" sz="1600" dirty="0">
                <a:solidFill>
                  <a:prstClr val="black"/>
                </a:solidFill>
                <a:latin typeface="gobCL" pitchFamily="50" charset="0"/>
              </a:rPr>
              <a:t>Grandes Compras revisadas</a:t>
            </a:r>
            <a:endParaRPr lang="es-CL" sz="1600" b="1" dirty="0">
              <a:solidFill>
                <a:prstClr val="black"/>
              </a:solidFill>
              <a:latin typeface="gobCL" pitchFamily="50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E82975D-FFE0-4F66-A2EE-CDEBC95DC7DD}"/>
              </a:ext>
            </a:extLst>
          </p:cNvPr>
          <p:cNvSpPr/>
          <p:nvPr/>
        </p:nvSpPr>
        <p:spPr>
          <a:xfrm>
            <a:off x="10001250" y="4894169"/>
            <a:ext cx="2113856" cy="1867638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solidFill>
              <a:srgbClr val="EDE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263A6BD-4E4B-44DB-8254-9196F07418DE}"/>
              </a:ext>
            </a:extLst>
          </p:cNvPr>
          <p:cNvSpPr/>
          <p:nvPr/>
        </p:nvSpPr>
        <p:spPr>
          <a:xfrm>
            <a:off x="10058400" y="4933279"/>
            <a:ext cx="21839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Desafío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Aumentar la efectividad de las recomendaciones del Observatorio en los organismos</a:t>
            </a:r>
            <a:endParaRPr lang="es-CL" sz="1500" dirty="0">
              <a:solidFill>
                <a:prstClr val="black">
                  <a:lumMod val="85000"/>
                  <a:lumOff val="15000"/>
                </a:prstClr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1713020"/>
            <a:ext cx="7989571" cy="40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09958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1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</a:p>
          <a:p>
            <a:pPr>
              <a:defRPr/>
            </a:pPr>
            <a:r>
              <a:rPr lang="es-CL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Transparencia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97527" y="3350328"/>
            <a:ext cx="340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Probidad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Observatorio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ChileCompra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223458" y="1542639"/>
            <a:ext cx="1822500" cy="46350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185120" y="1542639"/>
            <a:ext cx="1822500" cy="46350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146782" y="1542639"/>
            <a:ext cx="1822500" cy="46350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0108444" y="1542639"/>
            <a:ext cx="1822500" cy="46350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4616638" y="1793754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CAIGG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167578" y="3251444"/>
            <a:ext cx="1890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Acceso a BBDD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Revisión Objetivos de Gobierno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Detección de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778013" y="179375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FNE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148435" y="3251444"/>
            <a:ext cx="1890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Acceso a BBDD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Revisión de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8348734" y="1793754"/>
            <a:ext cx="1418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Ministerio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8142227" y="3251444"/>
            <a:ext cx="1890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Informes de casos/delitos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Cooperación Técnica UNAC</a:t>
            </a:r>
          </a:p>
          <a:p>
            <a:endParaRPr lang="es-CL" b="1" dirty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199309" y="1707871"/>
            <a:ext cx="16407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Contraloría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General de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 República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0087732" y="3251444"/>
            <a:ext cx="189010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Coordinación con áreas de auditoría, fiscalización y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Envío de informes y reportes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Trabajo coordinado para levantar </a:t>
            </a:r>
            <a:r>
              <a:rPr lang="es-CL" sz="16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redflags</a:t>
            </a: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55" y="2159400"/>
            <a:ext cx="5006251" cy="6862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55" y="2948070"/>
            <a:ext cx="5006251" cy="6862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55" y="3736740"/>
            <a:ext cx="5006251" cy="6862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7"/>
          <a:stretch/>
        </p:blipFill>
        <p:spPr>
          <a:xfrm>
            <a:off x="4042432" y="1"/>
            <a:ext cx="407286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99582" cy="68580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110753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Acceso y oportunidades</a:t>
            </a:r>
            <a:b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negocio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97528" y="3875396"/>
            <a:ext cx="2865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Capacitación</a:t>
            </a:r>
          </a:p>
          <a:p>
            <a:pPr>
              <a:defRPr/>
            </a:pPr>
            <a:r>
              <a:rPr lang="es-E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asesorías gratuitas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294812" y="2174022"/>
            <a:ext cx="36740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28.140 proveedores</a:t>
            </a:r>
          </a:p>
          <a:p>
            <a:pPr>
              <a:defRPr/>
            </a:pPr>
            <a:r>
              <a:rPr lang="es-ES" sz="16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capacitados</a:t>
            </a:r>
            <a:endParaRPr lang="es-CL" sz="1600" b="1" dirty="0">
              <a:solidFill>
                <a:prstClr val="white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294812" y="2953699"/>
            <a:ext cx="343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24.652 </a:t>
            </a:r>
            <a:r>
              <a:rPr lang="es-E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funcionarios</a:t>
            </a:r>
            <a:endParaRPr lang="es-CL" sz="2200" b="1" dirty="0">
              <a:solidFill>
                <a:prstClr val="white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ES" sz="16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capacitados</a:t>
            </a:r>
            <a:endParaRPr lang="es-CL" sz="1600" dirty="0">
              <a:solidFill>
                <a:prstClr val="white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294812" y="3742369"/>
            <a:ext cx="343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317.235</a:t>
            </a:r>
            <a:r>
              <a:rPr lang="es-CL" sz="1600" dirty="0">
                <a:solidFill>
                  <a:prstClr val="black"/>
                </a:solidFill>
              </a:rPr>
              <a:t> </a:t>
            </a:r>
            <a:r>
              <a:rPr lang="es-E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atenciones </a:t>
            </a:r>
          </a:p>
          <a:p>
            <a:pPr>
              <a:defRPr/>
            </a:pPr>
            <a:r>
              <a:rPr lang="es-ES" sz="16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presenciales, telefónicas y web</a:t>
            </a:r>
            <a:endParaRPr lang="es-CL" sz="1600" dirty="0">
              <a:solidFill>
                <a:prstClr val="white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99582" cy="68580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7528" y="2159401"/>
            <a:ext cx="3110753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Acceso y oportunidades</a:t>
            </a:r>
            <a:b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negocio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7528" y="373088"/>
            <a:ext cx="3404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EJES</a:t>
            </a:r>
            <a:b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</a:br>
            <a:r>
              <a:rPr lang="es-CL" sz="4000" b="1" dirty="0">
                <a:solidFill>
                  <a:prstClr val="white">
                    <a:lumMod val="65000"/>
                  </a:prstClr>
                </a:solidFill>
                <a:latin typeface="gobCL" pitchFamily="50" charset="0"/>
              </a:rPr>
              <a:t>ESTRATÉGICOS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97528" y="3875396"/>
            <a:ext cx="2865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Mipymes</a:t>
            </a:r>
            <a:r>
              <a:rPr lang="es-CL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lideran </a:t>
            </a:r>
            <a:r>
              <a:rPr lang="es-CL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los negocios con el Estado en ChileCompra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844" y="2437445"/>
            <a:ext cx="5178410" cy="3640635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099582" y="1595595"/>
            <a:ext cx="778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200" dirty="0">
                <a:solidFill>
                  <a:srgbClr val="376087"/>
                </a:solidFill>
                <a:latin typeface="gobCL" pitchFamily="50" charset="0"/>
              </a:rPr>
              <a:t>Participación por tamaño de empresa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200" dirty="0">
                <a:solidFill>
                  <a:srgbClr val="376087"/>
                </a:solidFill>
                <a:latin typeface="gobCL" pitchFamily="50" charset="0"/>
              </a:rPr>
              <a:t>en ChileCompra 2017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7578" y="5335580"/>
            <a:ext cx="945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557111"/>
            <a:ext cx="7794210" cy="279865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2162" y="3496802"/>
            <a:ext cx="1965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Reclamos a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 Municipios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Gobierno Central 6% y FFAA 6%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277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Estado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715478" y="3496802"/>
            <a:ext cx="20345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1.909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beneficiados por gestión de pago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303002" y="3496802"/>
            <a:ext cx="14744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98%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Empresas beneficiadas son </a:t>
            </a:r>
            <a:r>
              <a:rPr kumimoji="0" lang="es-C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Mipymes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3822162" y="40514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245491" y="5010912"/>
            <a:ext cx="7687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042162" y="5252450"/>
            <a:ext cx="1965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reclamos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Municipios y Salud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715478" y="5252450"/>
            <a:ext cx="203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799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proveedores beneficiados por gestión de pago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303002" y="5252450"/>
            <a:ext cx="14744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93%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Empresas beneficiadas son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Mipymes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3453317" y="5683979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(hasta mayo)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277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Estado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201244" y="557111"/>
            <a:ext cx="7794210" cy="1584997"/>
            <a:chOff x="4206240" y="1993892"/>
            <a:chExt cx="7794210" cy="1584997"/>
          </a:xfrm>
        </p:grpSpPr>
        <p:cxnSp>
          <p:nvCxnSpPr>
            <p:cNvPr id="21" name="Conector recto 20"/>
            <p:cNvCxnSpPr/>
            <p:nvPr/>
          </p:nvCxnSpPr>
          <p:spPr>
            <a:xfrm>
              <a:off x="4857750" y="2893089"/>
              <a:ext cx="0" cy="685800"/>
            </a:xfrm>
            <a:prstGeom prst="line">
              <a:avLst/>
            </a:prstGeom>
            <a:ln w="28575">
              <a:solidFill>
                <a:srgbClr val="3175B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6492240" y="2893089"/>
              <a:ext cx="0" cy="685800"/>
            </a:xfrm>
            <a:prstGeom prst="line">
              <a:avLst/>
            </a:prstGeom>
            <a:ln w="28575">
              <a:solidFill>
                <a:srgbClr val="3175B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8126730" y="2893089"/>
              <a:ext cx="0" cy="685800"/>
            </a:xfrm>
            <a:prstGeom prst="line">
              <a:avLst/>
            </a:prstGeom>
            <a:ln w="28575">
              <a:solidFill>
                <a:srgbClr val="3175B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9692640" y="2893089"/>
              <a:ext cx="0" cy="685800"/>
            </a:xfrm>
            <a:prstGeom prst="line">
              <a:avLst/>
            </a:prstGeom>
            <a:ln w="28575">
              <a:solidFill>
                <a:srgbClr val="3175B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1315700" y="2893089"/>
              <a:ext cx="0" cy="685800"/>
            </a:xfrm>
            <a:prstGeom prst="line">
              <a:avLst/>
            </a:prstGeom>
            <a:ln w="28575">
              <a:solidFill>
                <a:srgbClr val="3175B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6240" y="1993892"/>
              <a:ext cx="7794210" cy="1365897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4144418" y="2280460"/>
            <a:ext cx="16138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Creación de alianzas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CGR,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SubRedes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Asistenciales, SUBDERE, Hacienda, SIGFE, entre otras.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Mesa Gremios-Consejo de la Sociedad Civil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723213" y="2280460"/>
            <a:ext cx="16138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Monitoreo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respuestas a reclamos por no pago oportuno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Apoyar la gestión de reclamos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MIPEs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6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diciembre 2017, 35,356 reclamos ingresados,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81% finalizados.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302008" y="2280460"/>
            <a:ext cx="1668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Disponibilización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jefes de servicio (salud).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600 usuarios activos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Gestiones para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interoperabilidad con SIGFE,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para apoyar gestión de abastecimiento y pago de los SSPP.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Alianza SUBDERE-CGR-CHC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para obtención de datos: pagos de municipios.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935666" y="2280460"/>
            <a:ext cx="16687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Capacitar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con respecto a procedimientos de pago, importancia de la factura, buenas prácticas, entre otros.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 incluye tema de pagos en todos los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cursos on-line y capacitaciones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realizadas por ChileCompra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569326" y="2280460"/>
            <a:ext cx="16687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Apoyar</a:t>
            </a:r>
            <a:r>
              <a:rPr lang="es-MX" sz="16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 gestión de documentos de pago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Aplicativo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en Mercado Público: conocer en línea el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estado de pago de cada uno de los documentos y documentos emitidos </a:t>
            </a:r>
            <a:r>
              <a:rPr lang="es-MX" sz="16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por OOPP.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5595058" y="2280460"/>
            <a:ext cx="0" cy="3547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7285313" y="2280460"/>
            <a:ext cx="0" cy="3547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8901677" y="2280460"/>
            <a:ext cx="0" cy="3547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10471858" y="2280460"/>
            <a:ext cx="0" cy="3547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286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 reglamento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Obligación normativa de declarar plazos de pago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00550" y="2240062"/>
            <a:ext cx="7375814" cy="3270667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solidFill>
              <a:srgbClr val="31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1140302E-CA06-45AE-B0F1-D17990CDC7B9}"/>
              </a:ext>
            </a:extLst>
          </p:cNvPr>
          <p:cNvSpPr/>
          <p:nvPr/>
        </p:nvSpPr>
        <p:spPr>
          <a:xfrm>
            <a:off x="4580888" y="2499530"/>
            <a:ext cx="36967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oficios enviados a Contraloría en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200" b="1" i="0" u="none" strike="noStrike" kern="1200" cap="none" spc="0" normalizeH="0" baseline="0" noProof="0" dirty="0">
              <a:ln>
                <a:noFill/>
              </a:ln>
              <a:solidFill>
                <a:srgbClr val="3175B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oficios enviados a Contraloría primer trimestre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200" b="1" i="0" u="none" strike="noStrike" kern="1200" cap="none" spc="0" normalizeH="0" baseline="0" noProof="0" dirty="0">
              <a:ln>
                <a:noFill/>
              </a:ln>
              <a:solidFill>
                <a:srgbClr val="3175B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D08DCA3-F9FB-40DF-BFFC-F8B293FEB5DE}"/>
              </a:ext>
            </a:extLst>
          </p:cNvPr>
          <p:cNvSpPr/>
          <p:nvPr/>
        </p:nvSpPr>
        <p:spPr>
          <a:xfrm>
            <a:off x="8390915" y="2499530"/>
            <a:ext cx="32074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Proveedores pueden ajustar precios en sus ofertas según plazos conocidos declarados en bases.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 hay incumplimiento, Contraloría puede instruir un sumario administrativo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8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7" y="3875396"/>
            <a:ext cx="311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Pronunciamiento general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Contraloría General de la República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45491" y="514339"/>
            <a:ext cx="21321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Autorizaciones Presupuestarias e imputación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contratación debe contar con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respaldo financiero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38154" y="514339"/>
            <a:ext cx="26537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Obligación de establecer un procedimiento de recepción de bienes y servicios y para el pago oportuno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de Procedimiento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Adquisiciones actualizado publicado en el sistema. Garanticen un pago oportuno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553067" y="514339"/>
            <a:ext cx="24921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Delimitación de funciones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Delimitar las funciones y ámbitos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competencias de los distintos funcionarios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el funcionario responsable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gestión de pago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245491" y="2845371"/>
            <a:ext cx="2132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Contenido mínimo de las Bases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3175B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incluir el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 y el modo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que se comprometen el o los pagos del Contrato de Suministro y Servicio, una vez recibidos los bienes o servicios.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638154" y="2845371"/>
            <a:ext cx="26537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Publicidad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Publicar en el Sistema de Información de Compras y Contrataciones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forma y modalidad del pago y el documento de recepción conforme de los bienes y servicios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553067" y="2845371"/>
            <a:ext cx="249213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Plazos para el pago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la recepción de la factura,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días para Gobierno Central, 45 días para sector Salud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 distinto, deberá ser menor a 30 días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Certificar la recepción de los bienes o servicios para realizar los pagos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245491" y="5075725"/>
            <a:ext cx="33668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Modalidades de pago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ser parte de los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contenidos mínimos de las bases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bases se debe regular la moneda, el mecanismo que se utilizará, entre otros, para los pagos.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612381" y="5075725"/>
            <a:ext cx="4432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CADD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 por incumplimiento de la obligación de pagar oportunamente bienes y servicios adquiridos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3175B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caso de incumplimiento, se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hacen efectivas las responsabilidades administrativas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los servidores involucrados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sanciones administrativas, multas en porcentaje del salario hasta desvinculaciones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83228" y="5277101"/>
            <a:ext cx="3110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de marzo de 2018 Instructivo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7561 de la CGR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245491" y="2697480"/>
            <a:ext cx="7687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4245491" y="4960620"/>
            <a:ext cx="7687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377609" y="514339"/>
            <a:ext cx="0" cy="20688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9326549" y="514339"/>
            <a:ext cx="0" cy="20688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377609" y="2857489"/>
            <a:ext cx="0" cy="20688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9326549" y="2857489"/>
            <a:ext cx="0" cy="20688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554899" y="5166349"/>
            <a:ext cx="11761" cy="15087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6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322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Pronunciamiento general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Contraloría General de la República, 19 de marzo 2018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ectángulo 1"/>
          <p:cNvSpPr>
            <a:spLocks noChangeArrowheads="1"/>
          </p:cNvSpPr>
          <p:nvPr/>
        </p:nvSpPr>
        <p:spPr bwMode="auto">
          <a:xfrm>
            <a:off x="4146170" y="1118864"/>
            <a:ext cx="3118627" cy="25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Oficio 3304, 12 de Octubre 2017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Investigación Especial. Zona de Bienestar de Punta Arenas del Ejército de Chile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 Regional de Magallanes y la Antártica Chilena, César González Cáceres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431820" y="1118864"/>
            <a:ext cx="3395257" cy="14773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Instrucción de un procedimiento disciplinario para determinar las responsabilidades administrativas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7391594" y="1131986"/>
            <a:ext cx="779239" cy="541366"/>
          </a:xfrm>
          <a:prstGeom prst="rightArrow">
            <a:avLst/>
          </a:prstGeom>
          <a:solidFill>
            <a:srgbClr val="3175B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Conector recto 40"/>
          <p:cNvCxnSpPr/>
          <p:nvPr/>
        </p:nvCxnSpPr>
        <p:spPr>
          <a:xfrm>
            <a:off x="4245491" y="3863966"/>
            <a:ext cx="7687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4146170" y="4115317"/>
            <a:ext cx="3003777" cy="23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Oficio 4872, 19 de Diciembre 2017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Remite informe final n°797 de 2017, sobre Auditoria al endeudamiento en el hospital regional de Coyhaique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Contralor Regional de Aysén, Jacqueline del Valle Inostroza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412480" y="4115317"/>
            <a:ext cx="3320484" cy="14773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Sumario Administrativo para determinar los responsables administrativos por los pagos atrasados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7391594" y="4423927"/>
            <a:ext cx="779239" cy="541366"/>
          </a:xfrm>
          <a:prstGeom prst="rightArrow">
            <a:avLst/>
          </a:prstGeom>
          <a:solidFill>
            <a:srgbClr val="3175B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286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Gremios, autoridades y organismos públicos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comprometen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mejorar los tiempos de pago en el Estado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F2D71F1-A9AB-4C86-8508-E4C71C8286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"/>
          <a:stretch/>
        </p:blipFill>
        <p:spPr>
          <a:xfrm>
            <a:off x="2660073" y="1616245"/>
            <a:ext cx="9485746" cy="42759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4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77325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9083" b="7764"/>
          <a:stretch/>
        </p:blipFill>
        <p:spPr>
          <a:xfrm>
            <a:off x="3341710" y="867790"/>
            <a:ext cx="9347142" cy="53131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541906" y="203811"/>
            <a:ext cx="15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A7A8AA"/>
                </a:solidFill>
                <a:latin typeface="gobCL" pitchFamily="50" charset="0"/>
              </a:rPr>
              <a:t>Cierre 2017</a:t>
            </a:r>
            <a:endParaRPr lang="es-CL" sz="1600" b="1" dirty="0">
              <a:solidFill>
                <a:srgbClr val="A7A8AA"/>
              </a:solidFill>
              <a:latin typeface="gobCL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383" y="1761378"/>
            <a:ext cx="2635544" cy="7056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2567" y="2724378"/>
            <a:ext cx="2593035" cy="7056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209" y="3637439"/>
            <a:ext cx="2312479" cy="6971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460" y="1640994"/>
            <a:ext cx="2116937" cy="9351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0793" y="2900162"/>
            <a:ext cx="2048924" cy="6971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3443" y="3724535"/>
            <a:ext cx="2201954" cy="7056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73202" y="5738989"/>
            <a:ext cx="716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bCL"/>
                <a:ea typeface="FangSong" panose="02010609060101010101" pitchFamily="49" charset="-122"/>
              </a:rPr>
              <a:t>www.mercadopublico.cl, </a:t>
            </a:r>
          </a:p>
          <a:p>
            <a:pPr algn="r"/>
            <a:r>
              <a:rPr lang="es-C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bCL"/>
                <a:ea typeface="FangSong" panose="02010609060101010101" pitchFamily="49" charset="-122"/>
              </a:rPr>
              <a:t>el mayor comercio electr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bCL"/>
                <a:ea typeface="FangSong" panose="02010609060101010101" pitchFamily="49" charset="-122"/>
              </a:rPr>
              <a:t>ónico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bCL"/>
                <a:ea typeface="FangSong" panose="02010609060101010101" pitchFamily="49" charset="-122"/>
              </a:rPr>
              <a:t> del país con más de 24.000 usuarios diarios</a:t>
            </a:r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  <a:latin typeface="gobCL"/>
              <a:ea typeface="FangSong" panose="02010609060101010101" pitchFamily="49" charset="-122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3CF8E1D-B143-461E-A44D-59D68954441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/>
          </a:blip>
          <a:stretch>
            <a:fillRect/>
          </a:stretch>
        </p:blipFill>
        <p:spPr>
          <a:xfrm>
            <a:off x="164344" y="2806408"/>
            <a:ext cx="3757214" cy="239834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C1AFAAA-D60B-457D-9CF6-826DCEB133D1}"/>
              </a:ext>
            </a:extLst>
          </p:cNvPr>
          <p:cNvSpPr/>
          <p:nvPr/>
        </p:nvSpPr>
        <p:spPr>
          <a:xfrm>
            <a:off x="291673" y="2804287"/>
            <a:ext cx="815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gobCL" pitchFamily="50" charset="0"/>
              </a:rPr>
              <a:t>Tratos Directos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4C25CD4-14A5-4CEA-AF9D-F04CF3621B66}"/>
              </a:ext>
            </a:extLst>
          </p:cNvPr>
          <p:cNvSpPr/>
          <p:nvPr/>
        </p:nvSpPr>
        <p:spPr>
          <a:xfrm>
            <a:off x="144675" y="5177620"/>
            <a:ext cx="1004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gobCL" pitchFamily="50" charset="0"/>
              </a:rPr>
              <a:t>Convenios Marco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7879D1B9-9FFF-432B-A8E4-E53C18C3D834}"/>
              </a:ext>
            </a:extLst>
          </p:cNvPr>
          <p:cNvSpPr/>
          <p:nvPr/>
        </p:nvSpPr>
        <p:spPr>
          <a:xfrm>
            <a:off x="2848394" y="3846524"/>
            <a:ext cx="109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  <a:latin typeface="gobCL" pitchFamily="50" charset="0"/>
              </a:rPr>
              <a:t>Licitaciones Públicas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0D0CC7F-7E86-4BB8-8821-EF251853A465}"/>
              </a:ext>
            </a:extLst>
          </p:cNvPr>
          <p:cNvSpPr/>
          <p:nvPr/>
        </p:nvSpPr>
        <p:spPr>
          <a:xfrm>
            <a:off x="2984771" y="2664733"/>
            <a:ext cx="9634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gobCL" pitchFamily="50" charset="0"/>
              </a:rPr>
              <a:t>Licitaciones Privadas</a:t>
            </a:r>
            <a:endParaRPr lang="es-C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7" y="3875396"/>
            <a:ext cx="311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Pago Oportuno / Ministerio de Economía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medidas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056184" y="2989385"/>
            <a:ext cx="8135816" cy="3739661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437130" y="3018761"/>
            <a:ext cx="75204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Carácter General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aplica tanto para el sector Público como Privado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la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Obligación de la emisión electrónica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guía de despacho. (30 días máximo para facturar)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Limitación al cambio del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original de la factura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una vez aceptada por parte del comprador.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del día convenido, y no más de 60 días máximo, la factura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devengará intereses.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generará información pública sobre el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comportamiento de pago de empresas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forma de que aquellas que pagan en forma oportuna se vean reconocidas por la ciudadanía.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modificarán las condiciones para la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 del sello </a:t>
            </a:r>
            <a:r>
              <a:rPr kumimoji="0" lang="es-C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ProPyme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de intereses desfasado en 25 meses, sector salud,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Cenabast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Municipios.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indicaciones que afectan a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recepción semanal de facturas de Salud,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Cenabast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Municipios por parte del SII; publicación de los tiempos y plazos de pagos.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2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572" y="1311882"/>
            <a:ext cx="7590934" cy="512702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99582" y="781856"/>
            <a:ext cx="778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Tasa de Reclamos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gobCL" pitchFamily="50" charset="0"/>
                <a:ea typeface="+mn-ea"/>
                <a:cs typeface="+mn-cs"/>
              </a:rPr>
              <a:t>(Cantidad de reclamos recibidos sobre órdenes de compra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3175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3220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35.000 reclamos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pagos el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 y Municipios, responsables del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87% de los reclamos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38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3220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 Mis Pagos en www.mercadopublico.cl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para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ciudadanía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85" y="3486159"/>
            <a:ext cx="5006251" cy="686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85" y="2513607"/>
            <a:ext cx="5006251" cy="8825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78" y="1813972"/>
            <a:ext cx="7564048" cy="379908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356849" y="3522495"/>
            <a:ext cx="365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Más de 260.000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 línea (a junio/18)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9678C4BF-EA4D-41AB-8017-13FA9654E60F}"/>
              </a:ext>
            </a:extLst>
          </p:cNvPr>
          <p:cNvSpPr/>
          <p:nvPr/>
        </p:nvSpPr>
        <p:spPr>
          <a:xfrm>
            <a:off x="8365727" y="2486980"/>
            <a:ext cx="3635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Registrar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kumimoji="0" lang="es-CL" sz="1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transparentar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tiempos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pago de los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organismos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5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del Estado por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PagoOportuno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228" y="3875396"/>
            <a:ext cx="32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TripleMatch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7480" y="239575"/>
            <a:ext cx="3122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PAGO</a:t>
            </a:r>
            <a:r>
              <a:rPr kumimoji="0" lang="es-CL" sz="35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bCL"/>
                <a:ea typeface="FangSong" panose="02010609060101010101" pitchFamily="49" charset="-122"/>
              </a:rPr>
              <a:t> OPORTUNO</a:t>
            </a:r>
            <a:endParaRPr kumimoji="0" lang="es-CL" sz="3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bCL"/>
              <a:ea typeface="FangSong" panose="02010609060101010101" pitchFamily="49" charset="-12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B83796CD-0C94-45D4-9DED-E7FDF422E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893342"/>
              </p:ext>
            </p:extLst>
          </p:nvPr>
        </p:nvGraphicFramePr>
        <p:xfrm>
          <a:off x="4272195" y="471412"/>
          <a:ext cx="7689956" cy="614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63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3104"/>
          <a:stretch/>
        </p:blipFill>
        <p:spPr>
          <a:xfrm>
            <a:off x="312256" y="902677"/>
            <a:ext cx="11680624" cy="5873262"/>
          </a:xfrm>
          <a:prstGeom prst="rect">
            <a:avLst/>
          </a:prstGeom>
        </p:spPr>
      </p:pic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241300" y="66109"/>
            <a:ext cx="7329017" cy="954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2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Flujo Interoperabilidad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SIGFE </a:t>
            </a:r>
            <a:r>
              <a:rPr kumimoji="0" lang="mr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Mercado Público: MVP1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4"/>
          <p:cNvSpPr txBox="1">
            <a:spLocks noChangeArrowheads="1"/>
          </p:cNvSpPr>
          <p:nvPr/>
        </p:nvSpPr>
        <p:spPr bwMode="auto">
          <a:xfrm>
            <a:off x="349411" y="3629009"/>
            <a:ext cx="395419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L" sz="2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ENCUENTRO TÉCNICO DIRECTORES DE CONTROL: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L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Públicas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1" y="555845"/>
            <a:ext cx="3588750" cy="1338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9411" y="6117878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MX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de junio de 2018</a:t>
            </a:r>
            <a:endParaRPr lang="es-C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49411" y="5796736"/>
            <a:ext cx="35825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3325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1258" y="2659559"/>
            <a:ext cx="3110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Crecimiento</a:t>
            </a:r>
            <a:r>
              <a:rPr lang="en-U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de 20% </a:t>
            </a:r>
          </a:p>
          <a:p>
            <a:pPr algn="r"/>
            <a:r>
              <a:rPr lang="en-U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n-US" sz="2200" b="1" dirty="0" err="1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año</a:t>
            </a:r>
            <a:r>
              <a:rPr lang="en-US" sz="2200" b="1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17" y="542365"/>
            <a:ext cx="1146789" cy="568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588" y="1176705"/>
            <a:ext cx="7324155" cy="48000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002" y="6365312"/>
            <a:ext cx="3683117" cy="3600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541906" y="203811"/>
            <a:ext cx="15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A7A8AA"/>
                </a:solidFill>
                <a:latin typeface="gobCL" pitchFamily="50" charset="0"/>
              </a:rPr>
              <a:t>Cierre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80340" y="197577"/>
            <a:ext cx="5861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3175B6"/>
                </a:solidFill>
                <a:latin typeface="gobCL" pitchFamily="50" charset="0"/>
              </a:rPr>
              <a:t>Montos transados de acuerdo a tamaño del proveedor</a:t>
            </a:r>
          </a:p>
          <a:p>
            <a:pPr algn="ctr"/>
            <a:r>
              <a:rPr lang="es-CL" sz="2400" dirty="0">
                <a:solidFill>
                  <a:srgbClr val="3175B6"/>
                </a:solidFill>
                <a:latin typeface="gobCL" pitchFamily="50" charset="0"/>
              </a:rPr>
              <a:t>(cifras en millones de pesos chilenos nominales)</a:t>
            </a:r>
          </a:p>
        </p:txBody>
      </p:sp>
    </p:spTree>
    <p:extLst>
      <p:ext uri="{BB962C8B-B14F-4D97-AF65-F5344CB8AC3E}">
        <p14:creationId xmlns:p14="http://schemas.microsoft.com/office/powerpoint/2010/main" val="6702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933269"/>
            <a:ext cx="1200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</a:rPr>
              <a:t>INDICADORES </a:t>
            </a:r>
          </a:p>
          <a:p>
            <a:pPr algn="ctr"/>
            <a:r>
              <a:rPr lang="es-MX" sz="4800" b="1" dirty="0">
                <a:solidFill>
                  <a:prstClr val="white"/>
                </a:solidFill>
              </a:rPr>
              <a:t>SECTOR MUNICIPAL</a:t>
            </a:r>
          </a:p>
          <a:p>
            <a:pPr algn="ctr"/>
            <a:r>
              <a:rPr lang="es-MX" sz="4800" b="1" dirty="0">
                <a:solidFill>
                  <a:prstClr val="white"/>
                </a:solidFill>
              </a:rPr>
              <a:t>2017</a:t>
            </a:r>
            <a:endParaRPr lang="es-CL" sz="4800" b="1" dirty="0">
              <a:solidFill>
                <a:prstClr val="white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0EC68BF-AB60-489C-93CB-92282F10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00" y="5679421"/>
            <a:ext cx="2790000" cy="1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3228" y="2159401"/>
            <a:ext cx="311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Comparativo 2017, por sector</a:t>
            </a:r>
            <a:endParaRPr lang="es-CL" sz="32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7480" y="239575"/>
            <a:ext cx="3415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3500" b="1" dirty="0">
                <a:solidFill>
                  <a:prstClr val="white">
                    <a:lumMod val="65000"/>
                  </a:prstClr>
                </a:solidFill>
                <a:latin typeface="gobCL"/>
                <a:ea typeface="FangSong" panose="02010609060101010101" pitchFamily="49" charset="-122"/>
              </a:rPr>
              <a:t>TRATO DIRECTO Y L1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788816" y="4034672"/>
          <a:ext cx="6827559" cy="23088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8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INSTITUCION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N°OC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%TD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N°LIC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%L1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MUNICIPALIDAD DE ANCUD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1482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74,0%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261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80,5%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77,2%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LAMPA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1499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55,8%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283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70,1%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SAN BERNARDO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3155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46,3%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620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69,9%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I. MUNICIPALIDAD POZO ALMONTE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1086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57,5%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250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78,4%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67,9%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FUTALEUFU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1555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59,7%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73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69,9%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64,8%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CONSTITUCION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2886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48,7%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294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78,9%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63,8%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PUMANQUE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501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47,5%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80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80,0%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63,8%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RETIRO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2585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55,5%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271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72,0%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63,7%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DE GENERAL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355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54,6%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80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72,5%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63,6%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ILUSTRE MUNICIPALIDAD TEODORO SCHMIDT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2852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45,9%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356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80,9%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63,4%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NACIONAL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807360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21,3%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94573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71,7%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46,5%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807672" y="1302321"/>
          <a:ext cx="6806151" cy="21289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39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6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9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endParaRPr lang="es-C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N°OC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%TD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N°LIC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%L1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5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+mn-lt"/>
                        </a:rPr>
                        <a:t>MUNICIPALIDADES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807.360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21,3%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94.573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71,7%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46,5%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+mn-lt"/>
                        </a:rPr>
                        <a:t>FFAA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206.741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15.055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62,8%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40,0%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+mn-lt"/>
                        </a:rPr>
                        <a:t>LEGISLATIVO Y JUDICIAL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 26.431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1.574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58,2%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36,0%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+mn-lt"/>
                        </a:rPr>
                        <a:t>SALUD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677.311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34.373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46,2%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31,1%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+mn-lt"/>
                        </a:rPr>
                        <a:t>GOB. CENTRAL, UNIVERSIDADES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546.184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22.151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49,0%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30,1%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+mn-lt"/>
                        </a:rPr>
                        <a:t>OTROS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   9.997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    823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48,4%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26,2%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6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S/S</a:t>
                      </a:r>
                      <a:endParaRPr lang="es-CL" sz="12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 36.937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1.753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33,9%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23,0%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61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+mn-lt"/>
                        </a:rPr>
                        <a:t>OBRAS PÚBLICAS</a:t>
                      </a:r>
                      <a:endParaRPr lang="es-CL" sz="12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 49.229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16,0%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             7.065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18,9%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9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TOTAL NACIONAL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2.360.190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177.367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77480" y="4329137"/>
            <a:ext cx="311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Top 10 Instituciones</a:t>
            </a:r>
            <a:endParaRPr lang="es-CL" sz="32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0" y="1251751"/>
            <a:ext cx="7240249" cy="487108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6396" y="168581"/>
            <a:ext cx="4688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3000" b="1" dirty="0">
                <a:solidFill>
                  <a:prstClr val="white">
                    <a:lumMod val="65000"/>
                  </a:prstClr>
                </a:solidFill>
                <a:latin typeface="gobCL"/>
                <a:ea typeface="FangSong" panose="02010609060101010101" pitchFamily="49" charset="-122"/>
              </a:rPr>
              <a:t>RECLAMOS IRREGULARIDADES</a:t>
            </a:r>
          </a:p>
          <a:p>
            <a:pPr>
              <a:defRPr/>
            </a:pPr>
            <a:r>
              <a:rPr lang="es-MX" sz="3000" b="1" dirty="0">
                <a:solidFill>
                  <a:prstClr val="white">
                    <a:lumMod val="65000"/>
                  </a:prstClr>
                </a:solidFill>
                <a:latin typeface="gobCL"/>
                <a:ea typeface="FangSong" panose="02010609060101010101" pitchFamily="49" charset="-122"/>
              </a:rPr>
              <a:t>2017</a:t>
            </a:r>
            <a:endParaRPr lang="es-CL" sz="3000" b="1" dirty="0">
              <a:solidFill>
                <a:prstClr val="white">
                  <a:lumMod val="65000"/>
                </a:prstClr>
              </a:solidFill>
              <a:latin typeface="gobCL"/>
              <a:ea typeface="FangSong" panose="02010609060101010101" pitchFamily="49" charset="-122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6846" y="5238196"/>
            <a:ext cx="3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Top 10 Instituciones</a:t>
            </a:r>
            <a:endParaRPr lang="es-CL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759930"/>
              </p:ext>
            </p:extLst>
          </p:nvPr>
        </p:nvGraphicFramePr>
        <p:xfrm>
          <a:off x="4347148" y="3582821"/>
          <a:ext cx="7150307" cy="308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196901"/>
              </p:ext>
            </p:extLst>
          </p:nvPr>
        </p:nvGraphicFramePr>
        <p:xfrm>
          <a:off x="4347148" y="170126"/>
          <a:ext cx="7150307" cy="324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73351"/>
              </p:ext>
            </p:extLst>
          </p:nvPr>
        </p:nvGraphicFramePr>
        <p:xfrm>
          <a:off x="582956" y="2754075"/>
          <a:ext cx="3074643" cy="24841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98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MUNICIPALIDAD</a:t>
                      </a:r>
                      <a:endParaRPr lang="es-C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RECLAMOS</a:t>
                      </a:r>
                      <a:endParaRPr lang="es-C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MUNICIPALIDAD DE LOS ANGELES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I. MUNICIPALIDAD DE VALDIVIA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ILUSTRE MUNICIPALIDAD DE LA GRANJA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ILUSTRE MUNICIPALIDAD DE ARICA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I. MUNICIPALIDAD DE CHILLÁN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MUNICIPALIDAD DE TEMUCO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MUNICIPALIDAD DE OVALLE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MUNICIPALIDAD DE SANTIAGO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I. MUNICIPALIDAD DE COQUIMBO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ILUSTRE MUNICIPALIDAD DE OSORNO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9898602" y="1645909"/>
            <a:ext cx="1356128" cy="509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4 </a:t>
            </a:r>
            <a:r>
              <a:rPr lang="es-MX" dirty="0" err="1">
                <a:solidFill>
                  <a:prstClr val="black"/>
                </a:solidFill>
              </a:rPr>
              <a:t>p.p</a:t>
            </a:r>
            <a:r>
              <a:rPr lang="es-MX" dirty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menor al promedio 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6396" y="168581"/>
            <a:ext cx="468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3000" b="1" dirty="0">
                <a:solidFill>
                  <a:prstClr val="white">
                    <a:lumMod val="65000"/>
                  </a:prstClr>
                </a:solidFill>
                <a:latin typeface="gobCL"/>
                <a:ea typeface="FangSong" panose="02010609060101010101" pitchFamily="49" charset="-122"/>
              </a:rPr>
              <a:t>RECLAMOS PAGOS</a:t>
            </a:r>
          </a:p>
          <a:p>
            <a:pPr>
              <a:defRPr/>
            </a:pPr>
            <a:r>
              <a:rPr lang="es-MX" sz="3000" b="1" dirty="0">
                <a:solidFill>
                  <a:prstClr val="white">
                    <a:lumMod val="65000"/>
                  </a:prstClr>
                </a:solidFill>
                <a:latin typeface="gobCL"/>
                <a:ea typeface="FangSong" panose="02010609060101010101" pitchFamily="49" charset="-122"/>
              </a:rPr>
              <a:t>2017</a:t>
            </a:r>
            <a:endParaRPr lang="es-CL" sz="3000" b="1" dirty="0">
              <a:solidFill>
                <a:prstClr val="white">
                  <a:lumMod val="65000"/>
                </a:prstClr>
              </a:solidFill>
              <a:latin typeface="gobCL"/>
              <a:ea typeface="FangSong" panose="02010609060101010101" pitchFamily="49" charset="-122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99082"/>
              </p:ext>
            </p:extLst>
          </p:nvPr>
        </p:nvGraphicFramePr>
        <p:xfrm>
          <a:off x="4377128" y="168581"/>
          <a:ext cx="71353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054340"/>
              </p:ext>
            </p:extLst>
          </p:nvPr>
        </p:nvGraphicFramePr>
        <p:xfrm>
          <a:off x="4377128" y="3057380"/>
          <a:ext cx="7135318" cy="355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0216855" y="4729148"/>
            <a:ext cx="904974" cy="509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+10 </a:t>
            </a:r>
            <a:r>
              <a:rPr lang="es-MX" dirty="0" err="1">
                <a:solidFill>
                  <a:prstClr val="black"/>
                </a:solidFill>
              </a:rPr>
              <a:t>p.p</a:t>
            </a:r>
            <a:r>
              <a:rPr lang="es-MX" dirty="0">
                <a:solidFill>
                  <a:prstClr val="black"/>
                </a:solidFill>
              </a:rPr>
              <a:t> menor </a:t>
            </a:r>
            <a:endParaRPr lang="es-CL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43045"/>
              </p:ext>
            </p:extLst>
          </p:nvPr>
        </p:nvGraphicFramePr>
        <p:xfrm>
          <a:off x="344878" y="3057380"/>
          <a:ext cx="3621333" cy="211645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0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MUNICIPALIDAD</a:t>
                      </a:r>
                      <a:endParaRPr lang="es-C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RECLAMOS</a:t>
                      </a:r>
                      <a:endParaRPr lang="es-C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MUNICIPALIDAD DE SANTIAGO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451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MUNICIPALIDAD DE LOTA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345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ILUSTRE MUNICIPALIDAD DE PAPUDO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287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MUNICIPALIDAD DE PUERTO MONTT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I. MUNICIPALIDAD DE COQUIMBO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I.MUNICIPALIDAD DE MARCHIGUE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ILUSTRE MUNICIPALIDAD DE RECOLETA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ILUSTRE MUNICIPALIDAD DE FUTRONO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I. MUNICIPALIDAD DE INDEPENDENCIA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ILUSTRE MUNICIPALIDAD DE QUILICURA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7A3DB27-7531-42A1-A418-BEB9FD044270}"/>
              </a:ext>
            </a:extLst>
          </p:cNvPr>
          <p:cNvSpPr txBox="1"/>
          <p:nvPr/>
        </p:nvSpPr>
        <p:spPr>
          <a:xfrm>
            <a:off x="546846" y="5238196"/>
            <a:ext cx="3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Top 10 Instituciones</a:t>
            </a:r>
            <a:endParaRPr lang="es-CL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841" y="2667786"/>
            <a:ext cx="12003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>
                <a:solidFill>
                  <a:prstClr val="white"/>
                </a:solidFill>
              </a:rPr>
              <a:t>COMPRAS PÚBLICAS</a:t>
            </a:r>
            <a:endParaRPr lang="es-CL" sz="6400" b="1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00" y="5679421"/>
            <a:ext cx="2790000" cy="1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11448</TotalTime>
  <Words>3112</Words>
  <Application>Microsoft Office PowerPoint</Application>
  <PresentationFormat>Panorámica</PresentationFormat>
  <Paragraphs>691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FangSong</vt:lpstr>
      <vt:lpstr>Arial</vt:lpstr>
      <vt:lpstr>Calibri</vt:lpstr>
      <vt:lpstr>Calibri Light</vt:lpstr>
      <vt:lpstr>Cambria</vt:lpstr>
      <vt:lpstr>gobCL</vt:lpstr>
      <vt:lpstr>Tahoma</vt:lpstr>
      <vt:lpstr>Times New Roman</vt:lpstr>
      <vt:lpstr>Verdana</vt:lpstr>
      <vt:lpstr>Wingdings 2</vt:lpstr>
      <vt:lpstr>2_Tema de Office</vt:lpstr>
      <vt:lpstr>HDOfficeLightV0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Viveros</dc:creator>
  <cp:lastModifiedBy>PC</cp:lastModifiedBy>
  <cp:revision>231</cp:revision>
  <dcterms:created xsi:type="dcterms:W3CDTF">2018-03-28T19:22:53Z</dcterms:created>
  <dcterms:modified xsi:type="dcterms:W3CDTF">2018-06-21T15:27:44Z</dcterms:modified>
</cp:coreProperties>
</file>